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9"/>
  </p:notesMasterIdLst>
  <p:sldIdLst>
    <p:sldId id="262" r:id="rId2"/>
    <p:sldId id="263" r:id="rId3"/>
    <p:sldId id="265" r:id="rId4"/>
    <p:sldId id="271" r:id="rId5"/>
    <p:sldId id="267" r:id="rId6"/>
    <p:sldId id="269" r:id="rId7"/>
    <p:sldId id="27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1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/>
              <a:t>Battery </a:t>
            </a:r>
            <a:r>
              <a:rPr lang="en-US" altLang="zh-CN" smtClean="0"/>
              <a:t>Life </a:t>
            </a:r>
            <a:r>
              <a:rPr lang="en-US" altLang="zh-CN" dirty="0"/>
              <a:t>Evaluation Methodology for mMTC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Incorporated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 smtClean="0">
                <a:cs typeface="Times New Roman" panose="02020603050405020304" pitchFamily="18" charset="0"/>
              </a:rPr>
              <a:t>3GPP TSG RAN WG1 #86	             			                           </a:t>
            </a:r>
            <a:r>
              <a:rPr lang="en-US" altLang="zh-CN" b="1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R1-168517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GB" altLang="zh-CN" b="1" dirty="0" smtClean="0"/>
              <a:t>Gothenburg</a:t>
            </a:r>
            <a:r>
              <a:rPr lang="en-GB" altLang="zh-CN" b="1" dirty="0"/>
              <a:t>, Sweden, 22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- 26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August </a:t>
            </a:r>
            <a:r>
              <a:rPr lang="en-GB" altLang="zh-CN" b="1" dirty="0" smtClean="0"/>
              <a:t>2016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8.1.7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48679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altLang="zh-CN" sz="3600" dirty="0" smtClean="0"/>
              <a:t>RAN requirement for battery life evaluation</a:t>
            </a:r>
            <a:br>
              <a:rPr lang="en-US" altLang="zh-CN" sz="3600" dirty="0" smtClean="0"/>
            </a:br>
            <a:endParaRPr lang="en-US" altLang="zh-CN" sz="1600" i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611560" y="2078631"/>
            <a:ext cx="8075240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i="1" dirty="0">
                <a:solidFill>
                  <a:srgbClr val="000000"/>
                </a:solidFill>
                <a:latin typeface="Times New Roman" panose="02020603050405020304" pitchFamily="18" charset="0"/>
                <a:ea typeface="Bookman Old Style" panose="02050604050505020204" pitchFamily="18" charset="0"/>
                <a:cs typeface="CG Times (WN)"/>
              </a:rPr>
              <a:t>UE battery life can be evaluated by 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Bookman Old Style" panose="02050604050505020204" pitchFamily="18" charset="0"/>
                <a:cs typeface="CG Times (WN)"/>
              </a:rPr>
              <a:t>t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CG Times (WN)"/>
              </a:rPr>
              <a:t>he battery life of the UE without recharge. For mMTC, UE battery life in extreme coverage shall be based on the activity of mobile originated data transfer consisting of 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Bookman Old Style" panose="02050604050505020204" pitchFamily="18" charset="0"/>
                <a:cs typeface="CG Times (WN)"/>
              </a:rPr>
              <a:t>200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CG Times (WN)"/>
              </a:rPr>
              <a:t>bytes UL per day followed by 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Bookman Old Style" panose="02050604050505020204" pitchFamily="18" charset="0"/>
                <a:cs typeface="CG Times (WN)"/>
              </a:rPr>
              <a:t>20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CG Times (WN)"/>
              </a:rPr>
              <a:t>bytes DL from MCL of 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Bookman Old Style" panose="02050604050505020204" pitchFamily="18" charset="0"/>
                <a:cs typeface="CG Times (WN)"/>
              </a:rPr>
              <a:t>164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CG Times (WN)"/>
              </a:rPr>
              <a:t>dB, assuming a stored energy capacity of 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Bookman Old Style" panose="02050604050505020204" pitchFamily="18" charset="0"/>
                <a:cs typeface="CG Times (WN)"/>
              </a:rPr>
              <a:t>5Wh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CG Times (WN)"/>
              </a:rPr>
              <a:t>.</a:t>
            </a:r>
            <a:endParaRPr lang="en-US" dirty="0">
              <a:solidFill>
                <a:srgbClr val="000000"/>
              </a:solidFill>
              <a:latin typeface="CG Times (WN)"/>
              <a:ea typeface="Bookman Old Style" panose="02050604050505020204" pitchFamily="18" charset="0"/>
              <a:cs typeface="CG Times (WN)"/>
            </a:endParaRPr>
          </a:p>
          <a:p>
            <a:pPr hangingPunct="0">
              <a:spcAft>
                <a:spcPts val="900"/>
              </a:spcAft>
            </a:pP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Bookman Old Style" panose="02050604050505020204" pitchFamily="18" charset="0"/>
                <a:cs typeface="CG Times (WN)"/>
              </a:rPr>
              <a:t>The target for UE battery life should be beyond 10 years, 15 years is desirable.</a:t>
            </a:r>
            <a:endParaRPr lang="en-US" dirty="0">
              <a:solidFill>
                <a:srgbClr val="000000"/>
              </a:solidFill>
              <a:effectLst/>
              <a:latin typeface="CG Times (WN)"/>
              <a:ea typeface="Bookman Old Style" panose="02050604050505020204" pitchFamily="18" charset="0"/>
              <a:cs typeface="CG Times (WN)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3600" dirty="0" smtClean="0"/>
              <a:t>UE power consumption model</a:t>
            </a:r>
          </a:p>
          <a:p>
            <a:pPr lvl="1"/>
            <a:r>
              <a:rPr lang="en-US" altLang="zh-CN" dirty="0" smtClean="0"/>
              <a:t>Based on email discussion</a:t>
            </a:r>
          </a:p>
          <a:p>
            <a:endParaRPr lang="en-US" altLang="zh-CN" sz="3600" dirty="0" smtClean="0"/>
          </a:p>
        </p:txBody>
      </p:sp>
    </p:spTree>
    <p:extLst>
      <p:ext uri="{BB962C8B-B14F-4D97-AF65-F5344CB8AC3E}">
        <p14:creationId xmlns:p14="http://schemas.microsoft.com/office/powerpoint/2010/main" val="102185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Protocol flow </a:t>
            </a:r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763688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31640" y="25649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013741"/>
              </p:ext>
            </p:extLst>
          </p:nvPr>
        </p:nvGraphicFramePr>
        <p:xfrm>
          <a:off x="1331640" y="2564904"/>
          <a:ext cx="5524500" cy="458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Visio" r:id="rId3" imgW="5523138" imgH="4582170" progId="Visio.Drawing.11">
                  <p:embed/>
                </p:oleObj>
              </mc:Choice>
              <mc:Fallback>
                <p:oleObj name="Visio" r:id="rId3" imgW="5523138" imgH="458217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564904"/>
                        <a:ext cx="5524500" cy="458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883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Duration for each protocol flow </a:t>
            </a:r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763688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498748"/>
              </p:ext>
            </p:extLst>
          </p:nvPr>
        </p:nvGraphicFramePr>
        <p:xfrm>
          <a:off x="639684" y="2387428"/>
          <a:ext cx="5689600" cy="3771900"/>
        </p:xfrm>
        <a:graphic>
          <a:graphicData uri="http://schemas.openxmlformats.org/drawingml/2006/table">
            <a:tbl>
              <a:tblPr firstRow="1" firstCol="1" bandRow="1"/>
              <a:tblGrid>
                <a:gridCol w="675005"/>
                <a:gridCol w="1789430"/>
                <a:gridCol w="693420"/>
                <a:gridCol w="829945"/>
                <a:gridCol w="1701800"/>
              </a:tblGrid>
              <a:tr h="579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Steps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Purpose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UE Power </a:t>
                      </a:r>
                      <a:b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</a:b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Mode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Durations @ MCL164dB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Notes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S1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SYNC reading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Receive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ookman Old Style" panose="02050604050505020204" pitchFamily="18" charset="0"/>
                          <a:cs typeface="CG Times (WN)"/>
                        </a:rPr>
                        <a:t>200ms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S2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MIB/SIB1/SIB2 reading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Receive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ookman Old Style" panose="02050604050505020204" pitchFamily="18" charset="0"/>
                          <a:cs typeface="CG Times (WN)"/>
                        </a:rPr>
                        <a:t>500ms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S3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RACH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Transmit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ookman Old Style" panose="02050604050505020204" pitchFamily="18" charset="0"/>
                          <a:cs typeface="CG Times (WN)"/>
                        </a:rPr>
                        <a:t>500ms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S4/S5/S8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RACH contention resolution + PDCCH UL grant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Receive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ookman Old Style" panose="02050604050505020204" pitchFamily="18" charset="0"/>
                          <a:cs typeface="CG Times (WN)"/>
                        </a:rPr>
                        <a:t>250ms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0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S6/S9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G Times (WN)"/>
                        </a:rPr>
                        <a:t>200 By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te UL packet trans.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Transmit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ookman Old Style" panose="02050604050505020204" pitchFamily="18" charset="0"/>
                          <a:cs typeface="CG Times (WN)"/>
                        </a:rPr>
                        <a:t>Based on LLS 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Both the PA back off due to waveform PAPR and the channel estimation need to be captured.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S7/S10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DL MAC ACK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Receive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ookman Old Style" panose="02050604050505020204" pitchFamily="18" charset="0"/>
                          <a:cs typeface="CG Times (WN)"/>
                        </a:rPr>
                        <a:t>64ms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S11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PDCCH DL grant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Receive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ookman Old Style" panose="02050604050505020204" pitchFamily="18" charset="0"/>
                          <a:cs typeface="CG Times (WN)"/>
                        </a:rPr>
                        <a:t>280ms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128ms for each PDCCH, 1.1 PDCCH for DL and 1.1 PDCCH for UL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S12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20 Byte DL application ACK trans.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Receive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ookman Old Style" panose="02050604050505020204" pitchFamily="18" charset="0"/>
                          <a:cs typeface="CG Times (WN)"/>
                        </a:rPr>
                        <a:t>333ms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Assume DL 3:1 UL @~480bps 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S13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UL MAC ACK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Transmit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ookman Old Style" panose="02050604050505020204" pitchFamily="18" charset="0"/>
                          <a:cs typeface="CG Times (WN)"/>
                        </a:rPr>
                        <a:t>128ms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 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-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Sleep between S1-S13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Sleep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ookman Old Style" panose="02050604050505020204" pitchFamily="18" charset="0"/>
                          <a:cs typeface="CG Times (WN)"/>
                        </a:rPr>
                        <a:t>500ms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G Times (WN)"/>
                          <a:cs typeface="CG Times (WN)"/>
                        </a:rPr>
                        <a:t> 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CG Times (WN)"/>
                        <a:ea typeface="Bookman Old Style" panose="02050604050505020204" pitchFamily="18" charset="0"/>
                        <a:cs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858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</a:t>
            </a:r>
            <a:r>
              <a:rPr lang="en-US" altLang="zh-CN" dirty="0"/>
              <a:t>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05064"/>
          </a:xfrm>
        </p:spPr>
        <p:txBody>
          <a:bodyPr>
            <a:normAutofit/>
          </a:bodyPr>
          <a:lstStyle/>
          <a:p>
            <a:pPr lvl="0"/>
            <a:r>
              <a:rPr lang="en-GB" sz="3600" dirty="0" smtClean="0"/>
              <a:t>Duration of the protocol flow is provided by LLS, at least for transmission of UL packet, considering </a:t>
            </a:r>
            <a:r>
              <a:rPr lang="en-US" sz="3600" dirty="0" smtClean="0"/>
              <a:t>the </a:t>
            </a:r>
            <a:r>
              <a:rPr lang="en-US" sz="3600" dirty="0"/>
              <a:t>PA back off due to PAPR of the chosen </a:t>
            </a:r>
            <a:r>
              <a:rPr lang="en-US" sz="3600" dirty="0" smtClean="0"/>
              <a:t>waveform, channel estimation, demod loss.</a:t>
            </a:r>
            <a:endParaRPr lang="en-US" altLang="zh-CN" sz="1600" i="1" dirty="0" smtClean="0"/>
          </a:p>
        </p:txBody>
      </p:sp>
    </p:spTree>
    <p:extLst>
      <p:ext uri="{BB962C8B-B14F-4D97-AF65-F5344CB8AC3E}">
        <p14:creationId xmlns:p14="http://schemas.microsoft.com/office/powerpoint/2010/main" val="275193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</a:t>
            </a:r>
            <a:r>
              <a:rPr lang="en-US" altLang="zh-CN" dirty="0"/>
              <a:t>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05064"/>
          </a:xfrm>
        </p:spPr>
        <p:txBody>
          <a:bodyPr>
            <a:normAutofit/>
          </a:bodyPr>
          <a:lstStyle/>
          <a:p>
            <a:pPr lvl="0"/>
            <a:r>
              <a:rPr lang="en-GB" sz="3600" dirty="0" smtClean="0"/>
              <a:t>Traffic model for battery life evaluation </a:t>
            </a:r>
          </a:p>
        </p:txBody>
      </p:sp>
      <p:sp>
        <p:nvSpPr>
          <p:cNvPr id="4" name="Rectangle 3"/>
          <p:cNvSpPr/>
          <p:nvPr/>
        </p:nvSpPr>
        <p:spPr>
          <a:xfrm>
            <a:off x="899592" y="2967335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CG Times (WN)"/>
              </a:rPr>
              <a:t>200 bytes UL per day followed by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Bookman Old Style" panose="02050604050505020204" pitchFamily="18" charset="0"/>
                <a:cs typeface="CG Times (WN)"/>
              </a:rPr>
              <a:t>20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CG Times (WN)"/>
              </a:rPr>
              <a:t>bytes DL from MCL of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Bookman Old Style" panose="02050604050505020204" pitchFamily="18" charset="0"/>
                <a:cs typeface="CG Times (WN)"/>
              </a:rPr>
              <a:t>164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CG Times (WN)"/>
              </a:rPr>
              <a:t>dB, assuming a stored energy capacity of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Bookman Old Style" panose="02050604050505020204" pitchFamily="18" charset="0"/>
                <a:cs typeface="CG Times (WN)"/>
              </a:rPr>
              <a:t>5Wh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CG Times (WN)"/>
              </a:rPr>
              <a:t>.</a:t>
            </a:r>
            <a:endParaRPr lang="en-US" dirty="0">
              <a:solidFill>
                <a:srgbClr val="000000"/>
              </a:solidFill>
              <a:effectLst/>
              <a:latin typeface="CG Times (WN)"/>
              <a:ea typeface="Bookman Old Style" panose="02050604050505020204" pitchFamily="18" charset="0"/>
              <a:cs typeface="CG Times (WN)"/>
            </a:endParaRPr>
          </a:p>
        </p:txBody>
      </p:sp>
    </p:spTree>
    <p:extLst>
      <p:ext uri="{BB962C8B-B14F-4D97-AF65-F5344CB8AC3E}">
        <p14:creationId xmlns:p14="http://schemas.microsoft.com/office/powerpoint/2010/main" val="41552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</TotalTime>
  <Words>304</Words>
  <Application>Microsoft Office PowerPoint</Application>
  <PresentationFormat>On-screen Show (4:3)</PresentationFormat>
  <Paragraphs>77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CG Times (WN)</vt:lpstr>
      <vt:lpstr>Malgun Gothic</vt:lpstr>
      <vt:lpstr>Malgun Gothic</vt:lpstr>
      <vt:lpstr>PMingLiU</vt:lpstr>
      <vt:lpstr>宋体</vt:lpstr>
      <vt:lpstr>Arial</vt:lpstr>
      <vt:lpstr>Bookman Old Style</vt:lpstr>
      <vt:lpstr>Calibri</vt:lpstr>
      <vt:lpstr>Tahoma</vt:lpstr>
      <vt:lpstr>Times New Roman</vt:lpstr>
      <vt:lpstr>Office 主题</vt:lpstr>
      <vt:lpstr>Visio</vt:lpstr>
      <vt:lpstr>WF on Battery Life Evaluation Methodology for mMTC</vt:lpstr>
      <vt:lpstr>Background</vt:lpstr>
      <vt:lpstr>Proposal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Sun, Haitong</cp:lastModifiedBy>
  <cp:revision>188</cp:revision>
  <dcterms:created xsi:type="dcterms:W3CDTF">2016-04-08T01:45:47Z</dcterms:created>
  <dcterms:modified xsi:type="dcterms:W3CDTF">2016-08-26T09:59:09Z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</Properties>
</file>