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82" r:id="rId2"/>
    <p:sldId id="281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0538" autoAdjust="0"/>
  </p:normalViewPr>
  <p:slideViewPr>
    <p:cSldViewPr snapToGrid="0">
      <p:cViewPr>
        <p:scale>
          <a:sx n="66" d="100"/>
          <a:sy n="66" d="100"/>
        </p:scale>
        <p:origin x="-153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B17947-CFE4-4689-B2AE-9DE29059F7A1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5B482A-6232-4D89-9650-E4023AF545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95334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ADE0E1F-ABFF-448A-ABA8-FE30266DAEAF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dirty="0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FDE3729-554B-4FB6-841D-07B748805E6B}" type="slidenum">
              <a:rPr lang="zh-CN" altLang="en-US" smtClean="0"/>
              <a:pPr/>
              <a:t>2</a:t>
            </a:fld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43813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54869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432485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6"/>
            <a:ext cx="8574733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4" y="639668"/>
            <a:ext cx="8574733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4" y="1426466"/>
            <a:ext cx="8574733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44017" y="6694753"/>
            <a:ext cx="5179139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766" y="1"/>
            <a:ext cx="731235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4783400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6"/>
            <a:ext cx="8574733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4" y="639668"/>
            <a:ext cx="8574733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4" y="1426466"/>
            <a:ext cx="8574733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44017" y="6694753"/>
            <a:ext cx="5179139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766" y="1"/>
            <a:ext cx="731235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0112260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6"/>
            <a:ext cx="8574733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4" y="639668"/>
            <a:ext cx="8574733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4" y="1426466"/>
            <a:ext cx="8574733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44017" y="6694753"/>
            <a:ext cx="5179139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766" y="1"/>
            <a:ext cx="731235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915630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6"/>
            <a:ext cx="8574733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4" y="639668"/>
            <a:ext cx="8574733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4" y="1426466"/>
            <a:ext cx="8574733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44017" y="6694753"/>
            <a:ext cx="5179139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766" y="1"/>
            <a:ext cx="731235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5749945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6"/>
            <a:ext cx="8574733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4" y="639668"/>
            <a:ext cx="8574733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4" y="1426466"/>
            <a:ext cx="8574733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44017" y="6694753"/>
            <a:ext cx="5179139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766" y="1"/>
            <a:ext cx="731235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4582772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6"/>
            <a:ext cx="8574733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4" y="639668"/>
            <a:ext cx="8574733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4" y="1426466"/>
            <a:ext cx="8574733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44017" y="6694753"/>
            <a:ext cx="5179139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766" y="1"/>
            <a:ext cx="731235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1547588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6"/>
            <a:ext cx="8574733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4" y="639668"/>
            <a:ext cx="8574733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4" y="1426466"/>
            <a:ext cx="8574733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44017" y="6694753"/>
            <a:ext cx="5179139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766" y="1"/>
            <a:ext cx="731235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000617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4506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7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88998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91445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70555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82385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23208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537791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5763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504431-D9DE-47BF-A724-896E3F15E688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B84BBC-016E-44DA-BA5D-B5EF89B08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35317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Way forward on slot alignment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pPr eaLnBrk="1" hangingPunct="1"/>
            <a:r>
              <a:rPr lang="en-US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Huawei, </a:t>
            </a:r>
            <a:r>
              <a:rPr lang="en-US" altLang="zh-CN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HiSilicon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zh-CN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MediaTek</a:t>
            </a:r>
            <a:endParaRPr lang="en-GB" altLang="zh-CN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6200"/>
            <a:ext cx="91440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b="1" dirty="0">
                <a:cs typeface="Times New Roman" pitchFamily="18" charset="0"/>
              </a:rPr>
              <a:t>3GPP TSG RAN WG1 #86	             			                           </a:t>
            </a:r>
            <a:r>
              <a:rPr lang="en-US" altLang="zh-CN" b="1" dirty="0" smtClean="0">
                <a:ea typeface="Malgun Gothic" pitchFamily="34" charset="-127"/>
                <a:cs typeface="Times New Roman" pitchFamily="18" charset="0"/>
              </a:rPr>
              <a:t>R1-168503</a:t>
            </a:r>
            <a:endParaRPr lang="en-US" altLang="ko-KR" b="1" dirty="0">
              <a:solidFill>
                <a:srgbClr val="FF0000"/>
              </a:solidFill>
              <a:cs typeface="Times New Roman" pitchFamily="18" charset="0"/>
            </a:endParaRPr>
          </a:p>
          <a:p>
            <a:pPr hangingPunct="0"/>
            <a:r>
              <a:rPr lang="en-GB" altLang="zh-CN" b="1" dirty="0">
                <a:cs typeface="Times New Roman" pitchFamily="18" charset="0"/>
              </a:rPr>
              <a:t>Gothenburg, Sweden, August</a:t>
            </a:r>
            <a:r>
              <a:rPr lang="en-US" altLang="zh-CN" b="1" dirty="0">
                <a:cs typeface="Times New Roman" pitchFamily="18" charset="0"/>
              </a:rPr>
              <a:t> 22-26, 2016</a:t>
            </a:r>
            <a:endParaRPr lang="zh-CN" altLang="zh-CN" b="1" dirty="0">
              <a:cs typeface="Times New Roman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1310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8.1.3.1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Proposal</a:t>
            </a:r>
          </a:p>
        </p:txBody>
      </p:sp>
      <p:sp>
        <p:nvSpPr>
          <p:cNvPr id="44" name="Content Placeholder 2"/>
          <p:cNvSpPr>
            <a:spLocks noGrp="1"/>
          </p:cNvSpPr>
          <p:nvPr>
            <p:ph idx="1"/>
          </p:nvPr>
        </p:nvSpPr>
        <p:spPr>
          <a:xfrm>
            <a:off x="413657" y="1063171"/>
            <a:ext cx="8229600" cy="2333171"/>
          </a:xfrm>
        </p:spPr>
        <p:txBody>
          <a:bodyPr>
            <a:noAutofit/>
          </a:bodyPr>
          <a:lstStyle/>
          <a:p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Slot level alignment 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is </a:t>
            </a:r>
            <a:r>
              <a:rPr lang="en-US" altLang="ko-KR" sz="2400" dirty="0" smtClean="0">
                <a:latin typeface="Times New Roman" pitchFamily="18" charset="0"/>
                <a:cs typeface="Times New Roman" pitchFamily="18" charset="0"/>
              </a:rPr>
              <a:t>assumed 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within 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altLang="zh-CN" sz="2400" dirty="0" err="1" smtClean="0">
                <a:latin typeface="Times New Roman" pitchFamily="18" charset="0"/>
                <a:cs typeface="Times New Roman" pitchFamily="18" charset="0"/>
              </a:rPr>
              <a:t>subframe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duration</a:t>
            </a:r>
            <a:endParaRPr lang="en-US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among different CP overheads with the same subcarrier spacing</a:t>
            </a:r>
          </a:p>
          <a:p>
            <a:pPr lvl="1"/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among different CP overheads with 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different 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subcarrier </a:t>
            </a:r>
            <a:r>
              <a:rPr lang="en-US" altLang="zh-CN" sz="2000" dirty="0" err="1" smtClean="0">
                <a:latin typeface="Times New Roman" pitchFamily="18" charset="0"/>
                <a:cs typeface="Times New Roman" pitchFamily="18" charset="0"/>
              </a:rPr>
              <a:t>spacings</a:t>
            </a:r>
            <a:endParaRPr lang="en-US" altLang="zh-CN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228600" lvl="2">
              <a:spcBef>
                <a:spcPts val="1000"/>
              </a:spcBef>
              <a:buNone/>
            </a:pPr>
            <a:endParaRPr lang="en-US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Examples:</a:t>
            </a:r>
          </a:p>
        </p:txBody>
      </p:sp>
      <p:grpSp>
        <p:nvGrpSpPr>
          <p:cNvPr id="47" name="Group 46"/>
          <p:cNvGrpSpPr/>
          <p:nvPr/>
        </p:nvGrpSpPr>
        <p:grpSpPr>
          <a:xfrm>
            <a:off x="4774831" y="3779800"/>
            <a:ext cx="3537525" cy="2315761"/>
            <a:chOff x="4978031" y="3112144"/>
            <a:chExt cx="3537525" cy="2315761"/>
          </a:xfrm>
        </p:grpSpPr>
        <p:sp>
          <p:nvSpPr>
            <p:cNvPr id="7" name="矩形 6"/>
            <p:cNvSpPr/>
            <p:nvPr/>
          </p:nvSpPr>
          <p:spPr>
            <a:xfrm>
              <a:off x="5946255" y="3671129"/>
              <a:ext cx="1277711" cy="254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7222605" y="3671129"/>
              <a:ext cx="1277711" cy="254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6258709" y="3416707"/>
              <a:ext cx="530915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altLang="zh-CN" sz="1100" dirty="0" smtClean="0"/>
                <a:t>0.5ms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5951970" y="4221674"/>
              <a:ext cx="641441" cy="254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6592050" y="4221674"/>
              <a:ext cx="641441" cy="254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7232130" y="4221674"/>
              <a:ext cx="641441" cy="254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7867447" y="4221674"/>
              <a:ext cx="641441" cy="254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978031" y="3651022"/>
              <a:ext cx="64312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 smtClean="0"/>
                <a:t>15KHz</a:t>
              </a:r>
              <a:endParaRPr lang="zh-CN" altLang="en-US" sz="1400" dirty="0"/>
            </a:p>
          </p:txBody>
        </p:sp>
        <p:sp>
          <p:nvSpPr>
            <p:cNvPr id="38" name="矩形 37"/>
            <p:cNvSpPr/>
            <p:nvPr/>
          </p:nvSpPr>
          <p:spPr>
            <a:xfrm>
              <a:off x="5000891" y="4184422"/>
              <a:ext cx="64312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 smtClean="0"/>
                <a:t>30KHz</a:t>
              </a:r>
              <a:endParaRPr lang="zh-CN" altLang="en-US" sz="1400" dirty="0"/>
            </a:p>
          </p:txBody>
        </p:sp>
        <p:sp>
          <p:nvSpPr>
            <p:cNvPr id="39" name="矩形 38"/>
            <p:cNvSpPr/>
            <p:nvPr/>
          </p:nvSpPr>
          <p:spPr>
            <a:xfrm>
              <a:off x="5790194" y="3112144"/>
              <a:ext cx="180844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altLang="zh-CN" dirty="0" smtClean="0"/>
                <a:t>slot </a:t>
              </a:r>
              <a:r>
                <a:rPr lang="en-US" altLang="zh-CN" sz="1400" dirty="0" smtClean="0"/>
                <a:t>7 OFDM symbols</a:t>
              </a: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7218251" y="3401348"/>
              <a:ext cx="0" cy="28003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箭头连接符 45"/>
            <p:cNvCxnSpPr/>
            <p:nvPr/>
          </p:nvCxnSpPr>
          <p:spPr>
            <a:xfrm>
              <a:off x="6921071" y="3538508"/>
              <a:ext cx="3048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箭头连接符 48"/>
            <p:cNvCxnSpPr/>
            <p:nvPr/>
          </p:nvCxnSpPr>
          <p:spPr>
            <a:xfrm rot="10800000">
              <a:off x="5939361" y="3530888"/>
              <a:ext cx="3048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4" name="组合 53"/>
            <p:cNvGrpSpPr/>
            <p:nvPr/>
          </p:nvGrpSpPr>
          <p:grpSpPr>
            <a:xfrm>
              <a:off x="5951335" y="4809684"/>
              <a:ext cx="1289141" cy="254000"/>
              <a:chOff x="5172619" y="3723546"/>
              <a:chExt cx="2561681" cy="254000"/>
            </a:xfrm>
          </p:grpSpPr>
          <p:sp>
            <p:nvSpPr>
              <p:cNvPr id="50" name="矩形 49"/>
              <p:cNvSpPr/>
              <p:nvPr/>
            </p:nvSpPr>
            <p:spPr>
              <a:xfrm>
                <a:off x="5172619" y="3723546"/>
                <a:ext cx="641441" cy="254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5812699" y="3723546"/>
                <a:ext cx="641441" cy="254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6452779" y="3723546"/>
                <a:ext cx="641441" cy="254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7092859" y="3723546"/>
                <a:ext cx="641441" cy="254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>
              <a:off x="7226732" y="4809684"/>
              <a:ext cx="1286285" cy="254000"/>
              <a:chOff x="5309779" y="3365406"/>
              <a:chExt cx="2561681" cy="254000"/>
            </a:xfrm>
          </p:grpSpPr>
          <p:sp>
            <p:nvSpPr>
              <p:cNvPr id="55" name="矩形 54"/>
              <p:cNvSpPr/>
              <p:nvPr/>
            </p:nvSpPr>
            <p:spPr>
              <a:xfrm>
                <a:off x="5309779" y="3365406"/>
                <a:ext cx="641441" cy="254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5949859" y="3365406"/>
                <a:ext cx="641441" cy="254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6589939" y="3365406"/>
                <a:ext cx="641441" cy="254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7230019" y="3365406"/>
                <a:ext cx="641441" cy="254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0" name="矩形 59"/>
            <p:cNvSpPr/>
            <p:nvPr/>
          </p:nvSpPr>
          <p:spPr>
            <a:xfrm>
              <a:off x="5023751" y="4748302"/>
              <a:ext cx="64312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 smtClean="0"/>
                <a:t>60KHz</a:t>
              </a:r>
              <a:endParaRPr lang="zh-CN" altLang="en-US" sz="1400" dirty="0"/>
            </a:p>
          </p:txBody>
        </p:sp>
        <p:cxnSp>
          <p:nvCxnSpPr>
            <p:cNvPr id="64" name="直接连接符 63"/>
            <p:cNvCxnSpPr/>
            <p:nvPr/>
          </p:nvCxnSpPr>
          <p:spPr>
            <a:xfrm>
              <a:off x="6589600" y="3953798"/>
              <a:ext cx="0" cy="28003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矩形 64"/>
            <p:cNvSpPr/>
            <p:nvPr/>
          </p:nvSpPr>
          <p:spPr>
            <a:xfrm>
              <a:off x="5920520" y="3935858"/>
              <a:ext cx="603050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altLang="zh-CN" sz="1100" dirty="0" smtClean="0"/>
                <a:t>0.25ms</a:t>
              </a:r>
            </a:p>
          </p:txBody>
        </p:sp>
        <p:cxnSp>
          <p:nvCxnSpPr>
            <p:cNvPr id="70" name="直接箭头连接符 69"/>
            <p:cNvCxnSpPr/>
            <p:nvPr/>
          </p:nvCxnSpPr>
          <p:spPr>
            <a:xfrm flipH="1" flipV="1">
              <a:off x="6593411" y="4097626"/>
              <a:ext cx="211455" cy="190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箭头连接符 74"/>
            <p:cNvCxnSpPr/>
            <p:nvPr/>
          </p:nvCxnSpPr>
          <p:spPr>
            <a:xfrm rot="10800000" flipH="1" flipV="1">
              <a:off x="5740923" y="4097627"/>
              <a:ext cx="211455" cy="190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>
              <a:off x="6280037" y="4574192"/>
              <a:ext cx="0" cy="28003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矩形 76"/>
            <p:cNvSpPr/>
            <p:nvPr/>
          </p:nvSpPr>
          <p:spPr>
            <a:xfrm>
              <a:off x="5901467" y="4478489"/>
              <a:ext cx="675185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altLang="zh-CN" sz="1100" dirty="0" smtClean="0"/>
                <a:t>0.125ms</a:t>
              </a:r>
            </a:p>
          </p:txBody>
        </p:sp>
        <p:cxnSp>
          <p:nvCxnSpPr>
            <p:cNvPr id="78" name="直接箭头连接符 77"/>
            <p:cNvCxnSpPr/>
            <p:nvPr/>
          </p:nvCxnSpPr>
          <p:spPr>
            <a:xfrm rot="10800000" flipH="1" flipV="1">
              <a:off x="5726635" y="4698972"/>
              <a:ext cx="211455" cy="190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箭头连接符 78"/>
            <p:cNvCxnSpPr/>
            <p:nvPr/>
          </p:nvCxnSpPr>
          <p:spPr>
            <a:xfrm flipH="1" flipV="1">
              <a:off x="6279086" y="4698971"/>
              <a:ext cx="211455" cy="190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>
              <a:off x="5941901" y="3414048"/>
              <a:ext cx="0" cy="28003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>
              <a:off x="5948251" y="3941098"/>
              <a:ext cx="0" cy="28003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>
              <a:off x="5948251" y="4539268"/>
              <a:ext cx="0" cy="28003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>
              <a:off x="8515102" y="5007279"/>
              <a:ext cx="0" cy="392051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直接连接符 172"/>
            <p:cNvCxnSpPr/>
            <p:nvPr/>
          </p:nvCxnSpPr>
          <p:spPr>
            <a:xfrm>
              <a:off x="8494601" y="3915698"/>
              <a:ext cx="20955" cy="88582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5952877" y="5035854"/>
              <a:ext cx="0" cy="392051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矩形 67"/>
            <p:cNvSpPr/>
            <p:nvPr/>
          </p:nvSpPr>
          <p:spPr>
            <a:xfrm>
              <a:off x="6542669" y="5112394"/>
              <a:ext cx="135069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altLang="zh-CN" sz="1200" dirty="0" err="1" smtClean="0"/>
                <a:t>Subframe</a:t>
              </a:r>
              <a:r>
                <a:rPr lang="en-US" altLang="zh-CN" sz="1200" dirty="0" smtClean="0"/>
                <a:t> duration</a:t>
              </a:r>
            </a:p>
          </p:txBody>
        </p:sp>
        <p:cxnSp>
          <p:nvCxnSpPr>
            <p:cNvPr id="69" name="直接箭头连接符 68"/>
            <p:cNvCxnSpPr/>
            <p:nvPr/>
          </p:nvCxnSpPr>
          <p:spPr>
            <a:xfrm>
              <a:off x="8178371" y="5233958"/>
              <a:ext cx="3048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箭头连接符 70"/>
            <p:cNvCxnSpPr/>
            <p:nvPr/>
          </p:nvCxnSpPr>
          <p:spPr>
            <a:xfrm rot="10800000">
              <a:off x="5958411" y="5254913"/>
              <a:ext cx="3048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Group 47"/>
          <p:cNvGrpSpPr/>
          <p:nvPr/>
        </p:nvGrpSpPr>
        <p:grpSpPr>
          <a:xfrm>
            <a:off x="292099" y="3933371"/>
            <a:ext cx="3815444" cy="1964982"/>
            <a:chOff x="292099" y="4167322"/>
            <a:chExt cx="4394200" cy="1876176"/>
          </a:xfrm>
        </p:grpSpPr>
        <p:pic>
          <p:nvPicPr>
            <p:cNvPr id="72" name="图片 71" descr="D:\工作\2016\5G SI contribution planning for numerology and frame structure\0823\contribution\FDM vs TDM\5.png"/>
            <p:cNvPicPr/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2099" y="4167322"/>
              <a:ext cx="4394200" cy="18761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3" name="矩形 72"/>
            <p:cNvSpPr/>
            <p:nvPr/>
          </p:nvSpPr>
          <p:spPr>
            <a:xfrm>
              <a:off x="1915887" y="4325264"/>
              <a:ext cx="1204686" cy="27577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>
                  <a:solidFill>
                    <a:schemeClr val="tx1"/>
                  </a:solidFill>
                </a:rPr>
                <a:t>Slot</a:t>
              </a:r>
              <a:endParaRPr lang="zh-CN" altLang="en-US" sz="1600" dirty="0">
                <a:solidFill>
                  <a:schemeClr val="tx1"/>
                </a:solidFill>
              </a:endParaRPr>
            </a:p>
          </p:txBody>
        </p:sp>
      </p:grpSp>
      <p:sp>
        <p:nvSpPr>
          <p:cNvPr id="61" name="矩形 60"/>
          <p:cNvSpPr/>
          <p:nvPr/>
        </p:nvSpPr>
        <p:spPr>
          <a:xfrm>
            <a:off x="515257" y="3134864"/>
            <a:ext cx="38390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Figure 1. different 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CP overheads with the same subcarrier spacing</a:t>
            </a:r>
            <a:endParaRPr lang="zh-CN" altLang="en-US" dirty="0"/>
          </a:p>
        </p:txBody>
      </p:sp>
      <p:sp>
        <p:nvSpPr>
          <p:cNvPr id="62" name="矩形 61"/>
          <p:cNvSpPr/>
          <p:nvPr/>
        </p:nvSpPr>
        <p:spPr>
          <a:xfrm>
            <a:off x="5058229" y="3098578"/>
            <a:ext cx="38390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Figure 2. different 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CP overheads with 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different subcarrier </a:t>
            </a:r>
            <a:r>
              <a:rPr lang="en-US" altLang="zh-CN" dirty="0" err="1" smtClean="0">
                <a:latin typeface="Times New Roman" pitchFamily="18" charset="0"/>
                <a:cs typeface="Times New Roman" pitchFamily="18" charset="0"/>
              </a:rPr>
              <a:t>spacings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2959</TotalTime>
  <Words>85</Words>
  <Application>Microsoft Office PowerPoint</Application>
  <PresentationFormat>全屏显示(4:3)</PresentationFormat>
  <Paragraphs>24</Paragraphs>
  <Slides>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Way forward on slot alignment</vt:lpstr>
      <vt:lpstr>Proposal</vt:lpstr>
    </vt:vector>
  </TitlesOfParts>
  <Company>Qualcomm Incorporated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Jiang, Jing</dc:creator>
  <cp:lastModifiedBy>t00274236</cp:lastModifiedBy>
  <cp:revision>647</cp:revision>
  <dcterms:created xsi:type="dcterms:W3CDTF">2016-04-12T08:45:03Z</dcterms:created>
  <dcterms:modified xsi:type="dcterms:W3CDTF">2016-08-25T17:57:33Z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(2)aevNp6IaY9PMtyfBq0/sloYp7LPwfGGuIvr2x7EpqmoyLdX+56PM2qKAijCyq3CftUr41DLx
FWnp3hO4G9x/h65a941WLP/D7E0Yn2IB9hLa58T4GoDONkaAf677DXO8mS/lV5oDxnUo92LG
GB2LJnjvnEUSUjeyx5RhkL840PFl41sXCFKyDSX+Sr9D/WeGGi+RtpE25hMHFN59y8XhFBiQ
A8mMIKvMwdiwPBss5u</vt:lpwstr>
  </property>
  <property fmtid="{D5CDD505-2E9C-101B-9397-08002B2CF9AE}" pid="4" name="_2015_ms_pID_7253431">
    <vt:lpwstr>SQ2XwvjdyNBOnywTH5ldiDmr3Z+j7jwtUB85mCcFNfTqiXIepoPt07
PVr6YMLmKPnW6KiWhEHn/RXMD9OWfCRQ1W+w+fuZXcUSaNhbvWwZr8cjtgCHfCzc0xShEPYR
NWbl47RDEXtlLRqQLFRyDQGFtMXzFXx96KGu3lkN0hdqDbfJ3UIyb/VJ65FvqkolOiAiIjk9
fPObn+s+UnOZFYoz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1472052147</vt:lpwstr>
  </property>
</Properties>
</file>