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3" r:id="rId2"/>
    <p:sldId id="284" r:id="rId3"/>
    <p:sldId id="273" r:id="rId4"/>
    <p:sldId id="280" r:id="rId5"/>
    <p:sldId id="277" r:id="rId6"/>
    <p:sldId id="279" r:id="rId7"/>
    <p:sldId id="281" r:id="rId8"/>
    <p:sldId id="282" r:id="rId9"/>
    <p:sldId id="27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3238" autoAdjust="0"/>
  </p:normalViewPr>
  <p:slideViewPr>
    <p:cSldViewPr>
      <p:cViewPr varScale="1">
        <p:scale>
          <a:sx n="60" d="100"/>
          <a:sy n="60" d="100"/>
        </p:scale>
        <p:origin x="826" y="72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264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294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033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694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874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Evaluation </a:t>
            </a:r>
            <a:r>
              <a:rPr lang="en-US" altLang="zh-CN" dirty="0" smtClean="0"/>
              <a:t>Scenarios </a:t>
            </a:r>
            <a:r>
              <a:rPr lang="en-US" altLang="zh-CN" dirty="0"/>
              <a:t>and </a:t>
            </a:r>
            <a:r>
              <a:rPr lang="en-US" altLang="zh-CN" dirty="0" smtClean="0"/>
              <a:t>Assumptions </a:t>
            </a:r>
            <a:r>
              <a:rPr lang="en-US" altLang="zh-CN" dirty="0"/>
              <a:t>for DL and UL </a:t>
            </a:r>
            <a:r>
              <a:rPr lang="en-US" altLang="zh-CN" dirty="0" smtClean="0"/>
              <a:t>Mobility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Intel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R1-168488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433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In the context of the ongoing Rel-14 RAN study, various performance KPIs and requirements have be proposed in the latest </a:t>
            </a:r>
            <a:r>
              <a:rPr lang="en-US" dirty="0" smtClean="0"/>
              <a:t>38.913, </a:t>
            </a:r>
            <a:r>
              <a:rPr lang="en-US" dirty="0"/>
              <a:t>including UE energy efficiency, mobility and Network energy efficiency, etc</a:t>
            </a:r>
            <a:r>
              <a:rPr lang="en-US" dirty="0" smtClean="0"/>
              <a:t>.</a:t>
            </a:r>
          </a:p>
          <a:p>
            <a:pPr hangingPunct="0"/>
            <a:r>
              <a:rPr lang="en-US" dirty="0" smtClean="0"/>
              <a:t>UL based mobility has potential to improve some KPIs compared to DL based </a:t>
            </a:r>
            <a:r>
              <a:rPr lang="en-US" dirty="0" smtClean="0"/>
              <a:t>mobility</a:t>
            </a:r>
          </a:p>
          <a:p>
            <a:pPr hangingPunct="0"/>
            <a:r>
              <a:rPr lang="en-US" dirty="0" smtClean="0"/>
              <a:t>This evaluation is targeting scenarios where UL based mobility could complement DL based mobility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643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Evaluation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Dense </a:t>
            </a:r>
            <a:r>
              <a:rPr lang="en-US" dirty="0" smtClean="0"/>
              <a:t>Urban</a:t>
            </a:r>
          </a:p>
          <a:p>
            <a:pPr lvl="1" hangingPunct="0"/>
            <a:r>
              <a:rPr lang="en-US" dirty="0" smtClean="0"/>
              <a:t>Macro only (&lt;=60 km/h)</a:t>
            </a:r>
          </a:p>
          <a:p>
            <a:pPr lvl="1" hangingPunct="0"/>
            <a:r>
              <a:rPr lang="en-US" dirty="0" smtClean="0"/>
              <a:t>2-layer (&lt;=30 km/h)</a:t>
            </a:r>
          </a:p>
          <a:p>
            <a:pPr lvl="1" hangingPunct="0"/>
            <a:r>
              <a:rPr lang="en-US" dirty="0" smtClean="0"/>
              <a:t>Low mobility case is not precluded</a:t>
            </a:r>
          </a:p>
          <a:p>
            <a:pPr lvl="0" hangingPunct="0"/>
            <a:r>
              <a:rPr lang="en-US" dirty="0" smtClean="0"/>
              <a:t>Rural with high speed UEs</a:t>
            </a:r>
          </a:p>
          <a:p>
            <a:pPr lvl="0" hangingPunct="0"/>
            <a:r>
              <a:rPr lang="en-US" dirty="0" smtClean="0"/>
              <a:t>High Speed Train</a:t>
            </a:r>
          </a:p>
          <a:p>
            <a:pPr lvl="0" hangingPunct="0"/>
            <a:r>
              <a:rPr lang="en-US" dirty="0" smtClean="0"/>
              <a:t>Urban Macro (optional</a:t>
            </a:r>
            <a:r>
              <a:rPr lang="en-US" dirty="0" smtClean="0"/>
              <a:t>)</a:t>
            </a:r>
          </a:p>
          <a:p>
            <a:pPr lvl="0" hangingPunct="0"/>
            <a:r>
              <a:rPr lang="en-US" dirty="0" smtClean="0"/>
              <a:t>Other scenarios could be added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302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869693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Dense Urban</a:t>
            </a:r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440711"/>
              </p:ext>
            </p:extLst>
          </p:nvPr>
        </p:nvGraphicFramePr>
        <p:xfrm>
          <a:off x="1371600" y="1239025"/>
          <a:ext cx="7162800" cy="5536938"/>
        </p:xfrm>
        <a:graphic>
          <a:graphicData uri="http://schemas.openxmlformats.org/drawingml/2006/table">
            <a:tbl>
              <a:tblPr/>
              <a:tblGrid>
                <a:gridCol w="1998497"/>
                <a:gridCol w="5164303"/>
              </a:tblGrid>
              <a:tr h="375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Dense urban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2843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Two </a:t>
                      </a:r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Hex. Grid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Micro layer: Random drop 9 micro BSs per macro BS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200m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44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GHz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3D UMa (Macro layer) and 3D UMi (Micro layer)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29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44 dBm PA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scaled down with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BW when system BW is higher than simulation BW. Otherwise, 44 dBm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Micro layer: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33dBm for 20MHz system bandwidth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when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system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BW is higher than simulation BW. Otherwise, 44 dBm.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7061" marR="7061" marT="70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(8,1,2) with directional antenna element (HPBW=65</a:t>
                      </a:r>
                      <a:r>
                        <a:rPr lang="en-GB" altLang="ja-JP" sz="12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, directivity 8dB)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105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antenna configurations</a:t>
                      </a:r>
                    </a:p>
                  </a:txBody>
                  <a:tcPr marL="7061" marR="7061" marT="70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(1,1,2) with </a:t>
                      </a:r>
                      <a:r>
                        <a:rPr lang="en-GB" altLang="ja-JP" sz="1200" dirty="0" err="1" smtClean="0">
                          <a:solidFill>
                            <a:schemeClr val="tx1"/>
                          </a:solidFill>
                          <a:effectLst/>
                        </a:rPr>
                        <a:t>omni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-directional antenna element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5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9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height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25m for macro cells and 10m for micro cells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antenna height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1.5m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5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users per macro TRP, 10 users per micro TRP</a:t>
                      </a:r>
                      <a:br>
                        <a:rPr lang="nl-NL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</a:t>
                      </a:r>
                      <a:r>
                        <a:rPr lang="nl-NL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outdoor,30km/h (basleine), 3, 60 km/h (optional)</a:t>
                      </a:r>
                    </a:p>
                    <a:p>
                      <a:pPr algn="l" rtl="0" fontAlgn="ctr"/>
                      <a:r>
                        <a:rPr lang="nl-NL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UEs within a </a:t>
                      </a:r>
                      <a:r>
                        <a:rPr lang="nl-NL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slot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location/movement direction randomly chosen</a:t>
                      </a:r>
                    </a:p>
                  </a:txBody>
                  <a:tcPr marL="7061" marR="7061" marT="70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receiver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82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990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Rural with high speed UEs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236832"/>
              </p:ext>
            </p:extLst>
          </p:nvPr>
        </p:nvGraphicFramePr>
        <p:xfrm>
          <a:off x="1447800" y="1593972"/>
          <a:ext cx="6781800" cy="4942255"/>
        </p:xfrm>
        <a:graphic>
          <a:graphicData uri="http://schemas.openxmlformats.org/drawingml/2006/table">
            <a:tbl>
              <a:tblPr/>
              <a:tblGrid>
                <a:gridCol w="2285919"/>
                <a:gridCol w="4495881"/>
              </a:tblGrid>
              <a:tr h="394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High Speed Rural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488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Single 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Hex. Grid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1732m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4GHz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77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3D UMa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3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49dBm PA scaled</a:t>
                      </a:r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down with simulation BW when system BW is higher than simulation BW. Otherwise, 49dBm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8721" marR="8721" marT="872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(8,1,2) with directional antenna element (HPBW=65</a:t>
                      </a:r>
                      <a:r>
                        <a:rPr lang="en-GB" altLang="ja-JP" sz="12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</a:rPr>
                        <a:t>, directivity 8dB)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105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antenna configurations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(1,1,2) with </a:t>
                      </a:r>
                      <a:r>
                        <a:rPr lang="en-GB" altLang="ja-JP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omni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-directional antenna element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105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height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35 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 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 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3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Outdoor vehicles 120km/h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10 UEs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per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TRPs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location/movement direction randomly chosen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and BS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receiver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24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921864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Highs Speed Train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014673"/>
              </p:ext>
            </p:extLst>
          </p:nvPr>
        </p:nvGraphicFramePr>
        <p:xfrm>
          <a:off x="533400" y="1447806"/>
          <a:ext cx="8382000" cy="5105393"/>
        </p:xfrm>
        <a:graphic>
          <a:graphicData uri="http://schemas.openxmlformats.org/drawingml/2006/table">
            <a:tbl>
              <a:tblPr/>
              <a:tblGrid>
                <a:gridCol w="2567604"/>
                <a:gridCol w="5814396"/>
              </a:tblGrid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High Speed Train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Follow 38.913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1732m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4GHz, other frequency not precluded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ITU Rural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1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(8,1,2) with directional antenna element (HPBW=65</a:t>
                      </a:r>
                      <a:r>
                        <a:rPr lang="en-GB" altLang="ja-JP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, directivity 8dB)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49dBm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1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antenna configurations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(1,1,2) with </a:t>
                      </a:r>
                      <a:r>
                        <a:rPr lang="en-GB" altLang="ja-JP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omni</a:t>
                      </a: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</a:rPr>
                        <a:t>-directional antenna element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other values are not precluded</a:t>
                      </a:r>
                      <a:endParaRPr lang="en-US" altLang="ja-JP" sz="105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3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1000 UEs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per train and 30% active UEs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% of users in train at 480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km/h</a:t>
                      </a:r>
                    </a:p>
                    <a:p>
                      <a:pPr algn="l" rtl="0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Each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company should open how to model NW configuration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 and BS </a:t>
                      </a: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eceiver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81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72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Link Level </a:t>
            </a:r>
            <a:r>
              <a:rPr lang="en-US" dirty="0"/>
              <a:t>E</a:t>
            </a:r>
            <a:r>
              <a:rPr lang="en-US" dirty="0" smtClean="0"/>
              <a:t>valuation and Link to System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hangingPunct="0"/>
            <a:r>
              <a:rPr lang="en-US" dirty="0" smtClean="0"/>
              <a:t>Link to system mapping is needed to ensure accurate modelling of the receiver performance in SLS</a:t>
            </a:r>
          </a:p>
          <a:p>
            <a:pPr lvl="1" hangingPunct="0"/>
            <a:r>
              <a:rPr lang="en-US" dirty="0" smtClean="0"/>
              <a:t>Interference from/to UEs with timing/frequency inaccuracy should be </a:t>
            </a:r>
            <a:r>
              <a:rPr lang="en-US" dirty="0" smtClean="0"/>
              <a:t>considered</a:t>
            </a:r>
          </a:p>
          <a:p>
            <a:pPr lvl="2" hangingPunct="0"/>
            <a:r>
              <a:rPr lang="en-US" dirty="0" smtClean="0"/>
              <a:t>Candidate solution: Explicit modeling of waveform transmission and reception in the SLS</a:t>
            </a:r>
          </a:p>
          <a:p>
            <a:pPr lvl="2" hangingPunct="0"/>
            <a:r>
              <a:rPr lang="en-US" dirty="0" smtClean="0"/>
              <a:t>Other solutions are not precluded</a:t>
            </a:r>
            <a:endParaRPr lang="en-US" dirty="0" smtClean="0"/>
          </a:p>
          <a:p>
            <a:pPr lvl="0" hangingPunct="0"/>
            <a:r>
              <a:rPr lang="en-US" dirty="0" smtClean="0"/>
              <a:t>Companies are encouraged to provide link simulation results and clarify link to system mapping</a:t>
            </a:r>
          </a:p>
          <a:p>
            <a:pPr lvl="1" hangingPunct="0"/>
            <a:r>
              <a:rPr lang="en-US" dirty="0" smtClean="0"/>
              <a:t>Companies are encouraged to provide power control algorithm description</a:t>
            </a:r>
          </a:p>
          <a:p>
            <a:pPr lvl="2" hangingPunct="0"/>
            <a:r>
              <a:rPr lang="en-US" dirty="0" smtClean="0"/>
              <a:t>E.g., UL open-loop power control based on DL measurements </a:t>
            </a:r>
          </a:p>
        </p:txBody>
      </p:sp>
    </p:spTree>
    <p:extLst>
      <p:ext uri="{BB962C8B-B14F-4D97-AF65-F5344CB8AC3E}">
        <p14:creationId xmlns:p14="http://schemas.microsoft.com/office/powerpoint/2010/main" val="1481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762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494291"/>
              </p:ext>
            </p:extLst>
          </p:nvPr>
        </p:nvGraphicFramePr>
        <p:xfrm>
          <a:off x="303001" y="639762"/>
          <a:ext cx="8563397" cy="61896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38796"/>
                <a:gridCol w="3246864"/>
                <a:gridCol w="3077737"/>
              </a:tblGrid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 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</a:rPr>
                        <a:t> SYNC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</a:rPr>
                        <a:t>(PSS/SSS/PBCH, other options)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+mn-ea"/>
                        </a:rPr>
                        <a:t>Uplink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  <a:ea typeface="+mn-ea"/>
                        </a:rPr>
                        <a:t> Energy Efficient 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  <a:ea typeface="+mn-ea"/>
                        </a:rPr>
                        <a:t>Signal (SRS/PRACH, other options)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Carrier Frequency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4 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GHz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Channel Model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CDL-C with scaling 100ns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(UE Speed 30 km/h, 60 km/h, 120 km/h, 480 km/h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), AWGN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Subcarrier 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Spacing(s)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Companies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report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SNR range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≥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+mn-lt"/>
                        </a:rPr>
                        <a:t>-6dB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Companies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report range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Receiver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 Search Window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The time window to search (correlate) NR-PSS. It depends on the periodicity of NR-SS transmission. The value needs to be provided by each proponent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Search window covering timing uncertainty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radius, when UE is not in the connected RRC state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Configuration at the TRP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GB" sz="1200" dirty="0" smtClean="0">
                        <a:effectLst/>
                        <a:latin typeface="+mn-lt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Configuration at the UE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port virtualization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93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Frequency Offset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Initial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uniform distribution +/-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uniform distribution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+/- 5, </a:t>
                      </a:r>
                      <a:r>
                        <a:rPr lang="en-GB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10, 20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ppm (each company to choose one)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Non-initial 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 uniform distribution +/- 0.05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uniform distribution +/- 0.1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0">
                        <a:spcAft>
                          <a:spcPts val="0"/>
                        </a:spcAft>
                        <a:buSzPts val="1200"/>
                        <a:buFont typeface="Courier New" panose="02070309020205020404" pitchFamily="49" charset="0"/>
                        <a:buChar char="o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TRP: uniform distribution +/- 0.05 ppm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0">
                        <a:spcAft>
                          <a:spcPts val="0"/>
                        </a:spcAft>
                        <a:buSzPts val="1200"/>
                        <a:buFont typeface="Courier New" panose="02070309020205020404" pitchFamily="49" charset="0"/>
                        <a:buChar char="o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UE: uniform distribution +/- 0.1 ppm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/>
                </a:tc>
              </a:tr>
              <a:tr h="10593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Number of interfering TRPs 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1. 0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mandatory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 2 interfering TRPs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(1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0dB, 2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-3dB;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is defined as the ratio of power between a reference cell and interfered cell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–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timing arrival differences from TRPs are provided by each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optional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N/A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 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797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Number of interfering UEs 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 0 UE: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mandatory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 2 interfering UEs (1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0dB, 2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-3dB;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is defined as the ratio of power between a reference UE and interfered UEs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86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System level simulations</a:t>
            </a:r>
          </a:p>
          <a:p>
            <a:pPr lvl="1"/>
            <a:r>
              <a:rPr lang="en-US" sz="2000" dirty="0" smtClean="0"/>
              <a:t>Resource efficiency</a:t>
            </a:r>
          </a:p>
          <a:p>
            <a:pPr lvl="2"/>
            <a:r>
              <a:rPr lang="en-US" sz="1200" dirty="0" smtClean="0"/>
              <a:t>Time-freq resource usage of signals used for DL/UL based measurement and paging resource </a:t>
            </a:r>
            <a:r>
              <a:rPr lang="en-GB" sz="1200" dirty="0" smtClean="0"/>
              <a:t>(e.g., number of TRPs involved in paging a UE )</a:t>
            </a:r>
            <a:endParaRPr lang="en-US" sz="1200" dirty="0" smtClean="0"/>
          </a:p>
          <a:p>
            <a:pPr lvl="1"/>
            <a:r>
              <a:rPr lang="en-US" sz="2000" dirty="0" smtClean="0"/>
              <a:t>Handover failure rate</a:t>
            </a:r>
          </a:p>
          <a:p>
            <a:pPr lvl="1"/>
            <a:r>
              <a:rPr lang="en-US" sz="2000" dirty="0" smtClean="0"/>
              <a:t>Paging miss rate</a:t>
            </a:r>
          </a:p>
          <a:p>
            <a:pPr lvl="1"/>
            <a:r>
              <a:rPr lang="en-US" sz="2000" dirty="0" smtClean="0"/>
              <a:t>UE battery life with relative power model between DL and UL mobility</a:t>
            </a:r>
          </a:p>
          <a:p>
            <a:pPr lvl="1"/>
            <a:r>
              <a:rPr lang="en-US" sz="2000" dirty="0" smtClean="0"/>
              <a:t>Signaling load (ping-pong, # of HOs)</a:t>
            </a:r>
            <a:endParaRPr lang="en-US" sz="2800" dirty="0" smtClean="0"/>
          </a:p>
          <a:p>
            <a:r>
              <a:rPr lang="en-US" sz="2800" dirty="0" smtClean="0"/>
              <a:t>Link level simulations</a:t>
            </a:r>
          </a:p>
          <a:p>
            <a:pPr lvl="1"/>
            <a:r>
              <a:rPr lang="en-US" sz="2000" dirty="0" smtClean="0"/>
              <a:t>Signal </a:t>
            </a:r>
            <a:r>
              <a:rPr lang="en-US" sz="2000" dirty="0"/>
              <a:t>detection performance (misdetection, false alarm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Measurement accuracy (signal level)</a:t>
            </a:r>
            <a:endParaRPr lang="en-US" sz="2000" dirty="0"/>
          </a:p>
          <a:p>
            <a:r>
              <a:rPr lang="en-US" sz="2800" dirty="0" smtClean="0"/>
              <a:t>Other </a:t>
            </a:r>
            <a:r>
              <a:rPr lang="en-US" sz="2800" dirty="0"/>
              <a:t>metrics are not </a:t>
            </a:r>
            <a:r>
              <a:rPr lang="en-US" sz="2800" dirty="0" smtClean="0"/>
              <a:t>precluded, e.g</a:t>
            </a:r>
            <a:r>
              <a:rPr lang="en-US" sz="2800" dirty="0"/>
              <a:t>. </a:t>
            </a:r>
            <a:r>
              <a:rPr lang="en-US" sz="2800" dirty="0" smtClean="0"/>
              <a:t>mobility </a:t>
            </a:r>
            <a:r>
              <a:rPr lang="en-US" sz="2800" dirty="0"/>
              <a:t>interruption </a:t>
            </a:r>
            <a:r>
              <a:rPr lang="en-US" sz="2800" dirty="0" smtClean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7930</TotalTime>
  <Words>1029</Words>
  <Application>Microsoft Office PowerPoint</Application>
  <PresentationFormat>On-screen Show (4:3)</PresentationFormat>
  <Paragraphs>201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 Unicode MS</vt:lpstr>
      <vt:lpstr>맑은 고딕</vt:lpstr>
      <vt:lpstr>맑은 고딕</vt:lpstr>
      <vt:lpstr>ＭＳ Ｐゴシック</vt:lpstr>
      <vt:lpstr>宋体</vt:lpstr>
      <vt:lpstr>宋体</vt:lpstr>
      <vt:lpstr>Arial</vt:lpstr>
      <vt:lpstr>Calibri</vt:lpstr>
      <vt:lpstr>Courier New</vt:lpstr>
      <vt:lpstr>Times New Roman</vt:lpstr>
      <vt:lpstr>Office Theme</vt:lpstr>
      <vt:lpstr>Evaluation Scenarios and Assumptions for DL and UL Mobility</vt:lpstr>
      <vt:lpstr>Background</vt:lpstr>
      <vt:lpstr>Proposed Evaluation Scenarios</vt:lpstr>
      <vt:lpstr>System-level evaluation assumptions</vt:lpstr>
      <vt:lpstr>System-level evaluation assumptions</vt:lpstr>
      <vt:lpstr>System-level evaluation assumptions</vt:lpstr>
      <vt:lpstr>Link Level Evaluation and Link to System Mapping</vt:lpstr>
      <vt:lpstr>Link-level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Ji, Tingfang</cp:lastModifiedBy>
  <cp:revision>557</cp:revision>
  <dcterms:created xsi:type="dcterms:W3CDTF">2016-03-24T01:14:08Z</dcterms:created>
  <dcterms:modified xsi:type="dcterms:W3CDTF">2016-08-26T08:13:34Z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2016-08-23 10:00:53Z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1068083885</vt:i4>
  </property>
  <property fmtid="{D5CDD505-2E9C-101B-9397-08002B2CF9AE}" pid="9" name="_NewReviewCycle">
    <vt:lpwstr/>
  </property>
  <property fmtid="{D5CDD505-2E9C-101B-9397-08002B2CF9AE}" pid="10" name="_EmailSubject">
    <vt:lpwstr>Updated WF</vt:lpwstr>
  </property>
  <property fmtid="{D5CDD505-2E9C-101B-9397-08002B2CF9AE}" pid="11" name="_AuthorEmail">
    <vt:lpwstr>haitongs@qti.qualcomm.com</vt:lpwstr>
  </property>
  <property fmtid="{D5CDD505-2E9C-101B-9397-08002B2CF9AE}" pid="12" name="_AuthorEmailDisplayName">
    <vt:lpwstr>Sun, Haitong</vt:lpwstr>
  </property>
  <property fmtid="{D5CDD505-2E9C-101B-9397-08002B2CF9AE}" pid="13" name="_PreviousAdHocReviewCycleID">
    <vt:i4>1731598375</vt:i4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1472104180</vt:lpwstr>
  </property>
</Properties>
</file>