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7" r:id="rId5"/>
    <p:sldId id="259" r:id="rId6"/>
    <p:sldId id="25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455" autoAdjust="0"/>
  </p:normalViewPr>
  <p:slideViewPr>
    <p:cSldViewPr>
      <p:cViewPr varScale="1">
        <p:scale>
          <a:sx n="82" d="100"/>
          <a:sy n="82" d="100"/>
        </p:scale>
        <p:origin x="156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C8401-3595-4B94-BBCF-B657D5AA220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52B908-82BD-40F4-9810-DF4BE5FD1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Definitions supporting beam related procedures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Nokia, Qualcomm, CATT, Intel, NTT DoCoMo, </a:t>
            </a:r>
            <a:r>
              <a:rPr lang="en-US" dirty="0" err="1" smtClean="0"/>
              <a:t>Mediatek</a:t>
            </a:r>
            <a:r>
              <a:rPr lang="en-US" dirty="0" smtClean="0"/>
              <a:t>, Ericsson</a:t>
            </a:r>
            <a:r>
              <a:rPr lang="en-US" dirty="0"/>
              <a:t>, ASB, </a:t>
            </a:r>
            <a:r>
              <a:rPr lang="en-US" dirty="0" smtClean="0"/>
              <a:t>Samsung, LG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862" y="457200"/>
            <a:ext cx="914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</a:t>
            </a:r>
            <a:r>
              <a:rPr lang="en-GB" altLang="ko-KR" b="1" dirty="0" smtClean="0">
                <a:cs typeface="Times New Roman" panose="02020603050405020304" pitchFamily="18" charset="0"/>
              </a:rPr>
              <a:t>86</a:t>
            </a:r>
            <a:r>
              <a:rPr lang="en-GB" altLang="ko-KR" b="1" dirty="0">
                <a:cs typeface="Times New Roman" panose="02020603050405020304" pitchFamily="18" charset="0"/>
              </a:rPr>
              <a:t>	             			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R1-168468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Gothenburg, Sweden, Aug 22 </a:t>
            </a:r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-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26, 2016</a:t>
            </a:r>
          </a:p>
          <a:p>
            <a:r>
              <a:rPr lang="en-US" altLang="ko-KR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8.1.5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22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523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2514600" y="2057400"/>
            <a:ext cx="4786693" cy="3945007"/>
            <a:chOff x="1563757" y="1219200"/>
            <a:chExt cx="6917055" cy="5875615"/>
          </a:xfrm>
        </p:grpSpPr>
        <p:sp>
          <p:nvSpPr>
            <p:cNvPr id="4" name="TextBox 3"/>
            <p:cNvSpPr txBox="1"/>
            <p:nvPr/>
          </p:nvSpPr>
          <p:spPr>
            <a:xfrm>
              <a:off x="2434629" y="6734479"/>
              <a:ext cx="2982641" cy="3603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Figure: A taxonomy of procedures</a:t>
              </a:r>
              <a:endParaRPr lang="en-US" sz="1400" dirty="0"/>
            </a:p>
          </p:txBody>
        </p:sp>
        <p:sp>
          <p:nvSpPr>
            <p:cNvPr id="5" name="Oval 4"/>
            <p:cNvSpPr/>
            <p:nvPr/>
          </p:nvSpPr>
          <p:spPr>
            <a:xfrm>
              <a:off x="2971800" y="1219200"/>
              <a:ext cx="2743200" cy="1219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Beam Related Procedures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1563757" y="3352800"/>
              <a:ext cx="2743200" cy="12192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Mobility (L3)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4876800" y="3352800"/>
              <a:ext cx="2743200" cy="1219200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>
                  <a:solidFill>
                    <a:schemeClr val="tx1"/>
                  </a:solidFill>
                </a:rPr>
                <a:t>Beam Management (L1/L2  based)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8" name="Straight Arrow Connector 7"/>
            <p:cNvCxnSpPr>
              <a:stCxn id="5" idx="4"/>
              <a:endCxn id="7" idx="0"/>
            </p:cNvCxnSpPr>
            <p:nvPr/>
          </p:nvCxnSpPr>
          <p:spPr>
            <a:xfrm>
              <a:off x="4343400" y="2438400"/>
              <a:ext cx="1905000" cy="9144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>
              <a:stCxn id="5" idx="4"/>
              <a:endCxn id="6" idx="0"/>
            </p:cNvCxnSpPr>
            <p:nvPr/>
          </p:nvCxnSpPr>
          <p:spPr>
            <a:xfrm flipH="1">
              <a:off x="2935357" y="2438400"/>
              <a:ext cx="1408043" cy="9144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6248399" y="2728064"/>
              <a:ext cx="2232413" cy="458397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Scope of the WF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69532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108333"/>
            <a:ext cx="8229600" cy="729867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Proposals</a:t>
            </a:r>
            <a:endParaRPr lang="en-US" sz="36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>
            <a:noAutofit/>
          </a:bodyPr>
          <a:lstStyle/>
          <a:p>
            <a:r>
              <a:rPr lang="en-US" sz="2400" b="1" dirty="0"/>
              <a:t>Beam management</a:t>
            </a:r>
            <a:r>
              <a:rPr lang="en-US" sz="2400" dirty="0"/>
              <a:t> = a set of </a:t>
            </a:r>
            <a:r>
              <a:rPr lang="en-US" sz="2400" dirty="0" smtClean="0">
                <a:solidFill>
                  <a:srgbClr val="FF0000"/>
                </a:solidFill>
              </a:rPr>
              <a:t>L1/L2 </a:t>
            </a:r>
            <a:r>
              <a:rPr lang="en-US" sz="2400" dirty="0" smtClean="0"/>
              <a:t>procedures </a:t>
            </a:r>
            <a:r>
              <a:rPr lang="en-US" sz="2400" dirty="0"/>
              <a:t>to acquire and maintain a </a:t>
            </a:r>
            <a:r>
              <a:rPr lang="en-US" sz="2400" dirty="0">
                <a:solidFill>
                  <a:srgbClr val="FF0000"/>
                </a:solidFill>
              </a:rPr>
              <a:t>set</a:t>
            </a:r>
            <a:r>
              <a:rPr lang="en-US" sz="2400" dirty="0"/>
              <a:t> of </a:t>
            </a:r>
            <a:r>
              <a:rPr lang="en-US" sz="2400" dirty="0" smtClean="0"/>
              <a:t>TRP(s) and/or UE </a:t>
            </a:r>
            <a:r>
              <a:rPr lang="en-US" sz="2400" dirty="0"/>
              <a:t>beams that can be used for </a:t>
            </a:r>
            <a:r>
              <a:rPr lang="en-US" sz="2400" dirty="0" smtClean="0"/>
              <a:t>DL and </a:t>
            </a:r>
            <a:r>
              <a:rPr lang="en-US" sz="2400" dirty="0"/>
              <a:t>UL </a:t>
            </a:r>
            <a:r>
              <a:rPr lang="en-US" sz="2400" dirty="0" smtClean="0"/>
              <a:t>transmission/reception, which include at least following aspects: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1800" b="1" dirty="0" smtClean="0"/>
              <a:t>Beam determination</a:t>
            </a:r>
            <a:r>
              <a:rPr lang="en-US" sz="1800" dirty="0" smtClean="0"/>
              <a:t>= for TRP(s) or UE to select of its </a:t>
            </a:r>
            <a:r>
              <a:rPr lang="en-US" sz="1800" dirty="0" smtClean="0">
                <a:solidFill>
                  <a:srgbClr val="FF0000"/>
                </a:solidFill>
              </a:rPr>
              <a:t>own</a:t>
            </a:r>
            <a:r>
              <a:rPr lang="en-US" sz="1800" dirty="0" smtClean="0"/>
              <a:t> </a:t>
            </a:r>
            <a:r>
              <a:rPr lang="en-US" sz="1800" dirty="0" err="1" smtClean="0"/>
              <a:t>Tx</a:t>
            </a:r>
            <a:r>
              <a:rPr lang="en-US" sz="1800" dirty="0" smtClean="0"/>
              <a:t>/Rx beam(s). </a:t>
            </a:r>
          </a:p>
          <a:p>
            <a:pPr lvl="1"/>
            <a:endParaRPr lang="en-US" sz="1800" dirty="0"/>
          </a:p>
          <a:p>
            <a:pPr lvl="1"/>
            <a:r>
              <a:rPr lang="en-US" sz="1800" b="1" dirty="0" smtClean="0"/>
              <a:t>Beam </a:t>
            </a:r>
            <a:r>
              <a:rPr lang="en-US" sz="1800" b="1" dirty="0"/>
              <a:t>measurement</a:t>
            </a:r>
            <a:r>
              <a:rPr lang="en-US" sz="1800" dirty="0"/>
              <a:t> = </a:t>
            </a:r>
            <a:r>
              <a:rPr lang="en-US" sz="1800" dirty="0" smtClean="0"/>
              <a:t>for TRP(s) or UE to measure characteristics </a:t>
            </a:r>
            <a:r>
              <a:rPr lang="en-US" sz="1800" dirty="0"/>
              <a:t>of </a:t>
            </a:r>
            <a:r>
              <a:rPr lang="en-US" sz="1800" dirty="0" smtClean="0"/>
              <a:t>received beamformed signals</a:t>
            </a:r>
          </a:p>
          <a:p>
            <a:pPr marL="400050" lvl="1" indent="0">
              <a:buNone/>
            </a:pPr>
            <a:r>
              <a:rPr lang="en-US" sz="1800" dirty="0"/>
              <a:t> </a:t>
            </a:r>
          </a:p>
          <a:p>
            <a:pPr lvl="1"/>
            <a:r>
              <a:rPr lang="en-US" sz="1800" b="1" dirty="0"/>
              <a:t>Beam reporting</a:t>
            </a:r>
            <a:r>
              <a:rPr lang="en-US" sz="1800" dirty="0"/>
              <a:t> = </a:t>
            </a:r>
            <a:r>
              <a:rPr lang="en-US" sz="1800" dirty="0" smtClean="0"/>
              <a:t>for UE to report </a:t>
            </a:r>
            <a:r>
              <a:rPr lang="en-US" sz="1800" dirty="0" smtClean="0">
                <a:solidFill>
                  <a:srgbClr val="FF0000"/>
                </a:solidFill>
              </a:rPr>
              <a:t>information </a:t>
            </a:r>
            <a:r>
              <a:rPr lang="en-US" sz="1800" strike="sngStrike" dirty="0" smtClean="0"/>
              <a:t>a </a:t>
            </a:r>
            <a:r>
              <a:rPr lang="en-US" sz="1800" strike="sngStrike" dirty="0"/>
              <a:t>property/quality </a:t>
            </a:r>
            <a:r>
              <a:rPr lang="en-US" sz="1800" strike="sngStrike" dirty="0" smtClean="0"/>
              <a:t>of</a:t>
            </a:r>
            <a:r>
              <a:rPr lang="en-US" sz="1800" dirty="0"/>
              <a:t> </a:t>
            </a:r>
            <a:r>
              <a:rPr lang="en-US" sz="1800" dirty="0" err="1" smtClean="0"/>
              <a:t>of</a:t>
            </a:r>
            <a:r>
              <a:rPr lang="en-US" sz="1800" dirty="0" smtClean="0"/>
              <a:t> </a:t>
            </a:r>
            <a:r>
              <a:rPr lang="en-US" sz="1800" dirty="0" err="1" smtClean="0"/>
              <a:t>beamformed</a:t>
            </a:r>
            <a:r>
              <a:rPr lang="en-US" sz="1800" dirty="0" smtClean="0"/>
              <a:t> signal(s) based on beam measurement</a:t>
            </a:r>
          </a:p>
          <a:p>
            <a:pPr marL="400050" lvl="1" indent="0">
              <a:buNone/>
            </a:pPr>
            <a:endParaRPr lang="en-US" sz="1800" dirty="0" smtClean="0"/>
          </a:p>
          <a:p>
            <a:pPr lvl="1"/>
            <a:r>
              <a:rPr lang="en-US" sz="1800" b="1" dirty="0" smtClean="0"/>
              <a:t>Beam sweeping </a:t>
            </a:r>
            <a:r>
              <a:rPr lang="en-US" sz="1800" dirty="0" smtClean="0"/>
              <a:t>= operation of covering a spatial area, with beams transmitted and/or received during a time interval in a predetermined way.</a:t>
            </a:r>
          </a:p>
          <a:p>
            <a:endParaRPr lang="en-US" sz="24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90668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9869EDEA73FEE47ADAB609B32504CF7" ma:contentTypeVersion="1" ma:contentTypeDescription="Create a new document." ma:contentTypeScope="" ma:versionID="dee3c0b72278912929fc09b4be7189d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faeec0ff6cb11af5504182ed63235b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ListForm</Display>
  <Edit>ListForm</Edit>
  <New>ListForm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E03F5D8-F2C5-457B-84EC-1A354FFDF3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E2CCCF8-61DF-49A5-B8DF-3BACB49B84D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5AF7595-A7FB-4B61-9BD7-E5350B5ECA59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www.w3.org/XML/1998/namespace"/>
    <ds:schemaRef ds:uri="http://purl.org/dc/terms/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1326</TotalTime>
  <Words>93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Malgun Gothic</vt:lpstr>
      <vt:lpstr>Malgun Gothic</vt:lpstr>
      <vt:lpstr>Arial</vt:lpstr>
      <vt:lpstr>Calibri</vt:lpstr>
      <vt:lpstr>Times New Roman</vt:lpstr>
      <vt:lpstr>Office Theme</vt:lpstr>
      <vt:lpstr>Definitions supporting beam related procedures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Nokia</cp:lastModifiedBy>
  <cp:revision>118</cp:revision>
  <dcterms:created xsi:type="dcterms:W3CDTF">2016-05-23T04:09:27Z</dcterms:created>
  <dcterms:modified xsi:type="dcterms:W3CDTF">2016-08-25T13:16:36Z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0x010100D9869EDEA73FEE47ADAB609B32504CF7</vt:lpwstr>
  </property>
</Properties>
</file>