
<file path=[Content_Types].xml><?xml version="1.0" encoding="utf-8"?>
<Types xmlns="http://schemas.openxmlformats.org/package/2006/content-types"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314" r:id="rId3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9EDF4"/>
    <a:srgbClr val="0000FF"/>
    <a:srgbClr val="FF0000"/>
    <a:srgbClr val="FF0066"/>
    <a:srgbClr val="EEECE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396" autoAdjust="0"/>
    <p:restoredTop sz="94660" autoAdjust="0"/>
  </p:normalViewPr>
  <p:slideViewPr>
    <p:cSldViewPr>
      <p:cViewPr varScale="1">
        <p:scale>
          <a:sx n="116" d="100"/>
          <a:sy n="116" d="100"/>
        </p:scale>
        <p:origin x="-1938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36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8.wmf"/><Relationship Id="rId13" Type="http://schemas.openxmlformats.org/officeDocument/2006/relationships/image" Target="../media/image13.wmf"/><Relationship Id="rId3" Type="http://schemas.openxmlformats.org/officeDocument/2006/relationships/image" Target="../media/image3.wmf"/><Relationship Id="rId7" Type="http://schemas.openxmlformats.org/officeDocument/2006/relationships/image" Target="../media/image7.wmf"/><Relationship Id="rId12" Type="http://schemas.openxmlformats.org/officeDocument/2006/relationships/image" Target="../media/image12.wmf"/><Relationship Id="rId2" Type="http://schemas.openxmlformats.org/officeDocument/2006/relationships/image" Target="../media/image2.wmf"/><Relationship Id="rId16" Type="http://schemas.openxmlformats.org/officeDocument/2006/relationships/image" Target="../media/image16.wmf"/><Relationship Id="rId1" Type="http://schemas.openxmlformats.org/officeDocument/2006/relationships/image" Target="../media/image1.wmf"/><Relationship Id="rId6" Type="http://schemas.openxmlformats.org/officeDocument/2006/relationships/image" Target="../media/image6.wmf"/><Relationship Id="rId11" Type="http://schemas.openxmlformats.org/officeDocument/2006/relationships/image" Target="../media/image11.wmf"/><Relationship Id="rId5" Type="http://schemas.openxmlformats.org/officeDocument/2006/relationships/image" Target="../media/image5.wmf"/><Relationship Id="rId15" Type="http://schemas.openxmlformats.org/officeDocument/2006/relationships/image" Target="../media/image15.wmf"/><Relationship Id="rId10" Type="http://schemas.openxmlformats.org/officeDocument/2006/relationships/image" Target="../media/image10.wmf"/><Relationship Id="rId4" Type="http://schemas.openxmlformats.org/officeDocument/2006/relationships/image" Target="../media/image4.wmf"/><Relationship Id="rId9" Type="http://schemas.openxmlformats.org/officeDocument/2006/relationships/image" Target="../media/image9.wmf"/><Relationship Id="rId14" Type="http://schemas.openxmlformats.org/officeDocument/2006/relationships/image" Target="../media/image1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DB7330AC-3373-44E8-ABEC-0CD13FA4C717}" type="datetimeFigureOut">
              <a:rPr lang="zh-CN" altLang="en-US"/>
              <a:pPr>
                <a:defRPr/>
              </a:pPr>
              <a:t>2016/8/25</a:t>
            </a:fld>
            <a:endParaRPr lang="en-US" altLang="zh-C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EFEF04BF-23E8-427F-8031-B367D8B9F0E2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1214727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7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zh-CN" altLang="en-US" smtClean="0"/>
          </a:p>
        </p:txBody>
      </p:sp>
      <p:sp>
        <p:nvSpPr>
          <p:cNvPr id="717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5B0316F8-DA60-41F1-81BF-0EB212C39983}" type="slidenum">
              <a:rPr lang="zh-CN" altLang="en-US" smtClean="0"/>
              <a:pPr/>
              <a:t>1</a:t>
            </a:fld>
            <a:endParaRPr lang="en-US" altLang="zh-CN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0CE5C1-ED57-4E75-96B6-AB3E19335E81}" type="datetimeFigureOut">
              <a:rPr lang="zh-CN" altLang="en-US"/>
              <a:pPr>
                <a:defRPr/>
              </a:pPr>
              <a:t>2016/8/25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5EE0FC-DB34-4711-97A0-164CCEB2EF4D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B7665E-C494-48BD-8072-B7AEE0F895E3}" type="datetimeFigureOut">
              <a:rPr lang="zh-CN" altLang="en-US"/>
              <a:pPr>
                <a:defRPr/>
              </a:pPr>
              <a:t>2016/8/25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C57CB6-BCD9-4DFA-911C-C35DFBAEE362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94C547-56E3-4181-8FCB-41905347C890}" type="datetimeFigureOut">
              <a:rPr lang="zh-CN" altLang="en-US"/>
              <a:pPr>
                <a:defRPr/>
              </a:pPr>
              <a:t>2016/8/25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EB3D4A-A88F-4B28-9E27-ECB3300ECECA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5D319F-407D-4428-8AFC-5B82D176871F}" type="datetimeFigureOut">
              <a:rPr lang="zh-CN" altLang="en-US"/>
              <a:pPr>
                <a:defRPr/>
              </a:pPr>
              <a:t>2016/8/25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2C0C8E-3BF5-460B-B99A-CDA5B6C68643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EB6222-2185-4DF3-A011-BCA494C9B462}" type="datetimeFigureOut">
              <a:rPr lang="zh-CN" altLang="en-US"/>
              <a:pPr>
                <a:defRPr/>
              </a:pPr>
              <a:t>2016/8/25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E51767-0FB1-4986-AA71-0CFDD26EE654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5F26DC-7C8B-408E-AD3C-2276C6EC5888}" type="datetimeFigureOut">
              <a:rPr lang="zh-CN" altLang="en-US"/>
              <a:pPr>
                <a:defRPr/>
              </a:pPr>
              <a:t>2016/8/25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F14C11-09CB-411C-B841-4378D5ECC7E1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A90C9F-DABB-4F1F-BABE-43C935D75D0D}" type="datetimeFigureOut">
              <a:rPr lang="zh-CN" altLang="en-US"/>
              <a:pPr>
                <a:defRPr/>
              </a:pPr>
              <a:t>2016/8/25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C86CFB-5379-4D80-A848-88F1E7AE9834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9F187E-9906-46D7-AE51-BC736D111B74}" type="datetimeFigureOut">
              <a:rPr lang="zh-CN" altLang="en-US"/>
              <a:pPr>
                <a:defRPr/>
              </a:pPr>
              <a:t>2016/8/25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7C4DE6-2B18-42C4-B602-5581639F5550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056C5C-78FA-4F6D-B504-3E8106A1BA2B}" type="datetimeFigureOut">
              <a:rPr lang="zh-CN" altLang="en-US"/>
              <a:pPr>
                <a:defRPr/>
              </a:pPr>
              <a:t>2016/8/25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A09FBA-251D-47BA-9D71-7250070C2986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CBD170-6C9C-4E3B-A874-784D406F3FD1}" type="datetimeFigureOut">
              <a:rPr lang="zh-CN" altLang="en-US"/>
              <a:pPr>
                <a:defRPr/>
              </a:pPr>
              <a:t>2016/8/25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02B3E9-623D-4DB1-BBB4-6DB392284C89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53DAE1-0D18-486D-9941-62065717D8BE}" type="datetimeFigureOut">
              <a:rPr lang="zh-CN" altLang="en-US"/>
              <a:pPr>
                <a:defRPr/>
              </a:pPr>
              <a:t>2016/8/25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201DAE-0EE2-421D-9109-6ACF7D367E62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06B7DFBB-E619-4F6B-A8F0-5BD00B9B8BA7}" type="datetimeFigureOut">
              <a:rPr lang="zh-CN" altLang="en-US"/>
              <a:pPr>
                <a:defRPr/>
              </a:pPr>
              <a:t>2016/8/25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39B54DCB-C262-44DD-A866-D9AF5A9B2334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wmf"/><Relationship Id="rId13" Type="http://schemas.openxmlformats.org/officeDocument/2006/relationships/oleObject" Target="../embeddings/oleObject6.bin"/><Relationship Id="rId18" Type="http://schemas.openxmlformats.org/officeDocument/2006/relationships/image" Target="../media/image8.wmf"/><Relationship Id="rId26" Type="http://schemas.openxmlformats.org/officeDocument/2006/relationships/image" Target="../media/image12.wmf"/><Relationship Id="rId3" Type="http://schemas.openxmlformats.org/officeDocument/2006/relationships/oleObject" Target="../embeddings/oleObject1.bin"/><Relationship Id="rId21" Type="http://schemas.openxmlformats.org/officeDocument/2006/relationships/oleObject" Target="../embeddings/oleObject10.bin"/><Relationship Id="rId34" Type="http://schemas.openxmlformats.org/officeDocument/2006/relationships/image" Target="../media/image16.wmf"/><Relationship Id="rId7" Type="http://schemas.openxmlformats.org/officeDocument/2006/relationships/oleObject" Target="../embeddings/oleObject3.bin"/><Relationship Id="rId12" Type="http://schemas.openxmlformats.org/officeDocument/2006/relationships/image" Target="../media/image5.wmf"/><Relationship Id="rId17" Type="http://schemas.openxmlformats.org/officeDocument/2006/relationships/oleObject" Target="../embeddings/oleObject8.bin"/><Relationship Id="rId25" Type="http://schemas.openxmlformats.org/officeDocument/2006/relationships/oleObject" Target="../embeddings/oleObject12.bin"/><Relationship Id="rId33" Type="http://schemas.openxmlformats.org/officeDocument/2006/relationships/oleObject" Target="../embeddings/oleObject16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7.wmf"/><Relationship Id="rId20" Type="http://schemas.openxmlformats.org/officeDocument/2006/relationships/image" Target="../media/image9.wmf"/><Relationship Id="rId29" Type="http://schemas.openxmlformats.org/officeDocument/2006/relationships/oleObject" Target="../embeddings/oleObject14.bin"/><Relationship Id="rId1" Type="http://schemas.openxmlformats.org/officeDocument/2006/relationships/vmlDrawing" Target="../drawings/vmlDrawing1.vml"/><Relationship Id="rId6" Type="http://schemas.openxmlformats.org/officeDocument/2006/relationships/image" Target="../media/image2.wmf"/><Relationship Id="rId11" Type="http://schemas.openxmlformats.org/officeDocument/2006/relationships/oleObject" Target="../embeddings/oleObject5.bin"/><Relationship Id="rId24" Type="http://schemas.openxmlformats.org/officeDocument/2006/relationships/image" Target="../media/image11.wmf"/><Relationship Id="rId32" Type="http://schemas.openxmlformats.org/officeDocument/2006/relationships/image" Target="../media/image15.wmf"/><Relationship Id="rId5" Type="http://schemas.openxmlformats.org/officeDocument/2006/relationships/oleObject" Target="../embeddings/oleObject2.bin"/><Relationship Id="rId15" Type="http://schemas.openxmlformats.org/officeDocument/2006/relationships/oleObject" Target="../embeddings/oleObject7.bin"/><Relationship Id="rId23" Type="http://schemas.openxmlformats.org/officeDocument/2006/relationships/oleObject" Target="../embeddings/oleObject11.bin"/><Relationship Id="rId28" Type="http://schemas.openxmlformats.org/officeDocument/2006/relationships/image" Target="../media/image13.wmf"/><Relationship Id="rId10" Type="http://schemas.openxmlformats.org/officeDocument/2006/relationships/image" Target="../media/image4.wmf"/><Relationship Id="rId19" Type="http://schemas.openxmlformats.org/officeDocument/2006/relationships/oleObject" Target="../embeddings/oleObject9.bin"/><Relationship Id="rId31" Type="http://schemas.openxmlformats.org/officeDocument/2006/relationships/oleObject" Target="../embeddings/oleObject15.bin"/><Relationship Id="rId4" Type="http://schemas.openxmlformats.org/officeDocument/2006/relationships/image" Target="../media/image1.wmf"/><Relationship Id="rId9" Type="http://schemas.openxmlformats.org/officeDocument/2006/relationships/oleObject" Target="../embeddings/oleObject4.bin"/><Relationship Id="rId14" Type="http://schemas.openxmlformats.org/officeDocument/2006/relationships/image" Target="../media/image6.wmf"/><Relationship Id="rId22" Type="http://schemas.openxmlformats.org/officeDocument/2006/relationships/image" Target="../media/image10.wmf"/><Relationship Id="rId27" Type="http://schemas.openxmlformats.org/officeDocument/2006/relationships/oleObject" Target="../embeddings/oleObject13.bin"/><Relationship Id="rId30" Type="http://schemas.openxmlformats.org/officeDocument/2006/relationships/image" Target="../media/image14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685800" y="2435225"/>
            <a:ext cx="7772400" cy="1470025"/>
          </a:xfrm>
        </p:spPr>
        <p:txBody>
          <a:bodyPr/>
          <a:lstStyle/>
          <a:p>
            <a:pPr eaLnBrk="1" hangingPunct="1"/>
            <a:r>
              <a:rPr lang="en-US" altLang="ko-KR" sz="3600" dirty="0" smtClean="0">
                <a:ea typeface="굴림" charset="-127"/>
              </a:rPr>
              <a:t>WF on PSSCH sequence on V2V</a:t>
            </a:r>
            <a:endParaRPr lang="en-US" altLang="zh-CN" sz="3600" dirty="0" smtClean="0">
              <a:cs typeface="Times New Roman" pitchFamily="18" charset="0"/>
            </a:endParaRP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914400" y="4267200"/>
            <a:ext cx="7467600" cy="1981200"/>
          </a:xfrm>
        </p:spPr>
        <p:txBody>
          <a:bodyPr/>
          <a:lstStyle/>
          <a:p>
            <a:pPr eaLnBrk="1" hangingPunct="1"/>
            <a:r>
              <a:rPr lang="en-US" altLang="zh-CN" sz="2800" dirty="0" smtClean="0">
                <a:solidFill>
                  <a:schemeClr val="tx1"/>
                </a:solidFill>
                <a:cs typeface="Times New Roman" pitchFamily="18" charset="0"/>
              </a:rPr>
              <a:t>LG Electronics, KT, Intel, …</a:t>
            </a:r>
            <a:endParaRPr lang="en-US" altLang="zh-CN" sz="2800" dirty="0" smtClean="0">
              <a:solidFill>
                <a:srgbClr val="A6A6A6"/>
              </a:solidFill>
              <a:cs typeface="Times New Roman" pitchFamily="18" charset="0"/>
            </a:endParaRP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50800"/>
            <a:ext cx="9144000" cy="703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n-US" altLang="ko-KR" b="1" dirty="0">
                <a:latin typeface="Calibri" pitchFamily="34" charset="0"/>
              </a:rPr>
              <a:t>3GPP TSG RAN WG1 Meeting #86</a:t>
            </a:r>
            <a:r>
              <a:rPr lang="en-GB" altLang="ko-KR" b="1" dirty="0">
                <a:latin typeface="Calibri" pitchFamily="34" charset="0"/>
                <a:cs typeface="Times New Roman" pitchFamily="18" charset="0"/>
              </a:rPr>
              <a:t>				                     </a:t>
            </a:r>
            <a:r>
              <a:rPr lang="en-GB" altLang="ko-KR" b="1" dirty="0" smtClean="0">
                <a:latin typeface="Calibri" pitchFamily="34" charset="0"/>
                <a:cs typeface="Times New Roman" pitchFamily="18" charset="0"/>
              </a:rPr>
              <a:t>R1-16</a:t>
            </a:r>
            <a:r>
              <a:rPr lang="en-US" altLang="ko-KR" b="1" dirty="0" smtClean="0">
                <a:latin typeface="Calibri" pitchFamily="34" charset="0"/>
                <a:cs typeface="Times New Roman" pitchFamily="18" charset="0"/>
              </a:rPr>
              <a:t>8440</a:t>
            </a:r>
            <a:endParaRPr lang="en-US" altLang="ko-KR" b="1" dirty="0">
              <a:latin typeface="Calibri" pitchFamily="34" charset="0"/>
              <a:cs typeface="Times New Roman" pitchFamily="18" charset="0"/>
            </a:endParaRPr>
          </a:p>
          <a:p>
            <a:pPr>
              <a:spcBef>
                <a:spcPct val="20000"/>
              </a:spcBef>
              <a:buFont typeface="Arial" charset="0"/>
              <a:buNone/>
            </a:pPr>
            <a:r>
              <a:rPr lang="en-US" altLang="ko-KR" b="1" dirty="0">
                <a:latin typeface="Calibri" pitchFamily="34" charset="0"/>
              </a:rPr>
              <a:t>Gothenburg, Sweden, 22</a:t>
            </a:r>
            <a:r>
              <a:rPr lang="en-US" altLang="ko-KR" b="1" baseline="30000" dirty="0">
                <a:latin typeface="Calibri" pitchFamily="34" charset="0"/>
              </a:rPr>
              <a:t>th</a:t>
            </a:r>
            <a:r>
              <a:rPr lang="en-US" altLang="ko-KR" b="1" dirty="0">
                <a:latin typeface="Calibri" pitchFamily="34" charset="0"/>
              </a:rPr>
              <a:t> - 26</a:t>
            </a:r>
            <a:r>
              <a:rPr lang="en-US" altLang="ko-KR" b="1" baseline="30000" dirty="0">
                <a:latin typeface="Calibri" pitchFamily="34" charset="0"/>
              </a:rPr>
              <a:t>th</a:t>
            </a:r>
            <a:r>
              <a:rPr lang="en-US" altLang="ko-KR" b="1" dirty="0">
                <a:latin typeface="Calibri" pitchFamily="34" charset="0"/>
              </a:rPr>
              <a:t> August 2016</a:t>
            </a:r>
            <a:endParaRPr lang="ko-KR" altLang="ko-KR" dirty="0">
              <a:latin typeface="Calibri" pitchFamily="34" charset="0"/>
            </a:endParaRPr>
          </a:p>
        </p:txBody>
      </p:sp>
      <p:sp>
        <p:nvSpPr>
          <p:cNvPr id="2053" name="TextBox 4"/>
          <p:cNvSpPr txBox="1">
            <a:spLocks noChangeArrowheads="1"/>
          </p:cNvSpPr>
          <p:nvPr/>
        </p:nvSpPr>
        <p:spPr bwMode="auto">
          <a:xfrm>
            <a:off x="381000" y="1600200"/>
            <a:ext cx="213109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ko-KR" dirty="0">
                <a:latin typeface="Calibri" pitchFamily="34" charset="0"/>
              </a:rPr>
              <a:t>Agenda item: </a:t>
            </a:r>
            <a:r>
              <a:rPr lang="en-US" altLang="ko-KR" dirty="0" smtClean="0">
                <a:latin typeface="Calibri" pitchFamily="34" charset="0"/>
              </a:rPr>
              <a:t>7.2.2.1</a:t>
            </a:r>
            <a:endParaRPr lang="ko-KR" altLang="en-US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제목 1"/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8229600" cy="563562"/>
          </a:xfrm>
        </p:spPr>
        <p:txBody>
          <a:bodyPr/>
          <a:lstStyle/>
          <a:p>
            <a:r>
              <a:rPr lang="en-US" altLang="zh-CN" sz="4000" smtClean="0">
                <a:cs typeface="Times New Roman" pitchFamily="18" charset="0"/>
              </a:rPr>
              <a:t>Proposal</a:t>
            </a:r>
            <a:endParaRPr lang="ko-KR" altLang="en-US" sz="4000" smtClean="0">
              <a:cs typeface="Times New Roman" pitchFamily="18" charset="0"/>
            </a:endParaRPr>
          </a:p>
        </p:txBody>
      </p:sp>
      <p:sp>
        <p:nvSpPr>
          <p:cNvPr id="3075" name="내용 개체 틀 2"/>
          <p:cNvSpPr>
            <a:spLocks noGrp="1"/>
          </p:cNvSpPr>
          <p:nvPr>
            <p:ph idx="4294967295"/>
          </p:nvPr>
        </p:nvSpPr>
        <p:spPr>
          <a:xfrm>
            <a:off x="457200" y="990600"/>
            <a:ext cx="8382000" cy="5334000"/>
          </a:xfrm>
        </p:spPr>
        <p:txBody>
          <a:bodyPr/>
          <a:lstStyle/>
          <a:p>
            <a:pPr latinLnBrk="1"/>
            <a:r>
              <a:rPr lang="en-US" altLang="ko-KR" sz="2400" dirty="0" smtClean="0"/>
              <a:t>We propose the following sequence for V2V PSSCH DMRS:</a:t>
            </a:r>
          </a:p>
          <a:p>
            <a:pPr latinLnBrk="1"/>
            <a:endParaRPr lang="en-US" altLang="ko-KR" sz="2400" dirty="0"/>
          </a:p>
          <a:p>
            <a:pPr latinLnBrk="1"/>
            <a:endParaRPr lang="en-US" altLang="ko-KR" sz="2400" dirty="0" smtClean="0"/>
          </a:p>
          <a:p>
            <a:pPr latinLnBrk="1"/>
            <a:endParaRPr lang="en-US" altLang="ko-KR" sz="2400" dirty="0"/>
          </a:p>
          <a:p>
            <a:pPr latinLnBrk="1"/>
            <a:endParaRPr lang="en-US" altLang="ko-KR" sz="2400" dirty="0" smtClean="0"/>
          </a:p>
          <a:p>
            <a:pPr latinLnBrk="1"/>
            <a:endParaRPr lang="en-US" altLang="ko-KR" sz="2400" dirty="0"/>
          </a:p>
          <a:p>
            <a:pPr latinLnBrk="1"/>
            <a:endParaRPr lang="en-US" altLang="ko-KR" sz="2400" dirty="0" smtClean="0"/>
          </a:p>
          <a:p>
            <a:pPr latinLnBrk="1"/>
            <a:endParaRPr lang="en-US" altLang="ko-KR" sz="2400" dirty="0"/>
          </a:p>
          <a:p>
            <a:pPr latinLnBrk="1"/>
            <a:endParaRPr lang="en-US" altLang="ko-KR" sz="2400" dirty="0" smtClean="0"/>
          </a:p>
          <a:p>
            <a:pPr latinLnBrk="1"/>
            <a:endParaRPr lang="en-US" altLang="ko-KR" sz="2400" dirty="0"/>
          </a:p>
          <a:p>
            <a:pPr marL="0" indent="0" latinLnBrk="1">
              <a:buNone/>
            </a:pPr>
            <a:r>
              <a:rPr lang="en-US" altLang="ko-KR" sz="2400" dirty="0"/>
              <a:t> </a:t>
            </a:r>
            <a:r>
              <a:rPr lang="en-US" altLang="ko-KR" sz="2400" dirty="0" smtClean="0"/>
              <a:t>  </a:t>
            </a:r>
          </a:p>
          <a:p>
            <a:pPr marL="0" indent="0" latinLnBrk="1">
              <a:buNone/>
            </a:pPr>
            <a:r>
              <a:rPr lang="en-US" altLang="ko-KR" sz="2400" dirty="0"/>
              <a:t> </a:t>
            </a:r>
            <a:r>
              <a:rPr lang="en-US" altLang="ko-KR" sz="2400" dirty="0" smtClean="0"/>
              <a:t>    where</a:t>
            </a:r>
          </a:p>
          <a:p>
            <a:pPr marL="0" lvl="0" indent="0" latinLnBrk="1">
              <a:buNone/>
            </a:pPr>
            <a:r>
              <a:rPr lang="en-US" altLang="ko-KR" sz="2400" dirty="0"/>
              <a:t> </a:t>
            </a:r>
            <a:r>
              <a:rPr lang="en-US" altLang="ko-KR" sz="2400" dirty="0" smtClean="0"/>
              <a:t>                        </a:t>
            </a:r>
            <a:r>
              <a:rPr lang="en-US" altLang="ko-KR" sz="1600" dirty="0" smtClean="0"/>
              <a:t>is </a:t>
            </a:r>
            <a:r>
              <a:rPr lang="en-GB" altLang="ko-KR" sz="1600" dirty="0" smtClean="0"/>
              <a:t>X </a:t>
            </a:r>
            <a:r>
              <a:rPr lang="en-GB" altLang="ko-KR" sz="1600" dirty="0"/>
              <a:t>bits in SA </a:t>
            </a:r>
            <a:r>
              <a:rPr lang="en-GB" altLang="ko-KR" sz="1600" dirty="0" smtClean="0"/>
              <a:t>to be used </a:t>
            </a:r>
            <a:r>
              <a:rPr lang="en-GB" altLang="ko-KR" sz="1600" dirty="0"/>
              <a:t>in generating PSSCH DMRS sequence.</a:t>
            </a:r>
            <a:endParaRPr lang="ko-KR" altLang="ko-KR" sz="1600" dirty="0"/>
          </a:p>
          <a:p>
            <a:pPr marL="0" indent="0" latinLnBrk="1">
              <a:buNone/>
            </a:pPr>
            <a:r>
              <a:rPr lang="en-US" altLang="ko-KR" sz="2400" dirty="0" smtClean="0"/>
              <a:t>       </a:t>
            </a:r>
            <a:endParaRPr lang="ko-KR" altLang="ko-KR" dirty="0" smtClean="0"/>
          </a:p>
          <a:p>
            <a:pPr latinLnBrk="1"/>
            <a:endParaRPr lang="ko-KR" altLang="ko-KR" sz="2400" dirty="0" smtClean="0"/>
          </a:p>
          <a:p>
            <a:pPr lvl="1"/>
            <a:endParaRPr lang="en-GB" altLang="ko-KR" sz="2400" dirty="0" smtClean="0">
              <a:cs typeface="Times New Roman" pitchFamily="18" charset="0"/>
            </a:endParaRPr>
          </a:p>
          <a:p>
            <a:endParaRPr lang="en-GB" altLang="ko-KR" sz="2400" dirty="0" smtClean="0">
              <a:cs typeface="Times New Roman" pitchFamily="18" charset="0"/>
            </a:endParaRPr>
          </a:p>
          <a:p>
            <a:endParaRPr lang="en-US" altLang="ko-KR" sz="2400" dirty="0" smtClean="0">
              <a:cs typeface="Times New Roman" pitchFamily="18" charset="0"/>
            </a:endParaRPr>
          </a:p>
        </p:txBody>
      </p:sp>
      <p:sp>
        <p:nvSpPr>
          <p:cNvPr id="3076" name="Rectangle 5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77" name="Rectangle 7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78" name="Rectangle 7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79" name="Rectangle 9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80" name="Rectangle 2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81" name="Rectangle 5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82" name="Rectangle 7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83" name="Rectangle 9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84" name="Rectangle 11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85" name="Rectangle 13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86" name="Rectangle 8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87" name="Rectangle 2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88" name="Rectangle 4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89" name="Rectangle 6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90" name="Rectangle 8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91" name="Rectangle 10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92" name="Rectangle 12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93" name="Rectangle 14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94" name="Rectangle 16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95" name="Rectangle 18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graphicFrame>
        <p:nvGraphicFramePr>
          <p:cNvPr id="3135" name="표 313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4530417"/>
              </p:ext>
            </p:extLst>
          </p:nvPr>
        </p:nvGraphicFramePr>
        <p:xfrm>
          <a:off x="838200" y="1524000"/>
          <a:ext cx="7848599" cy="41452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616200"/>
                <a:gridCol w="1803400"/>
                <a:gridCol w="3428999"/>
              </a:tblGrid>
              <a:tr h="304800">
                <a:tc gridSpan="2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effectLst/>
                          <a:latin typeface="+mj-lt"/>
                          <a:cs typeface="Times New Roman" panose="02020603050405020304" pitchFamily="18" charset="0"/>
                        </a:rPr>
                        <a:t>Parameter</a:t>
                      </a:r>
                      <a:endParaRPr lang="ko-KR" sz="1200" b="1" dirty="0">
                        <a:effectLst/>
                        <a:latin typeface="+mj-lt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effectLst/>
                          <a:latin typeface="+mj-lt"/>
                          <a:cs typeface="Times New Roman" panose="02020603050405020304" pitchFamily="18" charset="0"/>
                        </a:rPr>
                        <a:t>PSSCH</a:t>
                      </a:r>
                      <a:endParaRPr lang="ko-KR" sz="1200" b="1" dirty="0">
                        <a:effectLst/>
                        <a:latin typeface="+mj-lt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04800">
                <a:tc rowSpan="4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+mj-lt"/>
                          <a:cs typeface="Times New Roman" panose="02020603050405020304" pitchFamily="18" charset="0"/>
                        </a:rPr>
                        <a:t>Group hopping</a:t>
                      </a:r>
                      <a:endParaRPr lang="ko-KR" sz="1200" dirty="0">
                        <a:effectLst/>
                        <a:latin typeface="+mj-lt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anose="02020603050405020304" pitchFamily="18" charset="0"/>
                        </a:rPr>
                        <a:t> </a:t>
                      </a:r>
                      <a:endParaRPr lang="ko-KR" sz="1200" dirty="0">
                        <a:solidFill>
                          <a:schemeClr val="tx1"/>
                        </a:solidFill>
                        <a:effectLst/>
                        <a:latin typeface="+mj-lt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effectLst/>
                          <a:latin typeface="+mj-lt"/>
                          <a:cs typeface="Times New Roman" panose="02020603050405020304" pitchFamily="18" charset="0"/>
                        </a:rPr>
                        <a:t>enabled</a:t>
                      </a:r>
                      <a:endParaRPr lang="ko-KR" sz="1200" dirty="0">
                        <a:effectLst/>
                        <a:latin typeface="+mj-lt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0480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GB" sz="1200" dirty="0">
                        <a:effectLst/>
                        <a:latin typeface="+mj-lt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ko-KR" sz="1200" dirty="0">
                        <a:effectLst/>
                        <a:latin typeface="+mj-lt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04800">
                <a:tc vMerge="1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ko-KR" sz="1200">
                        <a:effectLst/>
                        <a:latin typeface="+mj-lt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GB" sz="1200" dirty="0">
                        <a:effectLst/>
                        <a:latin typeface="+mj-lt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ko-KR" sz="1200" dirty="0">
                        <a:effectLst/>
                        <a:latin typeface="+mj-lt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04800">
                <a:tc vMerge="1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ko-KR" sz="1200" dirty="0">
                        <a:effectLst/>
                        <a:latin typeface="+mj-lt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GB" sz="1200" dirty="0">
                        <a:effectLst/>
                        <a:latin typeface="+mj-lt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ko-KR" sz="1200" dirty="0">
                        <a:effectLst/>
                        <a:latin typeface="+mj-lt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0480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+mj-lt"/>
                          <a:cs typeface="Times New Roman" panose="02020603050405020304" pitchFamily="18" charset="0"/>
                        </a:rPr>
                        <a:t>Sequence hopping</a:t>
                      </a:r>
                      <a:endParaRPr lang="ko-KR" sz="1200" dirty="0">
                        <a:effectLst/>
                        <a:latin typeface="+mj-lt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+mj-lt"/>
                          <a:cs typeface="Times New Roman" panose="02020603050405020304" pitchFamily="18" charset="0"/>
                        </a:rPr>
                        <a:t> </a:t>
                      </a:r>
                      <a:endParaRPr lang="ko-KR" sz="1200" dirty="0">
                        <a:effectLst/>
                        <a:latin typeface="+mj-lt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+mj-lt"/>
                          <a:cs typeface="Times New Roman" panose="02020603050405020304" pitchFamily="18" charset="0"/>
                        </a:rPr>
                        <a:t>disabled</a:t>
                      </a:r>
                      <a:endParaRPr lang="ko-KR" sz="1200" dirty="0">
                        <a:effectLst/>
                        <a:latin typeface="+mj-lt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0480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+mj-lt"/>
                          <a:cs typeface="Times New Roman" panose="02020603050405020304" pitchFamily="18" charset="0"/>
                        </a:rPr>
                        <a:t>Cyclic shift</a:t>
                      </a:r>
                      <a:endParaRPr lang="ko-KR" sz="1200">
                        <a:effectLst/>
                        <a:latin typeface="+mj-lt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GB" sz="1200" dirty="0">
                        <a:effectLst/>
                        <a:latin typeface="+mj-lt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ko-KR" sz="1200" dirty="0">
                        <a:effectLst/>
                        <a:latin typeface="+mj-lt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0480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+mj-lt"/>
                          <a:cs typeface="Times New Roman" panose="02020603050405020304" pitchFamily="18" charset="0"/>
                        </a:rPr>
                        <a:t>Orthogonal </a:t>
                      </a:r>
                      <a:r>
                        <a:rPr lang="en-GB" sz="1200" dirty="0" smtClean="0">
                          <a:effectLst/>
                          <a:latin typeface="+mj-lt"/>
                          <a:cs typeface="Times New Roman" panose="02020603050405020304" pitchFamily="18" charset="0"/>
                        </a:rPr>
                        <a:t>sequence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en-GB" altLang="ko-KR" sz="1200" dirty="0" smtClean="0">
                        <a:effectLst/>
                        <a:latin typeface="+mj-lt"/>
                        <a:ea typeface="MS Mincho"/>
                        <a:cs typeface="Times New Roman" panose="02020603050405020304" pitchFamily="18" charset="0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en-GB" altLang="ko-KR" sz="1200" dirty="0" smtClean="0">
                        <a:effectLst/>
                        <a:latin typeface="+mj-lt"/>
                        <a:ea typeface="MS Mincho"/>
                        <a:cs typeface="Times New Roman" panose="02020603050405020304" pitchFamily="18" charset="0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en-GB" altLang="ko-KR" sz="1200" dirty="0" smtClean="0">
                        <a:effectLst/>
                        <a:latin typeface="+mj-lt"/>
                        <a:ea typeface="MS Mincho"/>
                        <a:cs typeface="Times New Roman" panose="02020603050405020304" pitchFamily="18" charset="0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en-GB" altLang="ko-KR" sz="1200" dirty="0" smtClean="0">
                        <a:effectLst/>
                        <a:latin typeface="+mj-lt"/>
                        <a:ea typeface="MS Mincho"/>
                        <a:cs typeface="Times New Roman" panose="02020603050405020304" pitchFamily="18" charset="0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ko-KR" sz="1200" dirty="0">
                        <a:effectLst/>
                        <a:latin typeface="+mj-lt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GB" sz="1200" dirty="0">
                        <a:effectLst/>
                        <a:latin typeface="+mj-lt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GB" sz="1200" dirty="0">
                        <a:effectLst/>
                        <a:latin typeface="+mj-lt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0480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+mj-lt"/>
                          <a:cs typeface="Times New Roman" panose="02020603050405020304" pitchFamily="18" charset="0"/>
                        </a:rPr>
                        <a:t>Reference signal length</a:t>
                      </a:r>
                      <a:endParaRPr lang="ko-KR" sz="1200">
                        <a:effectLst/>
                        <a:latin typeface="+mj-lt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GB" sz="1200" dirty="0">
                        <a:effectLst/>
                        <a:latin typeface="+mj-lt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GB" sz="1200">
                        <a:effectLst/>
                        <a:latin typeface="+mj-lt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0480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+mj-lt"/>
                          <a:cs typeface="Times New Roman" panose="02020603050405020304" pitchFamily="18" charset="0"/>
                        </a:rPr>
                        <a:t>Number of layers</a:t>
                      </a:r>
                      <a:endParaRPr lang="ko-KR" sz="1200">
                        <a:effectLst/>
                        <a:latin typeface="+mj-lt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GB" sz="1200" dirty="0">
                        <a:effectLst/>
                        <a:latin typeface="+mj-lt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+mj-lt"/>
                          <a:cs typeface="Times New Roman" panose="02020603050405020304" pitchFamily="18" charset="0"/>
                        </a:rPr>
                        <a:t>1</a:t>
                      </a:r>
                      <a:endParaRPr lang="ko-KR" sz="1200">
                        <a:effectLst/>
                        <a:latin typeface="+mj-lt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0480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+mj-lt"/>
                          <a:cs typeface="Times New Roman" panose="02020603050405020304" pitchFamily="18" charset="0"/>
                        </a:rPr>
                        <a:t>Number of antenna ports</a:t>
                      </a:r>
                      <a:endParaRPr lang="ko-KR" sz="1200">
                        <a:effectLst/>
                        <a:latin typeface="+mj-lt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GB" sz="1200" dirty="0">
                        <a:effectLst/>
                        <a:latin typeface="+mj-lt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+mj-lt"/>
                          <a:cs typeface="Times New Roman" panose="02020603050405020304" pitchFamily="18" charset="0"/>
                        </a:rPr>
                        <a:t>1</a:t>
                      </a:r>
                      <a:endParaRPr lang="ko-KR" sz="1200" dirty="0">
                        <a:effectLst/>
                        <a:latin typeface="+mj-lt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3152" name="Rectangle 8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154" name="Rectangle 8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aphicFrame>
        <p:nvGraphicFramePr>
          <p:cNvPr id="3155" name="개체 315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17502758"/>
              </p:ext>
            </p:extLst>
          </p:nvPr>
        </p:nvGraphicFramePr>
        <p:xfrm>
          <a:off x="4114800" y="3314700"/>
          <a:ext cx="4572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56" name="수식" r:id="rId3" imgW="266469" imgH="203024" progId="Equation.3">
                  <p:embed/>
                </p:oleObj>
              </mc:Choice>
              <mc:Fallback>
                <p:oleObj name="수식" r:id="rId3" imgW="266469" imgH="203024" progId="Equation.3">
                  <p:embed/>
                  <p:pic>
                    <p:nvPicPr>
                      <p:cNvPr id="0" name="Object 8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14800" y="3314700"/>
                        <a:ext cx="457200" cy="3429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56" name="Rectangle 8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158" name="Rectangle 9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aphicFrame>
        <p:nvGraphicFramePr>
          <p:cNvPr id="3159" name="개체 315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62933117"/>
              </p:ext>
            </p:extLst>
          </p:nvPr>
        </p:nvGraphicFramePr>
        <p:xfrm>
          <a:off x="3596790" y="3733800"/>
          <a:ext cx="1597995" cy="188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57" name="수식" r:id="rId5" imgW="1930400" imgH="228600" progId="Equation.3">
                  <p:embed/>
                </p:oleObj>
              </mc:Choice>
              <mc:Fallback>
                <p:oleObj name="수식" r:id="rId5" imgW="1930400" imgH="228600" progId="Equation.3">
                  <p:embed/>
                  <p:pic>
                    <p:nvPicPr>
                      <p:cNvPr id="0" name="Object 8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96790" y="3733800"/>
                        <a:ext cx="1597995" cy="1889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60" name="Rectangle 9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162" name="Rectangle 9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aphicFrame>
        <p:nvGraphicFramePr>
          <p:cNvPr id="3163" name="개체 316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53830772"/>
              </p:ext>
            </p:extLst>
          </p:nvPr>
        </p:nvGraphicFramePr>
        <p:xfrm>
          <a:off x="6650037" y="4746625"/>
          <a:ext cx="701675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58" name="수식" r:id="rId7" imgW="482400" imgH="241200" progId="Equation.3">
                  <p:embed/>
                </p:oleObj>
              </mc:Choice>
              <mc:Fallback>
                <p:oleObj name="수식" r:id="rId7" imgW="482400" imgH="241200" progId="Equation.3">
                  <p:embed/>
                  <p:pic>
                    <p:nvPicPr>
                      <p:cNvPr id="0" name="Object 9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50037" y="4746625"/>
                        <a:ext cx="701675" cy="3587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64" name="Rectangle 10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aphicFrame>
        <p:nvGraphicFramePr>
          <p:cNvPr id="3165" name="개체 316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54051038"/>
              </p:ext>
            </p:extLst>
          </p:nvPr>
        </p:nvGraphicFramePr>
        <p:xfrm>
          <a:off x="4295456" y="5149527"/>
          <a:ext cx="204535" cy="21987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59" name="수식" r:id="rId9" imgW="126720" imgH="139680" progId="Equation.3">
                  <p:embed/>
                </p:oleObj>
              </mc:Choice>
              <mc:Fallback>
                <p:oleObj name="수식" r:id="rId9" imgW="126720" imgH="139680" progId="Equation.3">
                  <p:embed/>
                  <p:pic>
                    <p:nvPicPr>
                      <p:cNvPr id="0" name="Object 10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95456" y="5149527"/>
                        <a:ext cx="204535" cy="21987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66" name="Rectangle 10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aphicFrame>
        <p:nvGraphicFramePr>
          <p:cNvPr id="3167" name="개체 316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30593008"/>
              </p:ext>
            </p:extLst>
          </p:nvPr>
        </p:nvGraphicFramePr>
        <p:xfrm>
          <a:off x="4283676" y="5410200"/>
          <a:ext cx="190167" cy="19016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0" name="수식" r:id="rId11" imgW="139700" imgH="139700" progId="Equation.3">
                  <p:embed/>
                </p:oleObj>
              </mc:Choice>
              <mc:Fallback>
                <p:oleObj name="수식" r:id="rId11" imgW="139700" imgH="139700" progId="Equation.3">
                  <p:embed/>
                  <p:pic>
                    <p:nvPicPr>
                      <p:cNvPr id="0" name="Object 10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83676" y="5410200"/>
                        <a:ext cx="190167" cy="19016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68" name="Rectangle 10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aphicFrame>
        <p:nvGraphicFramePr>
          <p:cNvPr id="3169" name="개체 316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132640"/>
              </p:ext>
            </p:extLst>
          </p:nvPr>
        </p:nvGraphicFramePr>
        <p:xfrm>
          <a:off x="4230120" y="4752537"/>
          <a:ext cx="384313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1" name="수식" r:id="rId13" imgW="279279" imgH="215806" progId="Equation.3">
                  <p:embed/>
                </p:oleObj>
              </mc:Choice>
              <mc:Fallback>
                <p:oleObj name="수식" r:id="rId13" imgW="279279" imgH="215806" progId="Equation.3">
                  <p:embed/>
                  <p:pic>
                    <p:nvPicPr>
                      <p:cNvPr id="0" name="Object 10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30120" y="4752537"/>
                        <a:ext cx="384313" cy="3048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70" name="Rectangle 10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aphicFrame>
        <p:nvGraphicFramePr>
          <p:cNvPr id="3171" name="개체 317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27308838"/>
              </p:ext>
            </p:extLst>
          </p:nvPr>
        </p:nvGraphicFramePr>
        <p:xfrm>
          <a:off x="1806960" y="5874221"/>
          <a:ext cx="4332288" cy="376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2" name="수식" r:id="rId15" imgW="2946240" imgH="253800" progId="Equation.3">
                  <p:embed/>
                </p:oleObj>
              </mc:Choice>
              <mc:Fallback>
                <p:oleObj name="수식" r:id="rId15" imgW="2946240" imgH="253800" progId="Equation.3">
                  <p:embed/>
                  <p:pic>
                    <p:nvPicPr>
                      <p:cNvPr id="0" name="Object 10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06960" y="5874221"/>
                        <a:ext cx="4332288" cy="3762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72" name="Rectangle 1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aphicFrame>
        <p:nvGraphicFramePr>
          <p:cNvPr id="3173" name="개체 317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21834675"/>
              </p:ext>
            </p:extLst>
          </p:nvPr>
        </p:nvGraphicFramePr>
        <p:xfrm>
          <a:off x="4182762" y="2133600"/>
          <a:ext cx="3048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3" name="수식" r:id="rId17" imgW="215619" imgH="215619" progId="Equation.3">
                  <p:embed/>
                </p:oleObj>
              </mc:Choice>
              <mc:Fallback>
                <p:oleObj name="수식" r:id="rId17" imgW="215619" imgH="215619" progId="Equation.3">
                  <p:embed/>
                  <p:pic>
                    <p:nvPicPr>
                      <p:cNvPr id="0" name="Object 12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82762" y="2133600"/>
                        <a:ext cx="304800" cy="3048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74" name="Rectangle 1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aphicFrame>
        <p:nvGraphicFramePr>
          <p:cNvPr id="3175" name="개체 317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39161885"/>
              </p:ext>
            </p:extLst>
          </p:nvPr>
        </p:nvGraphicFramePr>
        <p:xfrm>
          <a:off x="4256904" y="2438400"/>
          <a:ext cx="228600" cy="285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4" name="수식" r:id="rId19" imgW="152334" imgH="190417" progId="Equation.3">
                  <p:embed/>
                </p:oleObj>
              </mc:Choice>
              <mc:Fallback>
                <p:oleObj name="수식" r:id="rId19" imgW="152334" imgH="190417" progId="Equation.3">
                  <p:embed/>
                  <p:pic>
                    <p:nvPicPr>
                      <p:cNvPr id="0" name="Object 12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56904" y="2438400"/>
                        <a:ext cx="228600" cy="2857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76" name="Rectangle 1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aphicFrame>
        <p:nvGraphicFramePr>
          <p:cNvPr id="3177" name="개체 317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7394192"/>
              </p:ext>
            </p:extLst>
          </p:nvPr>
        </p:nvGraphicFramePr>
        <p:xfrm>
          <a:off x="4191000" y="2743200"/>
          <a:ext cx="3048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5" name="수식" r:id="rId21" imgW="190417" imgH="190417" progId="Equation.3">
                  <p:embed/>
                </p:oleObj>
              </mc:Choice>
              <mc:Fallback>
                <p:oleObj name="수식" r:id="rId21" imgW="190417" imgH="190417" progId="Equation.3">
                  <p:embed/>
                  <p:pic>
                    <p:nvPicPr>
                      <p:cNvPr id="0" name="Object 13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91000" y="2743200"/>
                        <a:ext cx="304800" cy="3048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78" name="개체 317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34650473"/>
              </p:ext>
            </p:extLst>
          </p:nvPr>
        </p:nvGraphicFramePr>
        <p:xfrm>
          <a:off x="6188075" y="2438400"/>
          <a:ext cx="1479550" cy="298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6" name="수식" r:id="rId23" imgW="1193760" imgH="241200" progId="Equation.3">
                  <p:embed/>
                </p:oleObj>
              </mc:Choice>
              <mc:Fallback>
                <p:oleObj name="수식" r:id="rId23" imgW="1193760" imgH="241200" progId="Equation.3">
                  <p:embed/>
                  <p:pic>
                    <p:nvPicPr>
                      <p:cNvPr id="0" name="개체 317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88075" y="2438400"/>
                        <a:ext cx="1479550" cy="2984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79" name="Rectangle 15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aphicFrame>
        <p:nvGraphicFramePr>
          <p:cNvPr id="3180" name="개체 317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77465582"/>
              </p:ext>
            </p:extLst>
          </p:nvPr>
        </p:nvGraphicFramePr>
        <p:xfrm>
          <a:off x="6773863" y="2082114"/>
          <a:ext cx="265112" cy="322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7" name="수식" r:id="rId25" imgW="190440" imgH="228600" progId="Equation.3">
                  <p:embed/>
                </p:oleObj>
              </mc:Choice>
              <mc:Fallback>
                <p:oleObj name="수식" r:id="rId25" imgW="190440" imgH="228600" progId="Equation.3">
                  <p:embed/>
                  <p:pic>
                    <p:nvPicPr>
                      <p:cNvPr id="0" name="Object 15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73863" y="2082114"/>
                        <a:ext cx="265112" cy="3222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81" name="Rectangle 16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183" name="Rectangle 16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185" name="Rectangle 16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aphicFrame>
        <p:nvGraphicFramePr>
          <p:cNvPr id="3186" name="개체 318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31957826"/>
              </p:ext>
            </p:extLst>
          </p:nvPr>
        </p:nvGraphicFramePr>
        <p:xfrm>
          <a:off x="6405563" y="2743200"/>
          <a:ext cx="1189037" cy="288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8" name="수식" r:id="rId27" imgW="977760" imgH="241200" progId="Equation.3">
                  <p:embed/>
                </p:oleObj>
              </mc:Choice>
              <mc:Fallback>
                <p:oleObj name="수식" r:id="rId27" imgW="977760" imgH="241200" progId="Equation.3">
                  <p:embed/>
                  <p:pic>
                    <p:nvPicPr>
                      <p:cNvPr id="0" name="Object 16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05563" y="2743200"/>
                        <a:ext cx="1189037" cy="2889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87" name="Rectangle 18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aphicFrame>
        <p:nvGraphicFramePr>
          <p:cNvPr id="3189" name="개체 318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05852640"/>
              </p:ext>
            </p:extLst>
          </p:nvPr>
        </p:nvGraphicFramePr>
        <p:xfrm>
          <a:off x="1844675" y="6324600"/>
          <a:ext cx="265113" cy="320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9" name="수식" r:id="rId29" imgW="190440" imgH="228600" progId="Equation.3">
                  <p:embed/>
                </p:oleObj>
              </mc:Choice>
              <mc:Fallback>
                <p:oleObj name="수식" r:id="rId29" imgW="190440" imgH="228600" progId="Equation.3">
                  <p:embed/>
                  <p:pic>
                    <p:nvPicPr>
                      <p:cNvPr id="0" name="개체 317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44675" y="6324600"/>
                        <a:ext cx="265113" cy="3206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개체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24726486"/>
              </p:ext>
            </p:extLst>
          </p:nvPr>
        </p:nvGraphicFramePr>
        <p:xfrm>
          <a:off x="6477000" y="3368675"/>
          <a:ext cx="1003300" cy="288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70" name="수식" r:id="rId31" imgW="825480" imgH="241200" progId="Equation.3">
                  <p:embed/>
                </p:oleObj>
              </mc:Choice>
              <mc:Fallback>
                <p:oleObj name="수식" r:id="rId31" imgW="825480" imgH="241200" progId="Equation.3">
                  <p:embed/>
                  <p:pic>
                    <p:nvPicPr>
                      <p:cNvPr id="0" name="개체 318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77000" y="3368675"/>
                        <a:ext cx="1003300" cy="2889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개체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42624332"/>
              </p:ext>
            </p:extLst>
          </p:nvPr>
        </p:nvGraphicFramePr>
        <p:xfrm>
          <a:off x="5810250" y="3725863"/>
          <a:ext cx="2171700" cy="990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71" name="수식" r:id="rId33" imgW="2171520" imgH="990360" progId="Equation.3">
                  <p:embed/>
                </p:oleObj>
              </mc:Choice>
              <mc:Fallback>
                <p:oleObj name="수식" r:id="rId33" imgW="2171520" imgH="990360" progId="Equation.3">
                  <p:embed/>
                  <p:pic>
                    <p:nvPicPr>
                      <p:cNvPr id="0" name="개체 316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10250" y="3725863"/>
                        <a:ext cx="2171700" cy="990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39649</TotalTime>
  <Words>80</Words>
  <Application>Microsoft Office PowerPoint</Application>
  <PresentationFormat>화면 슬라이드 쇼(4:3)</PresentationFormat>
  <Paragraphs>41</Paragraphs>
  <Slides>2</Slides>
  <Notes>1</Notes>
  <HiddenSlides>0</HiddenSlides>
  <MMClips>0</MMClips>
  <ScaleCrop>false</ScaleCrop>
  <HeadingPairs>
    <vt:vector size="6" baseType="variant">
      <vt:variant>
        <vt:lpstr>테마</vt:lpstr>
      </vt:variant>
      <vt:variant>
        <vt:i4>1</vt:i4>
      </vt:variant>
      <vt:variant>
        <vt:lpstr>포함된 OLE 서버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4" baseType="lpstr">
      <vt:lpstr>Office Theme</vt:lpstr>
      <vt:lpstr>수식</vt:lpstr>
      <vt:lpstr>WF on PSSCH sequence on V2V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</dc:title>
  <dc:creator>RAN1</dc:creator>
  <cp:lastModifiedBy>admin</cp:lastModifiedBy>
  <cp:revision>1081</cp:revision>
  <dcterms:created xsi:type="dcterms:W3CDTF">2010-05-12T23:28:36Z</dcterms:created>
  <dcterms:modified xsi:type="dcterms:W3CDTF">2016-08-25T10:12:12Z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(2)DrPNrZdnzS4aG6DmUBRxPrpWSPGF5t8b083Tza7ZL1QUEu5IK1W5s2ErBjICffSE1GrHbymR
tf2UWJIQiIT/BAFARSfwgcCf4ifm1DDDeMzCpbC/WTdLed8LCxFN46tmeC350vlbmEYzJ0vK
Wacl+KpXBQPuiItYjAFD+J/5MGOoexTAa9UxDKIIPHWs+EOrn9gIzusRscGg0F/zGWqXC0Mc
0j72d2B9DvfGQhw4q8</vt:lpwstr>
  </property>
  <property fmtid="{D5CDD505-2E9C-101B-9397-08002B2CF9AE}" pid="3" name="_2015_ms_pID_725343_00">
    <vt:lpwstr>_2015_ms_pID_725343</vt:lpwstr>
  </property>
  <property fmtid="{D5CDD505-2E9C-101B-9397-08002B2CF9AE}" pid="4" name="_2015_ms_pID_7253431">
    <vt:lpwstr>gXJqlMRXL+FzmSgahWdwOeNC84O4Ru5wVtJqns1kmxhIEeXFC2BThq
A9Ctljol5xHhCbH2Hs9abmVn+S+mDhRqDHu47WiXcJ0JS5eW/ZDe3y73kc4gjK+w8xWtuZvM
IBohb3n12/GG1d9K7yypmY1qBQa7ENd/21sw9FhH3NC4J33haCQQGPGkSHKT8q4r/Vo=</vt:lpwstr>
  </property>
  <property fmtid="{D5CDD505-2E9C-101B-9397-08002B2CF9AE}" pid="5" name="_2015_ms_pID_7253431_00">
    <vt:lpwstr>_2015_ms_pID_7253431</vt:lpwstr>
  </property>
  <property fmtid="{D5CDD505-2E9C-101B-9397-08002B2CF9AE}" pid="6" name="_readonly">
    <vt:lpwstr/>
  </property>
  <property fmtid="{D5CDD505-2E9C-101B-9397-08002B2CF9AE}" pid="7" name="_change">
    <vt:lpwstr/>
  </property>
  <property fmtid="{D5CDD505-2E9C-101B-9397-08002B2CF9AE}" pid="8" name="_full-control">
    <vt:lpwstr/>
  </property>
  <property fmtid="{D5CDD505-2E9C-101B-9397-08002B2CF9AE}" pid="9" name="sflag">
    <vt:lpwstr>1471099348</vt:lpwstr>
  </property>
</Properties>
</file>