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77" r:id="rId3"/>
    <p:sldId id="273" r:id="rId4"/>
    <p:sldId id="274" r:id="rId5"/>
    <p:sldId id="271" r:id="rId6"/>
    <p:sldId id="279" r:id="rId7"/>
    <p:sldId id="27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B8523-20D5-45D4-A6FB-75CEC43E22F5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13F8C-DC02-4FEE-8B52-87BDE7F307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D56F6-9A50-4E16-888D-752AC535BED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UL LLS </a:t>
            </a:r>
            <a:r>
              <a:rPr lang="en-US" altLang="zh-CN" dirty="0" smtClean="0"/>
              <a:t>for MA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8136904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Huawei, HiSilicon, </a:t>
            </a:r>
            <a:r>
              <a:rPr lang="en-US" altLang="zh-CN" dirty="0" smtClean="0"/>
              <a:t>CATR, CATT,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Fujitsu, </a:t>
            </a:r>
            <a:r>
              <a:rPr lang="en-US" dirty="0" smtClean="0"/>
              <a:t>CMCC,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</a:t>
            </a:r>
            <a:r>
              <a:rPr lang="en-US" dirty="0" smtClean="0"/>
              <a:t>China Telecom, </a:t>
            </a:r>
          </a:p>
          <a:p>
            <a:r>
              <a:rPr lang="en-US" dirty="0" smtClean="0"/>
              <a:t>[Samsung], [ZTE], [Intel], [LGE], [Orange], [Vodafone], [Qualcomm], […]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: 8.1.2.2</a:t>
            </a: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52128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904656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The following non-orthogonal multiple access schemes have been reported up to RAN1#86 for at least UL NR MA (listed in the order of proposed time, i.e., increasing </a:t>
            </a:r>
            <a:r>
              <a:rPr lang="en-US" altLang="zh-CN" sz="2000" kern="100" dirty="0" err="1" smtClean="0">
                <a:cs typeface="Times New Roman"/>
              </a:rPr>
              <a:t>tdoc</a:t>
            </a:r>
            <a:r>
              <a:rPr lang="en-US" altLang="zh-CN" sz="2000" kern="100" dirty="0" smtClean="0">
                <a:cs typeface="Times New Roman"/>
              </a:rPr>
              <a:t> number)</a:t>
            </a:r>
          </a:p>
          <a:p>
            <a:pPr marL="800100" lvl="1" indent="-342900"/>
            <a:r>
              <a:rPr lang="en-US" altLang="zh-CN" sz="1800" dirty="0" smtClean="0"/>
              <a:t>Sparse code multiple access (SCMA) (e.g., R1-162153)</a:t>
            </a:r>
          </a:p>
          <a:p>
            <a:pPr marL="800100" lvl="1" indent="-342900"/>
            <a:r>
              <a:rPr lang="en-US" altLang="zh-CN" sz="1800" dirty="0" smtClean="0"/>
              <a:t>Multi-user shared access (MUSA) (e.g., R1-162226)</a:t>
            </a:r>
            <a:endParaRPr lang="zh-CN" altLang="zh-CN" sz="1800" dirty="0" smtClean="0"/>
          </a:p>
          <a:p>
            <a:pPr marL="800100" lvl="1" indent="-342900"/>
            <a:r>
              <a:rPr lang="en-US" altLang="zh-CN" sz="1800" dirty="0" smtClean="0"/>
              <a:t>Low code rate spreading (e.g., R1-162385)</a:t>
            </a:r>
            <a:endParaRPr lang="zh-CN" altLang="zh-CN" sz="1800" dirty="0" smtClean="0"/>
          </a:p>
          <a:p>
            <a:pPr marL="800100" lvl="1" indent="-342900"/>
            <a:r>
              <a:rPr lang="en-US" altLang="zh-CN" sz="1800" dirty="0" smtClean="0"/>
              <a:t>Frequency domain spreading (e.g., R1-162385)</a:t>
            </a:r>
          </a:p>
          <a:p>
            <a:pPr marL="800100" lvl="1" indent="-342900"/>
            <a:r>
              <a:rPr lang="en-US" altLang="zh-CN" sz="1800" dirty="0" smtClean="0"/>
              <a:t>Non-orthogonal coded multiple access (NCMA) (e.g., R1-162517)</a:t>
            </a:r>
            <a:endParaRPr lang="zh-CN" altLang="zh-CN" sz="1800" dirty="0" smtClean="0"/>
          </a:p>
          <a:p>
            <a:pPr marL="800100" lvl="1" indent="-342900"/>
            <a:r>
              <a:rPr lang="en-US" altLang="zh-CN" sz="1800" dirty="0" smtClean="0"/>
              <a:t>Non-orthogonal multiple access (NOMA) (e.g., R1-163111)</a:t>
            </a:r>
            <a:endParaRPr lang="zh-CN" altLang="zh-CN" sz="1800" dirty="0" smtClean="0"/>
          </a:p>
          <a:p>
            <a:pPr marL="800100" lvl="1" indent="-342900"/>
            <a:r>
              <a:rPr lang="en-US" altLang="zh-CN" sz="1800" dirty="0" smtClean="0"/>
              <a:t>Pattern </a:t>
            </a:r>
            <a:r>
              <a:rPr lang="en-US" altLang="zh-CN" sz="1800" dirty="0" smtClean="0"/>
              <a:t>division multiple </a:t>
            </a:r>
            <a:r>
              <a:rPr lang="en-US" altLang="zh-CN" sz="1800" dirty="0" smtClean="0"/>
              <a:t>access (PDMA) (e.g., R1-163383)</a:t>
            </a:r>
            <a:endParaRPr lang="zh-CN" altLang="zh-CN" sz="1800" dirty="0" smtClean="0"/>
          </a:p>
          <a:p>
            <a:pPr marL="800100" lvl="1" indent="-342900"/>
            <a:r>
              <a:rPr lang="en-US" altLang="zh-CN" sz="1800" dirty="0" smtClean="0"/>
              <a:t>Resource spread multiple access (RSMA) (e.g., R1-163510)</a:t>
            </a:r>
          </a:p>
          <a:p>
            <a:pPr marL="800100" lvl="1" indent="-342900"/>
            <a:r>
              <a:rPr lang="en-US" altLang="zh-CN" sz="1800" dirty="0" smtClean="0"/>
              <a:t>Interleave-Grid Multiple Access (IGMA), (e.g., R1-163992)</a:t>
            </a:r>
          </a:p>
          <a:p>
            <a:pPr marL="800100" lvl="1" indent="-342900"/>
            <a:r>
              <a:rPr lang="en-US" altLang="zh-CN" sz="1800" dirty="0" smtClean="0"/>
              <a:t>Low density spreading with </a:t>
            </a:r>
            <a:r>
              <a:rPr lang="en-GB" altLang="zh-CN" sz="1800" dirty="0" smtClean="0"/>
              <a:t>signature vector extension (LDS-SVE) (e.g., R1-164329)</a:t>
            </a:r>
          </a:p>
          <a:p>
            <a:pPr marL="800100" lvl="1" indent="-342900"/>
            <a:r>
              <a:rPr lang="en-US" altLang="zh-CN" sz="1800" dirty="0" smtClean="0"/>
              <a:t>Low code rate and signature based shared access (LSSA), (e.g., R1-164869)</a:t>
            </a:r>
            <a:endParaRPr lang="en-GB" altLang="zh-CN" sz="1800" dirty="0" smtClean="0"/>
          </a:p>
          <a:p>
            <a:pPr marL="800100" lvl="1" indent="-342900"/>
            <a:r>
              <a:rPr lang="en-GB" altLang="zh-CN" sz="1800" dirty="0" smtClean="0"/>
              <a:t>Non-orthogonal coded access (NOCA), (e.g., R1-165019)</a:t>
            </a:r>
          </a:p>
          <a:p>
            <a:pPr marL="800100" lvl="1" indent="-342900"/>
            <a:r>
              <a:rPr lang="en-GB" altLang="zh-CN" sz="1800" dirty="0" smtClean="0"/>
              <a:t>Interleave Division Multiple Access (IDMA), (e.g., R1-165021)</a:t>
            </a:r>
          </a:p>
          <a:p>
            <a:pPr marL="800100" lvl="1" indent="-342900"/>
            <a:r>
              <a:rPr lang="en-GB" altLang="zh-CN" sz="1800" dirty="0" smtClean="0"/>
              <a:t>Repetition division multiple access (RDMA), (e.g., R1-167535)</a:t>
            </a:r>
          </a:p>
          <a:p>
            <a:pPr marL="800100" lvl="1" indent="-342900"/>
            <a:r>
              <a:rPr lang="en-GB" altLang="zh-CN" sz="1800" dirty="0" smtClean="0"/>
              <a:t>Group Orthogonal Coded Access (GOCA), (e.g., R1-167535)</a:t>
            </a:r>
          </a:p>
          <a:p>
            <a:pPr lvl="1"/>
            <a:endParaRPr lang="en-GB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Table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48680"/>
            <a:ext cx="8686800" cy="792087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Further specified values reported </a:t>
            </a:r>
            <a:r>
              <a:rPr lang="en-US" altLang="zh-CN" sz="2000" kern="100" dirty="0" err="1" smtClean="0">
                <a:cs typeface="Times New Roman"/>
              </a:rPr>
              <a:t>w.r.t</a:t>
            </a:r>
            <a:r>
              <a:rPr lang="en-US" altLang="zh-CN" sz="2000" kern="100" dirty="0" smtClean="0">
                <a:cs typeface="Times New Roman"/>
              </a:rPr>
              <a:t>. agreed parameter table in RAN1#84bis</a:t>
            </a:r>
            <a:endParaRPr lang="zh-CN" altLang="zh-CN" sz="2000" kern="100" dirty="0" smtClean="0">
              <a:cs typeface="Times New Roman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980728"/>
          <a:ext cx="9144000" cy="5618476"/>
        </p:xfrm>
        <a:graphic>
          <a:graphicData uri="http://schemas.openxmlformats.org/drawingml/2006/table">
            <a:tbl>
              <a:tblPr/>
              <a:tblGrid>
                <a:gridCol w="2339752"/>
                <a:gridCol w="2736304"/>
                <a:gridCol w="4067944"/>
              </a:tblGrid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Parameters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Values or assumptions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Further specified values reported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Carrier Frequency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 GHz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+mn-cs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559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Waveform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OFDM /SC-FDMA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Other waveform is not precluded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OFDMA with equal bandwidth and distributed subcarrier allocation or OFDMA with orthogonal Walsh code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Numerology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Same as Release 13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1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System Bandwidth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 MHz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Allocated bandwidth reported: 4RB, 6RB, 12RB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The same for non-orthogonal MA and OFDMA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28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Target spectral efficiency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Proponents report per UE spectral efficiency and the number of UEs multiplexed if multi-UEs LLS is assumed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The same target per UE spectral efficiency for non-orthogonal MA and OFDMA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Without short-term (per TTI) MCS adaptation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Detail of reported target SE per user and the number of users are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10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BS antenna configuration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2/4 Rx  as baseline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8Rx optional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See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UE antenna configuration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1Tx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Transmission mode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TM1 (refer to TS36.213)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1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SNR distribution of Multiple UEs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Proponents report if single-user or multi-user LLS is used, and what SNR distribution is assumed.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Either equal long-term SNR and/or unequal long-term SNR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559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Propagation channel &amp; UE velocity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TDL for in TR38.900 as mandatory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EPA, EVA, ETU as optional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3km/h, 30km/h, 120km/h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See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10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Max number of HARQ transmission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1, 4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1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80120"/>
          </a:xfrm>
        </p:spPr>
        <p:txBody>
          <a:bodyPr/>
          <a:lstStyle/>
          <a:p>
            <a:r>
              <a:rPr lang="en-US" altLang="zh-CN" dirty="0" smtClean="0"/>
              <a:t>Table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9513"/>
            <a:ext cx="8686800" cy="792087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Further assumptions for UL LLS </a:t>
            </a:r>
            <a:endParaRPr lang="zh-CN" altLang="zh-CN" sz="2000" kern="100" dirty="0" smtClean="0">
              <a:cs typeface="Times New Roman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1655577"/>
          <a:ext cx="9144000" cy="2814517"/>
        </p:xfrm>
        <a:graphic>
          <a:graphicData uri="http://schemas.openxmlformats.org/drawingml/2006/table">
            <a:tbl>
              <a:tblPr/>
              <a:tblGrid>
                <a:gridCol w="2483768"/>
                <a:gridCol w="6660232"/>
              </a:tblGrid>
              <a:tr h="31504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Parameters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Specified assumptions reported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62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Channel estimation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+mn-cs"/>
                        </a:rPr>
                        <a:t>Either ideal and/or realistic channel estimation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+mn-cs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 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20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MA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signature allocation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Either fixed and/or random MA signature (e.g., codebook, sequence,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interleaver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, etc.) allocation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62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Timing/frequency offset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Frequency offset not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Timing offset of either within CP and/or beyond CP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04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SNR definition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SNR is either defined at the transmitter per layer or at the receiver as the sum per RE</a:t>
                      </a: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-2" y="1133048"/>
          <a:ext cx="9144000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213205">
                <a:tc>
                  <a:txBody>
                    <a:bodyPr/>
                    <a:lstStyle/>
                    <a:p>
                      <a:pPr algn="ctr"/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SCMA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PDMA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LDS-SVE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IGMA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NCMA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LSSA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90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Contributions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R1-164037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R1-166094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R1-167105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R1-165435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R1-167602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R1-166404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R1-165287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R1-167870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R1-165435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R1-167602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R1-164329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R1-166670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R1-166750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R1-164557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R1-166876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R1-165019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R1-167249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R1-167340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6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Spectral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efficiency (bps/Hz per UE)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0.05~0.5</a:t>
                      </a:r>
                      <a:endParaRPr lang="en-US" altLang="zh-CN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0.25, 0.375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0.25, 0.375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0.1~0.72</a:t>
                      </a:r>
                      <a:endParaRPr lang="en-US" altLang="zh-CN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1/12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0.0833,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0.125, 0.166, 0.25, 0.375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0.25, 0.5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35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 of 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4, 6, 8, 12, 16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(8~16 not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compared with OFDMA)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3~7(SF=4)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3~6(SF=2)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12, 18, 24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4, 6, 8, 12, 24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6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EPA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EPA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TDL-B, 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ETU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Antenna 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Config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 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1T4R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SNR distribution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4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 signature allocation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estimation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3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Timing offset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CP/</a:t>
                      </a:r>
                      <a:b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beyond CP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Table 3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1520" y="665920"/>
            <a:ext cx="8686800" cy="674848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Table of contributions comparing non-orthogonal MA schemes with OFDMA</a:t>
            </a:r>
            <a:endParaRPr lang="zh-CN" altLang="zh-CN" sz="2000" kern="100" dirty="0" smtClean="0"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368152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19256" cy="1368151"/>
          </a:xfrm>
        </p:spPr>
        <p:txBody>
          <a:bodyPr>
            <a:noAutofit/>
          </a:bodyPr>
          <a:lstStyle/>
          <a:p>
            <a:pPr>
              <a:tabLst>
                <a:tab pos="247650" algn="l"/>
              </a:tabLst>
            </a:pPr>
            <a:r>
              <a:rPr lang="en-US" altLang="zh-CN" sz="2800" dirty="0" smtClean="0"/>
              <a:t>It is observed that non-orthogonal MA outperforms OFDMA in terms of UL link-level sum throughput [1] and overloading capability in the evaluated scenarios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3933056"/>
            <a:ext cx="8604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[1] R1-163560, Way forward on assumptions for multiple access evaluation, RAN1#84b, </a:t>
            </a:r>
            <a:r>
              <a:rPr lang="en-US" altLang="zh-CN" sz="2000" dirty="0" err="1" smtClean="0"/>
              <a:t>Busan</a:t>
            </a:r>
            <a:r>
              <a:rPr lang="en-US" altLang="zh-CN" sz="2000" dirty="0" smtClean="0"/>
              <a:t>, Korea.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368152"/>
          </a:xfrm>
        </p:spPr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19256" cy="4176463"/>
          </a:xfrm>
        </p:spPr>
        <p:txBody>
          <a:bodyPr>
            <a:noAutofit/>
          </a:bodyPr>
          <a:lstStyle/>
          <a:p>
            <a:pPr>
              <a:tabLst>
                <a:tab pos="247650" algn="l"/>
              </a:tabLst>
            </a:pPr>
            <a:r>
              <a:rPr lang="en-US" altLang="zh-CN" sz="2800" dirty="0" smtClean="0"/>
              <a:t>NR should target to support non-orthogonal multiple access in UL at least for </a:t>
            </a:r>
            <a:r>
              <a:rPr lang="en-US" altLang="zh-CN" sz="2800" dirty="0" err="1" smtClean="0"/>
              <a:t>mMTC</a:t>
            </a:r>
            <a:endParaRPr lang="en-US" altLang="zh-CN" sz="2800" dirty="0" smtClean="0"/>
          </a:p>
          <a:p>
            <a:pPr>
              <a:tabLst>
                <a:tab pos="247650" algn="l"/>
              </a:tabLst>
            </a:pPr>
            <a:r>
              <a:rPr lang="en-US" altLang="zh-CN" sz="2800" dirty="0" smtClean="0"/>
              <a:t>In the UL LLS evaluation of non-orthogonal multiple access for </a:t>
            </a:r>
            <a:r>
              <a:rPr lang="en-US" altLang="zh-CN" sz="2800" dirty="0" err="1" smtClean="0"/>
              <a:t>mMTC</a:t>
            </a:r>
            <a:r>
              <a:rPr lang="en-US" altLang="zh-CN" sz="2800" dirty="0" smtClean="0"/>
              <a:t>, it is recommended to consider the following</a:t>
            </a:r>
          </a:p>
          <a:p>
            <a:pPr lvl="2">
              <a:buFont typeface="Arial"/>
              <a:buChar char="–"/>
              <a:tabLst>
                <a:tab pos="247650" algn="l"/>
              </a:tabLst>
            </a:pPr>
            <a:r>
              <a:rPr lang="en-US" altLang="zh-CN" kern="100" dirty="0" smtClean="0">
                <a:cs typeface="Times New Roman"/>
              </a:rPr>
              <a:t>MA signature (e.g., code, codebook, sequence, </a:t>
            </a:r>
            <a:r>
              <a:rPr lang="en-US" altLang="zh-CN" kern="100" dirty="0" err="1" smtClean="0">
                <a:cs typeface="Times New Roman"/>
              </a:rPr>
              <a:t>interleaver</a:t>
            </a:r>
            <a:r>
              <a:rPr lang="en-US" altLang="zh-CN" kern="100" dirty="0" smtClean="0">
                <a:cs typeface="Times New Roman"/>
              </a:rPr>
              <a:t>, etc) collision</a:t>
            </a:r>
          </a:p>
          <a:p>
            <a:pPr lvl="2">
              <a:buFont typeface="Arial"/>
              <a:buChar char="–"/>
              <a:tabLst>
                <a:tab pos="247650" algn="l"/>
              </a:tabLst>
            </a:pPr>
            <a:r>
              <a:rPr lang="en-US" altLang="zh-CN" kern="100" dirty="0" smtClean="0">
                <a:cs typeface="Times New Roman"/>
              </a:rPr>
              <a:t>Channel correlation between UEs</a:t>
            </a:r>
          </a:p>
          <a:p>
            <a:pPr lvl="3">
              <a:buFont typeface="Arial"/>
              <a:buChar char="–"/>
              <a:tabLst>
                <a:tab pos="247650" algn="l"/>
              </a:tabLst>
            </a:pPr>
            <a:r>
              <a:rPr lang="en-US" altLang="zh-CN" sz="2400" kern="100" dirty="0" smtClean="0">
                <a:cs typeface="Times New Roman"/>
              </a:rPr>
              <a:t>FFS detailed channel correlation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922</Words>
  <Application>Microsoft Office PowerPoint</Application>
  <PresentationFormat>全屏显示(4:3)</PresentationFormat>
  <Paragraphs>212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UL LLS for MA</vt:lpstr>
      <vt:lpstr>Observations</vt:lpstr>
      <vt:lpstr>Table 1</vt:lpstr>
      <vt:lpstr>Table 2</vt:lpstr>
      <vt:lpstr>Table 3</vt:lpstr>
      <vt:lpstr>Observations</vt:lpstr>
      <vt:lpstr>Proposal 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 Yiqun</dc:creator>
  <cp:lastModifiedBy>WangYi</cp:lastModifiedBy>
  <cp:revision>216</cp:revision>
  <dcterms:created xsi:type="dcterms:W3CDTF">2016-08-15T10:20:37Z</dcterms:created>
  <dcterms:modified xsi:type="dcterms:W3CDTF">2016-08-25T07:22:29Z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(2)qbRQqto6CqQr6AFOL1HmJS6LM00PNVWfJSCI7b1No61XW0bpz5mGAsFpkOKhwTBu4ld4LIG2
E1X7mzteMc/AJh4xLgtVWiuh1KMjHQlS1dPJ60bJw+ScDe3R1A3QLxQEhJeLd9Qn4S3YNrap
HRmWXd62+GMsFCJp6f5ihOJ7s7b8EfMO+Uz3l/ijHwYuCW8uDp1m0E0SnQ5T8VWtLviV43oQ
CaGEdkuZIwRPBw/LVG</vt:lpwstr>
  </property>
  <property fmtid="{D5CDD505-2E9C-101B-9397-08002B2CF9AE}" pid="3" name="_2015_ms_pID_7253431">
    <vt:lpwstr>GeW8VxkuZLgEYDzreiw9hyuuvWbjM+NrLsbQ8eklfRZhTJ/zNGYd6O
G1kmkPjY5bu8OpQ8XSr8TDn4sUL3mDdlGds04/S2POVQ0rjidRpRzzHCjMII2PVr/Q1IJaZR
MlQ+baCsKnQshkwhtRuyh/W9azDXZZBbZnUSRUO503afMAbdBweKnoUw9laFnijBG3ICBYUk
/OXwsozGCaRitigE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1472107331</vt:lpwstr>
  </property>
</Properties>
</file>