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3" r:id="rId4"/>
    <p:sldId id="261" r:id="rId5"/>
    <p:sldId id="265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726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77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92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675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423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70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48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56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981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342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137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4E9FB-9978-4AFB-8E58-E80898A864E5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135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Indoor TRP Configuration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NTT DOCOMO, CATT, Ericsson, </a:t>
            </a:r>
            <a:r>
              <a:rPr lang="en-US" altLang="zh-CN" dirty="0"/>
              <a:t>Intel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500823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/>
              <a:t>3GPP TSG RAN WG1 Meeting #86</a:t>
            </a:r>
            <a:endParaRPr kumimoji="1" lang="zh-CN" altLang="zh-CN" sz="2000" dirty="0"/>
          </a:p>
          <a:p>
            <a:r>
              <a:rPr kumimoji="1" lang="en-US" altLang="zh-CN" sz="2000" dirty="0"/>
              <a:t>Gothenburg, Sweden 22nd - 26th August 2016</a:t>
            </a:r>
            <a:endParaRPr kumimoji="1" lang="zh-CN" altLang="zh-CN" sz="2000" dirty="0"/>
          </a:p>
          <a:p>
            <a:pPr eaLnBrk="1" hangingPunct="1"/>
            <a:r>
              <a:rPr kumimoji="1" lang="en-US" altLang="ja-JP" sz="2000" dirty="0"/>
              <a:t>Agenda item: 8.1.7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45387" y="381000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>
                <a:ea typeface="Gulim" pitchFamily="34" charset="-127"/>
              </a:rPr>
              <a:t>R1-16</a:t>
            </a:r>
            <a:r>
              <a:rPr lang="en-US" altLang="ko-KR" sz="2400" dirty="0">
                <a:ea typeface="Gulim" pitchFamily="34" charset="-127"/>
              </a:rPr>
              <a:t>8421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499431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Four TRP placement/configuration models are proposed in R1-165850:</a:t>
            </a:r>
          </a:p>
          <a:p>
            <a:pPr lvl="1"/>
            <a:r>
              <a:rPr lang="en-US" altLang="zh-CN" dirty="0"/>
              <a:t>Single sector </a:t>
            </a:r>
            <a:r>
              <a:rPr lang="en-US" altLang="zh-CN" dirty="0" err="1"/>
              <a:t>omni</a:t>
            </a:r>
            <a:r>
              <a:rPr lang="en-US" altLang="zh-CN" dirty="0"/>
              <a:t>-directional pattern in azimuth (130 degree HPBW in zenith direction)</a:t>
            </a:r>
            <a:endParaRPr lang="zh-CN" altLang="zh-CN" dirty="0"/>
          </a:p>
          <a:p>
            <a:pPr lvl="1"/>
            <a:r>
              <a:rPr lang="en-US" altLang="zh-CN" dirty="0"/>
              <a:t>Three sector in azimuth (65 degree HPBW in azimuth and zenith)</a:t>
            </a:r>
            <a:endParaRPr lang="zh-CN" altLang="zh-CN" dirty="0"/>
          </a:p>
          <a:p>
            <a:pPr lvl="1"/>
            <a:r>
              <a:rPr lang="en-US" altLang="zh-CN" dirty="0"/>
              <a:t>Wall mounted antenna. Single sector (90 degree HPBW in azimuth and zenith)</a:t>
            </a:r>
            <a:endParaRPr lang="zh-CN" altLang="zh-CN" dirty="0"/>
          </a:p>
          <a:p>
            <a:pPr lvl="1"/>
            <a:r>
              <a:rPr lang="en-US" altLang="zh-CN" dirty="0"/>
              <a:t>Ceiling mounted. (130 degree HPBW in azimuth and zenith)</a:t>
            </a:r>
            <a:endParaRPr lang="zh-CN" altLang="zh-CN" dirty="0"/>
          </a:p>
          <a:p>
            <a:pPr lvl="1"/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890411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Investigation of indoor TRP placement was conducted in the following contributions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表格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48887469"/>
                  </p:ext>
                </p:extLst>
              </p:nvPr>
            </p:nvGraphicFramePr>
            <p:xfrm>
              <a:off x="304800" y="2895600"/>
              <a:ext cx="8610601" cy="237236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230086">
                      <a:extLst>
                        <a:ext uri="{9D8B030D-6E8A-4147-A177-3AD203B41FA5}">
                          <a16:colId xmlns:a16="http://schemas.microsoft.com/office/drawing/2014/main" val="5662986"/>
                        </a:ext>
                      </a:extLst>
                    </a:gridCol>
                    <a:gridCol w="1208314">
                      <a:extLst>
                        <a:ext uri="{9D8B030D-6E8A-4147-A177-3AD203B41FA5}">
                          <a16:colId xmlns:a16="http://schemas.microsoft.com/office/drawing/2014/main" val="3172201910"/>
                        </a:ext>
                      </a:extLst>
                    </a:gridCol>
                    <a:gridCol w="1251858">
                      <a:extLst>
                        <a:ext uri="{9D8B030D-6E8A-4147-A177-3AD203B41FA5}">
                          <a16:colId xmlns:a16="http://schemas.microsoft.com/office/drawing/2014/main" val="2217187416"/>
                        </a:ext>
                      </a:extLst>
                    </a:gridCol>
                    <a:gridCol w="2196582">
                      <a:extLst>
                        <a:ext uri="{9D8B030D-6E8A-4147-A177-3AD203B41FA5}">
                          <a16:colId xmlns:a16="http://schemas.microsoft.com/office/drawing/2014/main" val="3438368384"/>
                        </a:ext>
                      </a:extLst>
                    </a:gridCol>
                    <a:gridCol w="894960">
                      <a:extLst>
                        <a:ext uri="{9D8B030D-6E8A-4147-A177-3AD203B41FA5}">
                          <a16:colId xmlns:a16="http://schemas.microsoft.com/office/drawing/2014/main" val="2346090650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3420327569"/>
                        </a:ext>
                      </a:extLst>
                    </a:gridCol>
                    <a:gridCol w="914401">
                      <a:extLst>
                        <a:ext uri="{9D8B030D-6E8A-4147-A177-3AD203B41FA5}">
                          <a16:colId xmlns:a16="http://schemas.microsoft.com/office/drawing/2014/main" val="3947366040"/>
                        </a:ext>
                      </a:extLst>
                    </a:gridCol>
                  </a:tblGrid>
                  <a:tr h="370840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400" dirty="0" err="1"/>
                            <a:t>Tdoc</a:t>
                          </a:r>
                          <a:r>
                            <a:rPr lang="en-US" altLang="zh-CN" sz="1400" dirty="0"/>
                            <a:t> #</a:t>
                          </a:r>
                          <a:endParaRPr lang="zh-CN" altLang="en-US" sz="1400" dirty="0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400" dirty="0"/>
                            <a:t>TRP deployment</a:t>
                          </a:r>
                          <a:endParaRPr lang="zh-CN" altLang="en-US" sz="1400" dirty="0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400" dirty="0"/>
                            <a:t>TRP number</a:t>
                          </a:r>
                          <a:endParaRPr lang="zh-CN" altLang="en-US" sz="1400" dirty="0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400" dirty="0"/>
                            <a:t>Array</a:t>
                          </a:r>
                          <a:r>
                            <a:rPr lang="en-US" altLang="zh-CN" sz="1400" baseline="0" dirty="0"/>
                            <a:t> Configuration</a:t>
                          </a:r>
                          <a:endParaRPr lang="zh-CN" altLang="en-US" sz="1400" dirty="0"/>
                        </a:p>
                      </a:txBody>
                      <a:tcPr/>
                    </a:tc>
                    <a:tc gridSpan="3"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400" dirty="0"/>
                            <a:t>Antenna gain</a:t>
                          </a:r>
                          <a:endParaRPr lang="zh-CN" altLang="en-US" sz="1400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82179522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1400" dirty="0"/>
                            <a:t>Opt.</a:t>
                          </a:r>
                          <a:r>
                            <a:rPr lang="en-US" altLang="zh-CN" sz="1400" baseline="0" dirty="0"/>
                            <a:t> 1</a:t>
                          </a:r>
                          <a:endParaRPr lang="zh-CN" alt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1400" dirty="0"/>
                            <a:t>Opt. 2</a:t>
                          </a:r>
                          <a:endParaRPr lang="zh-CN" alt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1400" dirty="0"/>
                            <a:t>Opt. 4</a:t>
                          </a:r>
                          <a:endParaRPr lang="zh-CN" altLang="en-US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99423628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altLang="zh-CN" sz="1400" dirty="0"/>
                            <a:t>R1-166568</a:t>
                          </a:r>
                          <a:endParaRPr lang="zh-CN" alt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altLang="zh-CN" sz="1400" dirty="0"/>
                            <a:t>4</a:t>
                          </a:r>
                          <a:endParaRPr lang="zh-CN" alt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altLang="zh-CN" sz="1400" dirty="0"/>
                            <a:t>3</a:t>
                          </a:r>
                          <a:endParaRPr lang="zh-CN" alt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zh-CN" alt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zh-CN" alt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zh-CN" alt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zh-CN" altLang="en-US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6285586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altLang="zh-CN" sz="1400" dirty="0"/>
                            <a:t>R1-166801</a:t>
                          </a:r>
                          <a:endParaRPr lang="zh-CN" alt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altLang="zh-CN" sz="1400" dirty="0"/>
                            <a:t>4</a:t>
                          </a:r>
                          <a:endParaRPr lang="zh-CN" alt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zh-CN" alt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altLang="zh-CN" sz="1400" kern="1200" dirty="0">
                              <a:solidFill>
                                <a:schemeClr val="tx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(M,N,P) = (2,2,2)</a:t>
                          </a:r>
                        </a:p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altLang="zh-CN" sz="1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400" b="0" i="1" smtClean="0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en-US" altLang="zh-CN" sz="1400" b="0" i="1" smtClean="0">
                                        <a:latin typeface="Cambria Math" panose="02040503050406030204" pitchFamily="18" charset="0"/>
                                      </a:rPr>
                                      <m:t>𝑉</m:t>
                                    </m:r>
                                  </m:sub>
                                </m:sSub>
                                <m:r>
                                  <a:rPr lang="en-US" altLang="zh-CN" sz="1400" b="0" i="1" smtClean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b>
                                  <m:sSubPr>
                                    <m:ctrlPr>
                                      <a:rPr lang="en-US" altLang="zh-CN" sz="1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1400" b="0" i="1" smtClean="0">
                                        <a:latin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en-US" altLang="zh-CN" sz="1400" b="0" i="1" smtClean="0">
                                        <a:latin typeface="Cambria Math" panose="02040503050406030204" pitchFamily="18" charset="0"/>
                                      </a:rPr>
                                      <m:t>𝐻</m:t>
                                    </m:r>
                                  </m:sub>
                                </m:sSub>
                                <m:r>
                                  <a:rPr lang="en-US" altLang="zh-CN" sz="1400" b="0" i="1" smtClean="0">
                                    <a:latin typeface="Cambria Math" panose="02040503050406030204" pitchFamily="18" charset="0"/>
                                  </a:rPr>
                                  <m:t>=0.5</m:t>
                                </m:r>
                                <m:r>
                                  <m:rPr>
                                    <m:sty m:val="p"/>
                                  </m:rPr>
                                  <a:rPr lang="el-GR" altLang="zh-CN" sz="1400" b="0" i="1" smtClean="0">
                                    <a:latin typeface="Cambria Math" panose="02040503050406030204" pitchFamily="18" charset="0"/>
                                  </a:rPr>
                                  <m:t>λ</m:t>
                                </m:r>
                              </m:oMath>
                            </m:oMathPara>
                          </a14:m>
                          <a:endParaRPr lang="zh-CN" alt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altLang="zh-CN" sz="1400" dirty="0"/>
                            <a:t>4</a:t>
                          </a:r>
                          <a:endParaRPr lang="zh-CN" alt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altLang="zh-CN" sz="1400" dirty="0"/>
                            <a:t>5</a:t>
                          </a:r>
                          <a:endParaRPr lang="zh-CN" alt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zh-CN" altLang="en-US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2003501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altLang="zh-CN" sz="1400" dirty="0"/>
                            <a:t>R1-167388</a:t>
                          </a:r>
                          <a:endParaRPr lang="zh-CN" alt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zh-CN" alt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altLang="zh-CN" sz="1400" dirty="0"/>
                            <a:t>3</a:t>
                          </a:r>
                          <a:endParaRPr lang="zh-CN" alt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zh-CN" alt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zh-CN" alt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zh-CN" alt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zh-CN" altLang="en-US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620798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altLang="zh-CN" sz="1400" dirty="0"/>
                            <a:t>R1-167457</a:t>
                          </a:r>
                          <a:endParaRPr lang="zh-CN" alt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altLang="zh-CN" sz="1400" dirty="0"/>
                            <a:t>2,3</a:t>
                          </a:r>
                          <a:endParaRPr lang="zh-CN" alt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zh-CN" alt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zh-CN" alt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altLang="zh-CN" sz="1400" dirty="0"/>
                            <a:t>1</a:t>
                          </a:r>
                          <a:endParaRPr lang="zh-CN" alt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zh-CN" alt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altLang="zh-CN" sz="1400" dirty="0"/>
                            <a:t>2</a:t>
                          </a:r>
                          <a:endParaRPr lang="zh-CN" altLang="en-US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3851717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表格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48887469"/>
                  </p:ext>
                </p:extLst>
              </p:nvPr>
            </p:nvGraphicFramePr>
            <p:xfrm>
              <a:off x="304800" y="2895600"/>
              <a:ext cx="8610601" cy="2372360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230086">
                      <a:extLst>
                        <a:ext uri="{9D8B030D-6E8A-4147-A177-3AD203B41FA5}">
                          <a16:colId xmlns:a16="http://schemas.microsoft.com/office/drawing/2014/main" val="5662986"/>
                        </a:ext>
                      </a:extLst>
                    </a:gridCol>
                    <a:gridCol w="1208314">
                      <a:extLst>
                        <a:ext uri="{9D8B030D-6E8A-4147-A177-3AD203B41FA5}">
                          <a16:colId xmlns:a16="http://schemas.microsoft.com/office/drawing/2014/main" val="3172201910"/>
                        </a:ext>
                      </a:extLst>
                    </a:gridCol>
                    <a:gridCol w="1251858">
                      <a:extLst>
                        <a:ext uri="{9D8B030D-6E8A-4147-A177-3AD203B41FA5}">
                          <a16:colId xmlns:a16="http://schemas.microsoft.com/office/drawing/2014/main" val="2217187416"/>
                        </a:ext>
                      </a:extLst>
                    </a:gridCol>
                    <a:gridCol w="2196582">
                      <a:extLst>
                        <a:ext uri="{9D8B030D-6E8A-4147-A177-3AD203B41FA5}">
                          <a16:colId xmlns:a16="http://schemas.microsoft.com/office/drawing/2014/main" val="3438368384"/>
                        </a:ext>
                      </a:extLst>
                    </a:gridCol>
                    <a:gridCol w="894960">
                      <a:extLst>
                        <a:ext uri="{9D8B030D-6E8A-4147-A177-3AD203B41FA5}">
                          <a16:colId xmlns:a16="http://schemas.microsoft.com/office/drawing/2014/main" val="2346090650"/>
                        </a:ext>
                      </a:extLst>
                    </a:gridCol>
                    <a:gridCol w="914400">
                      <a:extLst>
                        <a:ext uri="{9D8B030D-6E8A-4147-A177-3AD203B41FA5}">
                          <a16:colId xmlns:a16="http://schemas.microsoft.com/office/drawing/2014/main" val="3420327569"/>
                        </a:ext>
                      </a:extLst>
                    </a:gridCol>
                    <a:gridCol w="914401">
                      <a:extLst>
                        <a:ext uri="{9D8B030D-6E8A-4147-A177-3AD203B41FA5}">
                          <a16:colId xmlns:a16="http://schemas.microsoft.com/office/drawing/2014/main" val="3947366040"/>
                        </a:ext>
                      </a:extLst>
                    </a:gridCol>
                  </a:tblGrid>
                  <a:tr h="370840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400" dirty="0" err="1"/>
                            <a:t>Tdoc</a:t>
                          </a:r>
                          <a:r>
                            <a:rPr lang="en-US" altLang="zh-CN" sz="1400" dirty="0"/>
                            <a:t> #</a:t>
                          </a:r>
                          <a:endParaRPr lang="zh-CN" altLang="en-US" sz="1400" dirty="0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400" dirty="0"/>
                            <a:t>TRP deployment</a:t>
                          </a:r>
                          <a:endParaRPr lang="zh-CN" altLang="en-US" sz="1400" dirty="0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400" dirty="0"/>
                            <a:t>TRP number</a:t>
                          </a:r>
                          <a:endParaRPr lang="zh-CN" altLang="en-US" sz="1400" dirty="0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400" dirty="0"/>
                            <a:t>Array</a:t>
                          </a:r>
                          <a:r>
                            <a:rPr lang="en-US" altLang="zh-CN" sz="1400" baseline="0" dirty="0"/>
                            <a:t> Configuration</a:t>
                          </a:r>
                          <a:endParaRPr lang="zh-CN" altLang="en-US" sz="1400" dirty="0"/>
                        </a:p>
                      </a:txBody>
                      <a:tcPr/>
                    </a:tc>
                    <a:tc gridSpan="3">
                      <a:txBody>
                        <a:bodyPr/>
                        <a:lstStyle/>
                        <a:p>
                          <a:pPr algn="ctr"/>
                          <a:r>
                            <a:rPr lang="en-US" altLang="zh-CN" sz="1400" dirty="0"/>
                            <a:t>Antenna gain</a:t>
                          </a:r>
                          <a:endParaRPr lang="zh-CN" altLang="en-US" sz="1400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82179522"/>
                      </a:ext>
                    </a:extLst>
                  </a:tr>
                  <a:tr h="370840">
                    <a:tc v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zh-CN" alt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1400" dirty="0"/>
                            <a:t>Opt.</a:t>
                          </a:r>
                          <a:r>
                            <a:rPr lang="en-US" altLang="zh-CN" sz="1400" baseline="0" dirty="0"/>
                            <a:t> 1</a:t>
                          </a:r>
                          <a:endParaRPr lang="zh-CN" alt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1400" dirty="0"/>
                            <a:t>Opt. 2</a:t>
                          </a:r>
                          <a:endParaRPr lang="zh-CN" alt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zh-CN" sz="1400" dirty="0"/>
                            <a:t>Opt. 4</a:t>
                          </a:r>
                          <a:endParaRPr lang="zh-CN" altLang="en-US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99423628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altLang="zh-CN" sz="1400" dirty="0"/>
                            <a:t>R1-166568</a:t>
                          </a:r>
                          <a:endParaRPr lang="zh-CN" alt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altLang="zh-CN" sz="1400" dirty="0"/>
                            <a:t>4</a:t>
                          </a:r>
                          <a:endParaRPr lang="zh-CN" alt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altLang="zh-CN" sz="1400" dirty="0"/>
                            <a:t>3</a:t>
                          </a:r>
                          <a:endParaRPr lang="zh-CN" alt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zh-CN" alt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zh-CN" alt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zh-CN" alt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zh-CN" altLang="en-US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62855869"/>
                      </a:ext>
                    </a:extLst>
                  </a:tr>
                  <a:tr h="51816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altLang="zh-CN" sz="1400" dirty="0"/>
                            <a:t>R1-166801</a:t>
                          </a:r>
                          <a:endParaRPr lang="zh-CN" alt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altLang="zh-CN" sz="1400" dirty="0"/>
                            <a:t>4</a:t>
                          </a:r>
                          <a:endParaRPr lang="zh-CN" alt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zh-CN" alt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>
                          <a:blip r:embed="rId2"/>
                          <a:stretch>
                            <a:fillRect l="-168889" t="-217647" r="-124722" b="-1458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altLang="zh-CN" sz="1400" dirty="0"/>
                            <a:t>4</a:t>
                          </a:r>
                          <a:endParaRPr lang="zh-CN" alt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altLang="zh-CN" sz="1400" dirty="0"/>
                            <a:t>5</a:t>
                          </a:r>
                          <a:endParaRPr lang="zh-CN" alt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zh-CN" altLang="en-US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2003501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altLang="zh-CN" sz="1400" dirty="0"/>
                            <a:t>R1-167388</a:t>
                          </a:r>
                          <a:endParaRPr lang="zh-CN" alt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zh-CN" alt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altLang="zh-CN" sz="1400" dirty="0"/>
                            <a:t>3</a:t>
                          </a:r>
                          <a:endParaRPr lang="zh-CN" alt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zh-CN" alt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zh-CN" alt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zh-CN" alt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zh-CN" altLang="en-US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7620798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altLang="zh-CN" sz="1400" dirty="0"/>
                            <a:t>R1-167457</a:t>
                          </a:r>
                          <a:endParaRPr lang="zh-CN" alt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altLang="zh-CN" sz="1400" dirty="0"/>
                            <a:t>2,3</a:t>
                          </a:r>
                          <a:endParaRPr lang="zh-CN" alt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zh-CN" alt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zh-CN" alt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altLang="zh-CN" sz="1400" dirty="0"/>
                            <a:t>1</a:t>
                          </a:r>
                          <a:endParaRPr lang="zh-CN" alt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endParaRPr lang="zh-CN" alt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altLang="zh-CN" sz="1400" dirty="0"/>
                            <a:t>2</a:t>
                          </a:r>
                          <a:endParaRPr lang="zh-CN" altLang="en-US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838517179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9908373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Proposal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04800" y="838200"/>
                <a:ext cx="8458200" cy="5486400"/>
              </a:xfrm>
            </p:spPr>
            <p:txBody>
              <a:bodyPr>
                <a:normAutofit/>
              </a:bodyPr>
              <a:lstStyle/>
              <a:p>
                <a:pPr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2400" dirty="0"/>
                  <a:t>For indoor scenario:</a:t>
                </a:r>
              </a:p>
              <a:p>
                <a:pPr lvl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2000" dirty="0">
                    <a:solidFill>
                      <a:schemeClr val="tx1"/>
                    </a:solidFill>
                  </a:rPr>
                  <a:t>The TRP number is 3 and 12.</a:t>
                </a:r>
              </a:p>
              <a:p>
                <a:pPr lvl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2000" dirty="0">
                    <a:solidFill>
                      <a:schemeClr val="tx1"/>
                    </a:solidFill>
                  </a:rPr>
                  <a:t>Adopt deployment ceiling mounted TRP.</a:t>
                </a:r>
              </a:p>
              <a:p>
                <a:pPr lvl="2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600" dirty="0">
                    <a:solidFill>
                      <a:schemeClr val="tx1"/>
                    </a:solidFill>
                  </a:rPr>
                  <a:t>Option 1: Boresight direction is perpendicular to the ceiling. Antenna model is taken from alternative 3 in R1-165850 (90 degree HPBW in Azimuth and zenith).</a:t>
                </a:r>
              </a:p>
              <a:p>
                <a:pPr lvl="2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1600" dirty="0">
                    <a:solidFill>
                      <a:schemeClr val="tx1"/>
                    </a:solidFill>
                  </a:rPr>
                  <a:t>Option 2: Three sectors (example in next page). Antenna model is taken from alternative 2 in R1-165850 (65 degree HPBW in Azimuth and zenith). Used antenna tilt should be reported by each company. </a:t>
                </a:r>
              </a:p>
              <a:p>
                <a:pPr lvl="1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2000" dirty="0">
                    <a:solidFill>
                      <a:schemeClr val="tx1"/>
                    </a:solidFill>
                  </a:rPr>
                  <a:t>Antenna array configuration is as follows:</a:t>
                </a:r>
              </a:p>
              <a:p>
                <a:pPr lvl="2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altLang="zh-CN" sz="1600" dirty="0">
                    <a:solidFill>
                      <a:schemeClr val="tx1"/>
                    </a:solidFill>
                  </a:rPr>
                  <a:t>Baseline: (M,N,P) = [(2,2,2)],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altLang="zh-CN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𝑉</m:t>
                        </m:r>
                      </m:sub>
                    </m:sSub>
                    <m:r>
                      <a:rPr lang="en-US" altLang="zh-CN" sz="16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sz="16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altLang="zh-CN" sz="1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𝐻</m:t>
                        </m:r>
                      </m:sub>
                    </m:sSub>
                    <m:r>
                      <a:rPr lang="en-US" altLang="zh-CN" sz="16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=0.5</m:t>
                    </m:r>
                    <m:r>
                      <m:rPr>
                        <m:sty m:val="p"/>
                      </m:rPr>
                      <a:rPr lang="el-GR" altLang="zh-CN" sz="160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λ</m:t>
                    </m:r>
                  </m:oMath>
                </a14:m>
                <a:endParaRPr lang="en-US" altLang="zh-CN" sz="1600" dirty="0">
                  <a:solidFill>
                    <a:schemeClr val="tx1"/>
                  </a:solidFill>
                </a:endParaRPr>
              </a:p>
              <a:p>
                <a:pPr lvl="2">
                  <a:lnSpc>
                    <a:spcPct val="11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altLang="zh-CN" sz="1600" dirty="0">
                    <a:solidFill>
                      <a:schemeClr val="tx1"/>
                    </a:solidFill>
                  </a:rPr>
                  <a:t>Baselines are at least for MIMO-related calibration (and can also be used for other features unless a different baseline is defined for evaluation of a particular feature). Companies are encouraged to evaluate other configurations as well.</a:t>
                </a: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838200"/>
                <a:ext cx="8458200" cy="5486400"/>
              </a:xfrm>
              <a:blipFill>
                <a:blip r:embed="rId2"/>
                <a:stretch>
                  <a:fillRect l="-937" t="-556" r="-5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365608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Example of 3-Sector TRP</a:t>
            </a:r>
            <a:endParaRPr lang="zh-CN" altLang="en-US" dirty="0"/>
          </a:p>
        </p:txBody>
      </p:sp>
      <p:pic>
        <p:nvPicPr>
          <p:cNvPr id="4" name="Picture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550" y="2619375"/>
            <a:ext cx="1358900" cy="16192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211798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660</TotalTime>
  <Words>257</Words>
  <Application>Microsoft Office PowerPoint</Application>
  <PresentationFormat>全屏显示(4:3)</PresentationFormat>
  <Paragraphs>47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Gulim</vt:lpstr>
      <vt:lpstr>ＭＳ Ｐゴシック</vt:lpstr>
      <vt:lpstr>宋体</vt:lpstr>
      <vt:lpstr>Arial</vt:lpstr>
      <vt:lpstr>Calibri</vt:lpstr>
      <vt:lpstr>Cambria Math</vt:lpstr>
      <vt:lpstr>Office Theme</vt:lpstr>
      <vt:lpstr>WF on Indoor TRP Configuration</vt:lpstr>
      <vt:lpstr>Background</vt:lpstr>
      <vt:lpstr>Background</vt:lpstr>
      <vt:lpstr>Proposal</vt:lpstr>
      <vt:lpstr>Example of 3-Sector TRP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Scope of advanced CSI</dc:title>
  <dc:creator>Chongning NA</dc:creator>
  <cp:lastModifiedBy>na</cp:lastModifiedBy>
  <cp:revision>73</cp:revision>
  <dcterms:created xsi:type="dcterms:W3CDTF">2016-05-23T04:09:27Z</dcterms:created>
  <dcterms:modified xsi:type="dcterms:W3CDTF">2016-08-26T07:15:21Z</dcterms:modified>
</cp:coreProperties>
</file>