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308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006600"/>
    <a:srgbClr val="FF3399"/>
    <a:srgbClr val="EEECE1"/>
    <a:srgbClr val="0000FF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6" autoAdjust="0"/>
    <p:restoredTop sz="94660" autoAdjust="0"/>
  </p:normalViewPr>
  <p:slideViewPr>
    <p:cSldViewPr>
      <p:cViewPr varScale="1">
        <p:scale>
          <a:sx n="70" d="100"/>
          <a:sy n="70" d="100"/>
        </p:scale>
        <p:origin x="-171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8068E3A8-EA9F-4A86-B976-C1099AE5C855}" type="datetimeFigureOut">
              <a:rPr lang="zh-CN" altLang="en-US"/>
              <a:pPr/>
              <a:t>2016/8/25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2498D7E-F842-47D8-8B2B-E2174387FA0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9F2FC69-2C8D-43B0-8F11-07B8E7A82B64}" type="slidenum">
              <a:rPr lang="zh-CN" altLang="en-US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BEC333-61E3-460D-8FD6-B277556F2F28}" type="datetimeFigureOut">
              <a:rPr lang="zh-CN" altLang="en-US"/>
              <a:pPr/>
              <a:t>2016/8/25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6721B-ABBC-4121-9467-B5C6AAA2D7B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537CC9-7BFF-47D7-85E5-0FB4A52D420B}" type="datetimeFigureOut">
              <a:rPr lang="zh-CN" altLang="en-US"/>
              <a:pPr/>
              <a:t>2016/8/25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A11626-6C2D-4C3C-8A10-F5592AF7BE1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F2A07E-AA16-40F3-A64D-A8AC6E702865}" type="datetimeFigureOut">
              <a:rPr lang="zh-CN" altLang="en-US"/>
              <a:pPr/>
              <a:t>2016/8/25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17A63-9BC5-4FBD-81B7-79562EE3133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27C0F0-9F37-456B-A7DC-0D0D7E1F51C2}" type="datetimeFigureOut">
              <a:rPr lang="zh-CN" altLang="en-US"/>
              <a:pPr/>
              <a:t>2016/8/25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FA5A2D-1ACD-4B15-B934-03AA25F85CA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24DF384-0CDA-4169-ABAA-48EFB645AA1A}" type="datetimeFigureOut">
              <a:rPr lang="zh-CN" altLang="en-US"/>
              <a:pPr/>
              <a:t>2016/8/25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BA2978-4B92-42AF-AB41-EF6585F9B85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8842ED-A1F8-42C9-BB8A-1026A5F3410D}" type="datetimeFigureOut">
              <a:rPr lang="zh-CN" altLang="en-US"/>
              <a:pPr/>
              <a:t>2016/8/25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8BC8AD-FC8D-4915-BC73-714FA3D0D85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993926-D21A-4BCE-9E7E-596214DEFFBD}" type="datetimeFigureOut">
              <a:rPr lang="zh-CN" altLang="en-US"/>
              <a:pPr/>
              <a:t>2016/8/25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447E2B-E836-42F9-A453-B98BA5563ED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B463A6-2B41-4BB0-BC5E-EFCFEA065A49}" type="datetimeFigureOut">
              <a:rPr lang="zh-CN" altLang="en-US"/>
              <a:pPr/>
              <a:t>2016/8/25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1573F-6833-4D48-9498-E96AF74A24C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BA785E-1056-4BF8-9AF0-E8A9EA9E3FCB}" type="datetimeFigureOut">
              <a:rPr lang="zh-CN" altLang="en-US"/>
              <a:pPr/>
              <a:t>2016/8/25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FA5AE5-E11C-441E-B27A-4A0FB5C19C9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88B080-2251-40D8-BEB0-9A351DA2F54A}" type="datetimeFigureOut">
              <a:rPr lang="zh-CN" altLang="en-US"/>
              <a:pPr/>
              <a:t>2016/8/25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F25C71-C0C8-4572-8800-07B6EA1D393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732F68-0FD7-4628-91C8-BCC1EFB3CE06}" type="datetimeFigureOut">
              <a:rPr lang="zh-CN" altLang="en-US"/>
              <a:pPr/>
              <a:t>2016/8/25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8C5E29-B6BA-4580-85FF-B32D99CFF04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F5CBA322-8E6E-4A58-A54B-773838EFFCD5}" type="datetimeFigureOut">
              <a:rPr lang="zh-CN" altLang="en-US"/>
              <a:pPr/>
              <a:t>2016/8/25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F0742067-2EBC-42CA-8D48-F70CEED1C57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34950" y="1958975"/>
            <a:ext cx="86741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charset="-127"/>
              </a:rPr>
              <a:t>WF on channel model issues for flexible duplex evaluation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Huawei, HiSilicon</a:t>
            </a:r>
            <a:r>
              <a:rPr lang="en-US" altLang="zh-CN" sz="280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en-US" altLang="zh-CN" sz="2800" smtClean="0">
                <a:solidFill>
                  <a:schemeClr val="tx1"/>
                </a:solidFill>
                <a:cs typeface="Times New Roman" pitchFamily="18" charset="0"/>
              </a:rPr>
              <a:t>Intel</a:t>
            </a:r>
            <a:endParaRPr lang="en-US" altLang="zh-CN" sz="2800" dirty="0" smtClean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52400"/>
            <a:ext cx="4495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sv-SE" altLang="ko-KR" b="1">
                <a:latin typeface="Calibri" pitchFamily="34" charset="0"/>
                <a:cs typeface="Times New Roman" pitchFamily="18" charset="0"/>
              </a:rPr>
              <a:t>3GPP TSG RAN1 #86</a:t>
            </a:r>
            <a:r>
              <a:rPr lang="en-GB" altLang="ko-KR" b="1">
                <a:latin typeface="Calibri" pitchFamily="34" charset="0"/>
                <a:cs typeface="Times New Roman" pitchFamily="18" charset="0"/>
              </a:rPr>
              <a:t>	</a:t>
            </a:r>
            <a:endParaRPr lang="en-US" altLang="ko-KR" b="1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b="1">
                <a:latin typeface="Calibri" pitchFamily="34" charset="0"/>
                <a:cs typeface="Times New Roman" pitchFamily="18" charset="0"/>
              </a:rPr>
              <a:t>Gothenburg</a:t>
            </a:r>
            <a:r>
              <a:rPr lang="en-GB" altLang="zh-CN" b="1">
                <a:latin typeface="Calibri" pitchFamily="34" charset="0"/>
                <a:cs typeface="Times New Roman" pitchFamily="18" charset="0"/>
              </a:rPr>
              <a:t>, Sweden</a:t>
            </a:r>
            <a:r>
              <a:rPr lang="tr-TR" altLang="ko-KR" b="1">
                <a:latin typeface="Calibri" pitchFamily="34" charset="0"/>
                <a:cs typeface="Times New Roman" pitchFamily="18" charset="0"/>
              </a:rPr>
              <a:t>, </a:t>
            </a:r>
            <a:r>
              <a:rPr lang="en-US" altLang="ko-KR" b="1">
                <a:latin typeface="Calibri" pitchFamily="34" charset="0"/>
                <a:cs typeface="Times New Roman" pitchFamily="18" charset="0"/>
              </a:rPr>
              <a:t>Aug</a:t>
            </a:r>
            <a:r>
              <a:rPr lang="tr-TR" altLang="ko-KR" b="1">
                <a:latin typeface="Calibri" pitchFamily="34" charset="0"/>
                <a:cs typeface="Times New Roman" pitchFamily="18" charset="0"/>
              </a:rPr>
              <a:t> </a:t>
            </a:r>
            <a:r>
              <a:rPr lang="en-US" altLang="ko-KR" b="1">
                <a:latin typeface="Calibri" pitchFamily="34" charset="0"/>
                <a:cs typeface="Times New Roman" pitchFamily="18" charset="0"/>
              </a:rPr>
              <a:t>22</a:t>
            </a:r>
            <a:r>
              <a:rPr lang="tr-TR" altLang="ko-KR" b="1">
                <a:latin typeface="Calibri" pitchFamily="34" charset="0"/>
                <a:cs typeface="Times New Roman" pitchFamily="18" charset="0"/>
              </a:rPr>
              <a:t> - </a:t>
            </a:r>
            <a:r>
              <a:rPr lang="en-US" altLang="ko-KR" b="1">
                <a:latin typeface="Calibri" pitchFamily="34" charset="0"/>
                <a:cs typeface="Times New Roman" pitchFamily="18" charset="0"/>
              </a:rPr>
              <a:t>26</a:t>
            </a:r>
            <a:r>
              <a:rPr lang="tr-TR" altLang="ko-KR" b="1">
                <a:latin typeface="Calibri" pitchFamily="34" charset="0"/>
                <a:cs typeface="Times New Roman" pitchFamily="18" charset="0"/>
              </a:rPr>
              <a:t>, 2016</a:t>
            </a:r>
            <a:endParaRPr lang="en-US" altLang="ko-KR" b="1">
              <a:latin typeface="Calibri" pitchFamily="34" charset="0"/>
              <a:cs typeface="Times New Roman" pitchFamily="18" charset="0"/>
            </a:endParaRPr>
          </a:p>
          <a:p>
            <a:r>
              <a:rPr lang="tr-TR" altLang="ko-KR" b="1">
                <a:latin typeface="Calibri" pitchFamily="34" charset="0"/>
                <a:cs typeface="Times New Roman" pitchFamily="18" charset="0"/>
              </a:rPr>
              <a:t>Agenda Item: </a:t>
            </a:r>
            <a:r>
              <a:rPr lang="en-US" altLang="ko-KR" b="1">
                <a:latin typeface="Calibri" pitchFamily="34" charset="0"/>
                <a:cs typeface="Times New Roman" pitchFamily="18" charset="0"/>
              </a:rPr>
              <a:t>8.1.7</a:t>
            </a:r>
            <a:r>
              <a:rPr lang="tr-TR" altLang="ko-KR" b="1">
                <a:latin typeface="Calibri" pitchFamily="34" charset="0"/>
                <a:cs typeface="Times New Roman" pitchFamily="18" charset="0"/>
              </a:rPr>
              <a:t> </a:t>
            </a:r>
            <a:endParaRPr lang="en-US" altLang="ko-KR" b="1">
              <a:latin typeface="Calibri" pitchFamily="34" charset="0"/>
              <a:cs typeface="Times New Roman" pitchFamily="18" charset="0"/>
            </a:endParaRPr>
          </a:p>
          <a:p>
            <a:endParaRPr lang="tr-TR" altLang="ko-KR"/>
          </a:p>
        </p:txBody>
      </p:sp>
      <p:sp>
        <p:nvSpPr>
          <p:cNvPr id="2053" name="직사각형 5"/>
          <p:cNvSpPr>
            <a:spLocks noChangeArrowheads="1"/>
          </p:cNvSpPr>
          <p:nvPr/>
        </p:nvSpPr>
        <p:spPr bwMode="auto">
          <a:xfrm>
            <a:off x="7696200" y="152400"/>
            <a:ext cx="12570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R1-168372</a:t>
            </a:r>
            <a:endParaRPr lang="ko-KR" altLang="en-US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5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6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7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0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1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2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3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4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5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7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8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9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0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1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2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5143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76200" y="1336344"/>
          <a:ext cx="8991600" cy="49125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3000"/>
                <a:gridCol w="2616200"/>
                <a:gridCol w="2616200"/>
                <a:gridCol w="2616200"/>
              </a:tblGrid>
              <a:tr h="340609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</a:rPr>
                        <a:t>Parameters</a:t>
                      </a:r>
                      <a:endParaRPr lang="ko-KR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</a:rPr>
                        <a:t>Dense urban</a:t>
                      </a:r>
                      <a:endParaRPr lang="ko-KR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</a:rPr>
                        <a:t>Urban macro</a:t>
                      </a:r>
                      <a:endParaRPr lang="ko-KR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15" marB="45715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</a:rPr>
                        <a:t>Indoor hotspot</a:t>
                      </a:r>
                      <a:endParaRPr lang="ko-KR" alt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T="45715" marB="45715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18136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400" dirty="0" smtClean="0"/>
                        <a:t>Fast fading parameters</a:t>
                      </a:r>
                      <a:endParaRPr lang="ko-KR" altLang="en-US" sz="1400" dirty="0"/>
                    </a:p>
                  </a:txBody>
                  <a:tcPr marT="45715" marB="45715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Below 6GHz: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Macro-to-UE: 3D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UMa</a:t>
                      </a:r>
                      <a:endParaRPr kumimoji="0" lang="en-US" altLang="ko-KR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Micro-to-UE: 3D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Umi</a:t>
                      </a:r>
                      <a:endParaRPr kumimoji="0" lang="en-US" altLang="ko-KR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Macro to Macro: 3D </a:t>
                      </a:r>
                      <a:r>
                        <a:rPr kumimoji="0" lang="en-GB" altLang="zh-CN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UMa</a:t>
                      </a: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O-to-O (</a:t>
                      </a:r>
                      <a:r>
                        <a:rPr kumimoji="0" lang="en-GB" altLang="zh-CN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h_UE</a:t>
                      </a: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=25m); ASA and ZSA statistics* updated to be the same as ASD and ZSD; </a:t>
                      </a:r>
                      <a:r>
                        <a:rPr kumimoji="0" lang="en-GB" altLang="zh-CN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ZoD</a:t>
                      </a: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offset = 0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Macro to Micro: 3D </a:t>
                      </a:r>
                      <a:r>
                        <a:rPr kumimoji="0" lang="en-GB" altLang="zh-CN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Uma</a:t>
                      </a: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O-to-O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Micro to Micro: 3D </a:t>
                      </a:r>
                      <a:r>
                        <a:rPr kumimoji="0" lang="en-GB" altLang="zh-CN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Umi</a:t>
                      </a: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O-to-O (</a:t>
                      </a:r>
                      <a:r>
                        <a:rPr kumimoji="0" lang="en-GB" altLang="zh-CN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h_UE</a:t>
                      </a: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=10m); ASA and ZSA statistics updated to be the same as ASD and ZSD; </a:t>
                      </a:r>
                      <a:r>
                        <a:rPr kumimoji="0" lang="en-GB" altLang="zh-CN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ZoD</a:t>
                      </a: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offset = 0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UE to UE: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InH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for indoor to indoor, and 3D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Umi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for other cases</a:t>
                      </a: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ASD and ZSD statistics updated to be the same as ASA and ZSA. Dual mobility support. </a:t>
                      </a:r>
                      <a:endParaRPr kumimoji="0" lang="en-US" altLang="ko-KR" sz="14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</a:rPr>
                        <a:t>Above 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</a:rPr>
                        <a:t>6GHz: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Macro-to-UE: 5GCM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UMa</a:t>
                      </a:r>
                      <a:endParaRPr kumimoji="0" lang="en-US" altLang="ko-KR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Micro-to-UE: 5GCM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Umi</a:t>
                      </a:r>
                      <a:endParaRPr kumimoji="0" lang="en-US" altLang="ko-KR" sz="1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Macro to macro: 5GCM </a:t>
                      </a:r>
                      <a:r>
                        <a:rPr kumimoji="0" lang="en-GB" altLang="zh-CN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UMa</a:t>
                      </a: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O-to-O (</a:t>
                      </a:r>
                      <a:r>
                        <a:rPr kumimoji="0" lang="en-GB" altLang="zh-CN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h_UE</a:t>
                      </a: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=25m); ASA and ZSA statistics updated to be the same as ASD and ZSD; </a:t>
                      </a:r>
                      <a:r>
                        <a:rPr kumimoji="0" lang="en-GB" altLang="zh-CN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ZoD</a:t>
                      </a: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offset = 0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Macro to micro: 5GCM </a:t>
                      </a:r>
                      <a:r>
                        <a:rPr kumimoji="0" lang="en-GB" altLang="zh-CN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UMa</a:t>
                      </a: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O-to-O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Micro to Micro: 5GCM </a:t>
                      </a:r>
                      <a:r>
                        <a:rPr kumimoji="0" lang="en-GB" altLang="zh-CN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UMi</a:t>
                      </a: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O-to-O (</a:t>
                      </a:r>
                      <a:r>
                        <a:rPr kumimoji="0" lang="en-GB" altLang="zh-CN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h_UE</a:t>
                      </a: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=10m); ASA and ZSA statistics updated to be the same as ASD and ZSD; </a:t>
                      </a:r>
                      <a:r>
                        <a:rPr kumimoji="0" lang="en-GB" altLang="zh-CN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ZoD</a:t>
                      </a: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offset = 0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UE to UE: 5GCM </a:t>
                      </a:r>
                      <a:r>
                        <a:rPr kumimoji="0" lang="en-GB" altLang="zh-CN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UMi</a:t>
                      </a: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; ASD and ZSD statistics updated to be the same as ASA and ZSA. Dual mobility support. </a:t>
                      </a:r>
                      <a:endParaRPr kumimoji="0" lang="ko-KR" altLang="en-US" sz="140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15" marB="45715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400" dirty="0" smtClean="0"/>
                        <a:t>Below</a:t>
                      </a:r>
                      <a:r>
                        <a:rPr lang="en-US" altLang="ko-KR" sz="1400" baseline="0" dirty="0" smtClean="0"/>
                        <a:t> 6GHz: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TRP-to-UE: ITU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InH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TRP-to-TRP: ITU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InH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(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=3m), </a:t>
                      </a: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ASA statistics updated to be the same as ASD</a:t>
                      </a:r>
                      <a:endParaRPr kumimoji="0" lang="en-US" altLang="ko-KR" sz="14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UE-to-UE: A.2.1.2 in TR36.843 (ITU 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InH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), </a:t>
                      </a: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ASD statistics updated to be the same as ASA.</a:t>
                      </a:r>
                      <a:endParaRPr kumimoji="0" lang="en-US" altLang="ko-KR" sz="14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None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Above 6GHz: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TRP-to-UE: 5GCM Indoor-office</a:t>
                      </a: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TRP-to-TRP: 5GCM Indoor-office (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h_UE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=3m), </a:t>
                      </a: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ASA and ZSA statistics* updated to be the same as ASD and ZSD</a:t>
                      </a:r>
                      <a:endParaRPr kumimoji="0" lang="en-US" altLang="ko-KR" sz="14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108000" marR="0" lvl="0" indent="-1080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‒"/>
                        <a:tabLst/>
                        <a:defRPr/>
                      </a:pP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UE-to-UE: 5GCM Indoor-office (</a:t>
                      </a:r>
                      <a:r>
                        <a:rPr kumimoji="0" lang="en-US" altLang="ko-KR" sz="14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h_BS</a:t>
                      </a:r>
                      <a:r>
                        <a:rPr kumimoji="0" lang="en-US" altLang="ko-KR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=1.5m), </a:t>
                      </a:r>
                      <a:r>
                        <a:rPr kumimoji="0" lang="en-GB" altLang="zh-CN" sz="14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ASD and ZSD statistics updated to be the same as ASA and ZSA</a:t>
                      </a:r>
                      <a:endParaRPr lang="ko-KR" altLang="en-US" sz="1400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l" latinLnBrk="1"/>
                      <a:endParaRPr lang="ko-KR" altLang="en-US" dirty="0"/>
                    </a:p>
                  </a:txBody>
                  <a:tcPr marT="45715" marB="45715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657600" y="152400"/>
            <a:ext cx="19383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Proposal</a:t>
            </a:r>
            <a:endParaRPr lang="zh-CN" altLang="en-US" sz="32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52400" y="624840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400" dirty="0" smtClean="0">
                <a:solidFill>
                  <a:srgbClr val="FF0000"/>
                </a:solidFill>
              </a:rPr>
              <a:t>* NOTE: Statistics of ASA/ASD and ZSA/ZSD include its mean, standard variance, correlation distance in the horizontal plane, and in-cluster angular spread (e.g., cluster ASA/ASD) 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" y="7620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The following assumption is used as starting point for flexible duplex evaluation, and further update might be made after more measurements are available.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36138</TotalTime>
  <Words>398</Words>
  <Application>Microsoft Office PowerPoint</Application>
  <PresentationFormat>全屏显示(4:3)</PresentationFormat>
  <Paragraphs>37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channel model issues for flexible duplex evaluation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w00133718</cp:lastModifiedBy>
  <cp:revision>1350</cp:revision>
  <dcterms:created xsi:type="dcterms:W3CDTF">2010-05-12T23:28:36Z</dcterms:created>
  <dcterms:modified xsi:type="dcterms:W3CDTF">2016-08-25T12:13:02Z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(2)l1ZEYl1IorCw47dZOeWXvYsk3Pefxa0+9zkfss5UqWENCNzd9iNZs2vtbxsbsKipIihpPBY3
cTVFv+d7x7lsUJsABw5lXp6sVPQ82jHrGb77s7DeRA5g7ZexKJwO23GgMHZ64Q6o2jiw1Xma
xvbHGKQsAfiQhLsMYBD2Ih7B5vRYrVLlTo9La7w9TbIGFzSnuweMHK5aZ/E0JVfRUVJhL/Je
myk3SjT1JMZd12gpqA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OHFiOTyWpRSuGTw8WcW4HZ6drb1BwLxwIrL/J9j8yEy306//IrM6LM
Qy5xf3E8FCH4XHaUJiSpeEa3ynxpvyKAFcuj24xU/5n/j2MxHQDSFoybSUGH4RUDkgeIRmeH
YY33qWIVwCij2yFucShkLP55Jb53SvjujN7DjH7ZeGARCWT9hANgkIlnXrC1dAjx5Lc8b9dL
KnIAmRsu9jNjRzV4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1472106468</vt:lpwstr>
  </property>
</Properties>
</file>