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0" r:id="rId2"/>
    <p:sldId id="264" r:id="rId3"/>
    <p:sldId id="268" r:id="rId4"/>
    <p:sldId id="265" r:id="rId5"/>
    <p:sldId id="269" r:id="rId6"/>
    <p:sldId id="259" r:id="rId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60" d="100"/>
          <a:sy n="60" d="100"/>
        </p:scale>
        <p:origin x="-1656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16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6874F-3006-46C6-B2B6-F74DCA5FC970}" type="datetimeFigureOut">
              <a:rPr lang="sv-SE" smtClean="0"/>
              <a:pPr/>
              <a:t>2016-08-25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B3D43-ADD5-4B43-A839-9786DF9C72D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30561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F5FA2CB-1826-4DD8-B639-98E6C445C497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0A37-D2B6-43F9-867D-711785C97D95}" type="datetime1">
              <a:rPr lang="sv-SE" smtClean="0"/>
              <a:pPr/>
              <a:t>2016-08-25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945912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C44B8-2AD2-4B39-A6BF-F2D0AF9C8363}" type="datetime1">
              <a:rPr lang="sv-SE" smtClean="0"/>
              <a:pPr/>
              <a:t>2016-08-25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084985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849D-8128-488C-8EB6-4DFCED82FB83}" type="datetime1">
              <a:rPr lang="sv-SE" smtClean="0"/>
              <a:pPr/>
              <a:t>2016-08-25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17555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6DF66-1496-4BF6-873F-D635345A0704}" type="datetime1">
              <a:rPr lang="sv-SE" smtClean="0"/>
              <a:pPr/>
              <a:t>2016-08-25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1808943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24DA-94CD-4052-A81B-D8824A147C4C}" type="datetime1">
              <a:rPr lang="sv-SE" smtClean="0"/>
              <a:pPr/>
              <a:t>2016-08-25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1485049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24577-74D7-4BCA-B549-608761DC8AFA}" type="datetime1">
              <a:rPr lang="sv-SE" smtClean="0"/>
              <a:pPr/>
              <a:t>2016-08-25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1044363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3CC54-7E3E-488F-B365-A809112459A8}" type="datetime1">
              <a:rPr lang="sv-SE" smtClean="0"/>
              <a:pPr/>
              <a:t>2016-08-25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846952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2664-E0A6-4DAF-8989-6D868A06AD41}" type="datetime1">
              <a:rPr lang="sv-SE" smtClean="0"/>
              <a:pPr/>
              <a:t>2016-08-25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4158758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CE887-8AA4-4AC5-AED6-E8D51413F96F}" type="datetime1">
              <a:rPr lang="sv-SE" smtClean="0"/>
              <a:pPr/>
              <a:t>2016-08-25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941483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36472-FAD4-4334-95DD-B543B1795591}" type="datetime1">
              <a:rPr lang="sv-SE" smtClean="0"/>
              <a:pPr/>
              <a:t>2016-08-25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604697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DB76A-A55B-4F8F-BA3F-DC23BF37E301}" type="datetime1">
              <a:rPr lang="sv-SE" smtClean="0"/>
              <a:pPr/>
              <a:t>2016-08-25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816424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AA750-8BA4-4750-94AD-E0FB14C3C07B}" type="datetime1">
              <a:rPr lang="sv-SE" smtClean="0"/>
              <a:pPr/>
              <a:t>2016-08-25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52849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Modeling Line-of-Sight Blockage for V2V</a:t>
            </a:r>
            <a:endParaRPr lang="en-US" altLang="zh-CN" dirty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Huawei, HiSilicon, Volkswagen, Ericsson, General Motors,</a:t>
            </a:r>
            <a:r>
              <a:rPr lang="en-US" altLang="zh-CN" sz="2800" dirty="0" smtClean="0">
                <a:solidFill>
                  <a:schemeClr val="accent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Vodafone, [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Fraunhofer</a:t>
            </a:r>
            <a:r>
              <a:rPr lang="en-US" altLang="zh-CN" sz="2800" dirty="0" smtClean="0">
                <a:solidFill>
                  <a:schemeClr val="tx1"/>
                </a:solidFill>
              </a:rPr>
              <a:t> HHI], [LGE]</a:t>
            </a:r>
            <a:endParaRPr lang="zh-CN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GB" altLang="ko-KR" sz="1800" b="1" dirty="0">
                <a:cs typeface="Times New Roman" pitchFamily="18" charset="0"/>
              </a:rPr>
              <a:t>				                     </a:t>
            </a:r>
            <a:r>
              <a:rPr lang="en-GB" altLang="ko-KR" sz="1800" b="1" dirty="0" smtClean="0">
                <a:cs typeface="Times New Roman" pitchFamily="18" charset="0"/>
              </a:rPr>
              <a:t>R1-168370</a:t>
            </a:r>
            <a:endParaRPr lang="en-US" altLang="ko-KR" sz="1800" b="1" dirty="0"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altLang="ko-KR" sz="1800" b="1" dirty="0" smtClean="0"/>
              <a:t>Gothenburg, Sweden, 22</a:t>
            </a:r>
            <a:r>
              <a:rPr lang="en-US" altLang="ko-KR" sz="1800" b="1" baseline="30000" dirty="0" smtClean="0"/>
              <a:t>nd</a:t>
            </a:r>
            <a:r>
              <a:rPr lang="en-US" altLang="ko-KR" sz="1800" b="1" dirty="0" smtClean="0"/>
              <a:t>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26</a:t>
            </a:r>
            <a:r>
              <a:rPr lang="en-US" altLang="ko-KR" sz="1800" b="1" baseline="30000" dirty="0" smtClean="0"/>
              <a:t>th</a:t>
            </a:r>
            <a:r>
              <a:rPr lang="en-US" altLang="ko-KR" sz="1800" b="1" dirty="0" smtClean="0"/>
              <a:t> August </a:t>
            </a:r>
            <a:r>
              <a:rPr lang="en-US" altLang="ko-KR" sz="1800" b="1" dirty="0"/>
              <a:t>2016</a:t>
            </a:r>
            <a:endParaRPr lang="ko-KR" altLang="ko-KR" sz="1800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9563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</a:t>
            </a:r>
            <a:r>
              <a:rPr lang="en-US" altLang="ko-KR" sz="1800" dirty="0" smtClean="0"/>
              <a:t>: 8.1.7</a:t>
            </a:r>
            <a:endParaRPr lang="ko-KR" alt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288854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91264" cy="5445224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Realistic LOS blockage modeling is particularly important for V2V communication because of: </a:t>
            </a:r>
          </a:p>
          <a:p>
            <a:pPr lvl="1"/>
            <a:r>
              <a:rPr lang="en-US" dirty="0" smtClean="0"/>
              <a:t>safety-critical characteristics of many applications </a:t>
            </a:r>
          </a:p>
          <a:p>
            <a:pPr lvl="1"/>
            <a:r>
              <a:rPr lang="en-US" dirty="0" smtClean="0"/>
              <a:t>low antenna heights</a:t>
            </a:r>
          </a:p>
          <a:p>
            <a:r>
              <a:rPr lang="en-US" dirty="0" smtClean="0"/>
              <a:t>Other vehicles </a:t>
            </a:r>
            <a:br>
              <a:rPr lang="en-US" dirty="0" smtClean="0"/>
            </a:br>
            <a:r>
              <a:rPr lang="en-US" dirty="0" smtClean="0"/>
              <a:t>often block V2V </a:t>
            </a:r>
            <a:br>
              <a:rPr lang="en-US" dirty="0" smtClean="0"/>
            </a:br>
            <a:r>
              <a:rPr lang="en-US" dirty="0" smtClean="0"/>
              <a:t>communication</a:t>
            </a:r>
          </a:p>
          <a:p>
            <a:pPr lvl="1"/>
            <a:r>
              <a:rPr lang="en-US" dirty="0" smtClean="0"/>
              <a:t>Same applies to other V2X </a:t>
            </a:r>
            <a:br>
              <a:rPr lang="en-US" dirty="0" smtClean="0"/>
            </a:br>
            <a:r>
              <a:rPr lang="en-US" dirty="0" smtClean="0"/>
              <a:t>link types (e.g., V2P)</a:t>
            </a:r>
          </a:p>
          <a:p>
            <a:r>
              <a:rPr lang="en-US" dirty="0" smtClean="0"/>
              <a:t>3GPP </a:t>
            </a:r>
            <a:r>
              <a:rPr lang="en-US" dirty="0" err="1" smtClean="0"/>
              <a:t>UMi</a:t>
            </a:r>
            <a:r>
              <a:rPr lang="en-US" dirty="0" smtClean="0"/>
              <a:t> LOS model </a:t>
            </a:r>
            <a:br>
              <a:rPr lang="en-US" dirty="0" smtClean="0"/>
            </a:br>
            <a:r>
              <a:rPr lang="en-US" dirty="0" smtClean="0"/>
              <a:t>(used for V2V LOS) </a:t>
            </a:r>
            <a:br>
              <a:rPr lang="en-US" dirty="0" smtClean="0"/>
            </a:br>
            <a:r>
              <a:rPr lang="en-US" dirty="0" smtClean="0"/>
              <a:t>generates unrealistically </a:t>
            </a:r>
            <a:br>
              <a:rPr lang="en-US" dirty="0" smtClean="0"/>
            </a:br>
            <a:r>
              <a:rPr lang="en-US" dirty="0" smtClean="0"/>
              <a:t>large number of transitions </a:t>
            </a:r>
            <a:br>
              <a:rPr lang="en-US" dirty="0" smtClean="0"/>
            </a:br>
            <a:r>
              <a:rPr lang="en-US" dirty="0" smtClean="0"/>
              <a:t>between propagation states </a:t>
            </a:r>
            <a:br>
              <a:rPr lang="en-US" dirty="0" smtClean="0"/>
            </a:br>
            <a:r>
              <a:rPr lang="en-US" dirty="0" smtClean="0"/>
              <a:t>(shown in [4])</a:t>
            </a:r>
            <a:br>
              <a:rPr lang="en-US" dirty="0" smtClean="0"/>
            </a:br>
            <a:endParaRPr lang="en-US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4571998" y="2780928"/>
            <a:ext cx="4572002" cy="3456384"/>
            <a:chOff x="5441733" y="2995108"/>
            <a:chExt cx="3358476" cy="2391984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34403" r="34403"/>
            <a:stretch>
              <a:fillRect/>
            </a:stretch>
          </p:blipFill>
          <p:spPr bwMode="auto">
            <a:xfrm>
              <a:off x="5441733" y="2995108"/>
              <a:ext cx="3100960" cy="2391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" name="Straight Connector 4"/>
            <p:cNvCxnSpPr/>
            <p:nvPr/>
          </p:nvCxnSpPr>
          <p:spPr bwMode="auto">
            <a:xfrm>
              <a:off x="6059045" y="4028717"/>
              <a:ext cx="754492" cy="133914"/>
            </a:xfrm>
            <a:prstGeom prst="line">
              <a:avLst/>
            </a:prstGeom>
            <a:noFill/>
            <a:ln w="31750" cap="flat" cmpd="sng" algn="ctr">
              <a:solidFill>
                <a:srgbClr val="C00000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6" name="Rectangle 5"/>
            <p:cNvSpPr/>
            <p:nvPr/>
          </p:nvSpPr>
          <p:spPr>
            <a:xfrm>
              <a:off x="6676357" y="3857817"/>
              <a:ext cx="2123852" cy="4706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dirty="0" smtClean="0"/>
                <a:t>Up to 40% of links blocked </a:t>
              </a:r>
              <a:br>
                <a:rPr lang="en-US" dirty="0" smtClean="0"/>
              </a:br>
              <a:r>
                <a:rPr lang="en-US" dirty="0" smtClean="0"/>
                <a:t>by vehicles in urban</a:t>
              </a:r>
              <a:endParaRPr lang="en-US" dirty="0"/>
            </a:p>
          </p:txBody>
        </p: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2</a:t>
            </a:fld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87004"/>
            <a:ext cx="8028892" cy="684076"/>
          </a:xfrm>
        </p:spPr>
        <p:txBody>
          <a:bodyPr>
            <a:noAutofit/>
          </a:bodyPr>
          <a:lstStyle/>
          <a:p>
            <a:r>
              <a:rPr lang="en-US" sz="4000" dirty="0" smtClean="0"/>
              <a:t>Relationship to Ch. </a:t>
            </a:r>
            <a:r>
              <a:rPr lang="en-US" sz="4000" dirty="0" err="1" smtClean="0"/>
              <a:t>Coeff</a:t>
            </a:r>
            <a:r>
              <a:rPr lang="en-US" sz="4000" dirty="0" smtClean="0"/>
              <a:t>. Generation Process [1]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75296"/>
            <a:ext cx="7922840" cy="4125912"/>
          </a:xfrm>
        </p:spPr>
        <p:txBody>
          <a:bodyPr/>
          <a:lstStyle/>
          <a:p>
            <a:r>
              <a:rPr lang="en-US" sz="3000" dirty="0" smtClean="0"/>
              <a:t>12-step channel coefficient generation process adopted by WINNER models and TR38.900 [1]</a:t>
            </a:r>
          </a:p>
          <a:p>
            <a:pPr lvl="1"/>
            <a:r>
              <a:rPr lang="en-US" sz="2600" dirty="0" smtClean="0"/>
              <a:t>Improves 2</a:t>
            </a:r>
            <a:r>
              <a:rPr lang="en-US" sz="2600" baseline="30000" dirty="0" smtClean="0"/>
              <a:t>nd</a:t>
            </a:r>
            <a:r>
              <a:rPr lang="en-US" sz="2600" dirty="0" smtClean="0"/>
              <a:t> step of process for V2V</a:t>
            </a: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547664" y="2708920"/>
            <a:ext cx="6552728" cy="4149080"/>
            <a:chOff x="1447800" y="1662370"/>
            <a:chExt cx="6956050" cy="4500304"/>
          </a:xfrm>
        </p:grpSpPr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47800" y="1662370"/>
              <a:ext cx="6956050" cy="4500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Rectangle 18"/>
            <p:cNvSpPr/>
            <p:nvPr/>
          </p:nvSpPr>
          <p:spPr bwMode="auto">
            <a:xfrm>
              <a:off x="3149600" y="1955908"/>
              <a:ext cx="1117600" cy="762000"/>
            </a:xfrm>
            <a:prstGeom prst="rect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3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1: introduce new propagation state for V2V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Model the propagation condition of V2V links using three states: </a:t>
            </a:r>
          </a:p>
          <a:p>
            <a:pPr lvl="1">
              <a:buNone/>
            </a:pPr>
            <a:r>
              <a:rPr lang="en-US" sz="2600" dirty="0" err="1" smtClean="0"/>
              <a:t>i</a:t>
            </a:r>
            <a:r>
              <a:rPr lang="en-US" sz="2600" dirty="0" smtClean="0"/>
              <a:t>) LOS</a:t>
            </a:r>
          </a:p>
          <a:p>
            <a:pPr lvl="1">
              <a:buNone/>
            </a:pPr>
            <a:r>
              <a:rPr lang="en-US" sz="2600" dirty="0" smtClean="0"/>
              <a:t>ii) non-LOS (NLOS) due to static objects </a:t>
            </a:r>
            <a:r>
              <a:rPr lang="en-US" sz="2400" dirty="0" smtClean="0"/>
              <a:t>(buildings, trees)</a:t>
            </a:r>
            <a:r>
              <a:rPr lang="en-US" sz="2600" dirty="0" smtClean="0"/>
              <a:t>*</a:t>
            </a:r>
          </a:p>
          <a:p>
            <a:pPr lvl="1">
              <a:buNone/>
            </a:pPr>
            <a:r>
              <a:rPr lang="en-US" sz="2600" dirty="0" smtClean="0"/>
              <a:t>iii) NLOS due to mobile objects (vehicles)*</a:t>
            </a:r>
          </a:p>
          <a:p>
            <a:r>
              <a:rPr lang="en-US" dirty="0" smtClean="0"/>
              <a:t>I.e., not only distinguishing LOS and NLOS, but further dividing NLOS into NLOS due to static and NLOS due to mobile objects</a:t>
            </a:r>
          </a:p>
        </p:txBody>
      </p:sp>
      <p:sp>
        <p:nvSpPr>
          <p:cNvPr id="4" name="Rectangle 3"/>
          <p:cNvSpPr/>
          <p:nvPr/>
        </p:nvSpPr>
        <p:spPr>
          <a:xfrm>
            <a:off x="611560" y="5934670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* It was shown in previous studies [2],[3] that these two states result in considerably different channels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4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87004"/>
            <a:ext cx="8028892" cy="684076"/>
          </a:xfrm>
        </p:spPr>
        <p:txBody>
          <a:bodyPr>
            <a:noAutofit/>
          </a:bodyPr>
          <a:lstStyle/>
          <a:p>
            <a:r>
              <a:rPr lang="en-US" sz="3200" dirty="0" smtClean="0"/>
              <a:t>Proposal 2: Model V2V LOS Blockage Evolution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2776"/>
            <a:ext cx="7543800" cy="4125912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Model evolution of V2V LOS blockage</a:t>
            </a:r>
          </a:p>
          <a:p>
            <a:pPr lvl="1"/>
            <a:r>
              <a:rPr lang="en-US" sz="2400" dirty="0" smtClean="0"/>
              <a:t>Ensure  </a:t>
            </a:r>
            <a:r>
              <a:rPr lang="en-US" sz="2400" b="1" dirty="0" smtClean="0"/>
              <a:t>transition</a:t>
            </a:r>
            <a:r>
              <a:rPr lang="en-US" sz="2400" dirty="0" smtClean="0"/>
              <a:t> between three states (LOS, NLOS due to static objects, NLOS due to mobile objects) </a:t>
            </a:r>
            <a:r>
              <a:rPr lang="en-US" sz="2400" b="1" dirty="0" smtClean="0"/>
              <a:t>in consistent manner</a:t>
            </a:r>
          </a:p>
          <a:p>
            <a:pPr lvl="1"/>
            <a:r>
              <a:rPr lang="en-US" dirty="0" smtClean="0"/>
              <a:t>E.g., abstracted from real maps of cities and highways and real vehicular mobility</a:t>
            </a:r>
          </a:p>
          <a:p>
            <a:pPr lvl="2"/>
            <a:endParaRPr lang="en-US" sz="2000" b="1" dirty="0" smtClean="0"/>
          </a:p>
          <a:p>
            <a:r>
              <a:rPr lang="en-US" dirty="0" smtClean="0"/>
              <a:t>One example of a simple model: Markov chain (3 states: LOS, </a:t>
            </a:r>
            <a:r>
              <a:rPr lang="en-US" dirty="0" err="1" smtClean="0"/>
              <a:t>NLOSv</a:t>
            </a:r>
            <a:r>
              <a:rPr lang="en-US" dirty="0" smtClean="0"/>
              <a:t>, </a:t>
            </a:r>
            <a:r>
              <a:rPr lang="en-US" dirty="0" err="1" smtClean="0"/>
              <a:t>NLOSb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I.e., use a computationally simple model for assigning consistent propagation states for V2V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5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References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sv-SE" sz="1800" dirty="0" smtClean="0"/>
              <a:t>[1] </a:t>
            </a:r>
            <a:r>
              <a:rPr lang="en-US" sz="1800" dirty="0" smtClean="0"/>
              <a:t>3GPP TR 38.900, “Channel model for frequency spectrum above 6 GHz”, v2.0.0, June 2016.</a:t>
            </a:r>
          </a:p>
          <a:p>
            <a:pPr>
              <a:buNone/>
            </a:pPr>
            <a:r>
              <a:rPr lang="sv-SE" sz="1800" dirty="0" smtClean="0"/>
              <a:t>[2] </a:t>
            </a:r>
            <a:r>
              <a:rPr lang="en-US" sz="1800" dirty="0" smtClean="0"/>
              <a:t>T. Abbas, K. Sjöberg, J. </a:t>
            </a:r>
            <a:r>
              <a:rPr lang="en-US" sz="1800" dirty="0" err="1" smtClean="0"/>
              <a:t>Karedal</a:t>
            </a:r>
            <a:r>
              <a:rPr lang="en-US" sz="1800" dirty="0" smtClean="0"/>
              <a:t>, and F. </a:t>
            </a:r>
            <a:r>
              <a:rPr lang="en-US" sz="1800" dirty="0" err="1" smtClean="0"/>
              <a:t>Tufvesson</a:t>
            </a:r>
            <a:r>
              <a:rPr lang="en-US" sz="1800" dirty="0" smtClean="0"/>
              <a:t>, “A measurement based shadow fading model for vehicle-to-vehicle network simulations,” </a:t>
            </a:r>
            <a:r>
              <a:rPr lang="en-US" sz="1800" i="1" dirty="0" smtClean="0"/>
              <a:t>International Journal of Antennas and Propagation</a:t>
            </a:r>
            <a:r>
              <a:rPr lang="en-US" sz="1800" dirty="0" smtClean="0"/>
              <a:t>, 2015.</a:t>
            </a:r>
          </a:p>
          <a:p>
            <a:pPr>
              <a:buNone/>
            </a:pPr>
            <a:r>
              <a:rPr lang="en-US" sz="1800" dirty="0" smtClean="0"/>
              <a:t>[3] M. Boban, J. Barros, and O. </a:t>
            </a:r>
            <a:r>
              <a:rPr lang="en-US" sz="1800" dirty="0" err="1" smtClean="0"/>
              <a:t>Tonguz</a:t>
            </a:r>
            <a:r>
              <a:rPr lang="en-US" sz="1800" dirty="0" smtClean="0"/>
              <a:t>, “Geometry-based vehicle-to-vehicle channel modeling for large-scale simulation,” </a:t>
            </a:r>
            <a:r>
              <a:rPr lang="en-US" sz="1800" i="1" dirty="0" smtClean="0"/>
              <a:t>IEEE Transactions on Vehicular Technology</a:t>
            </a:r>
            <a:r>
              <a:rPr lang="en-US" sz="1800" dirty="0" smtClean="0"/>
              <a:t>, Vol. 63, No. 9, November 2014.</a:t>
            </a:r>
          </a:p>
          <a:p>
            <a:pPr>
              <a:buNone/>
            </a:pPr>
            <a:r>
              <a:rPr lang="en-US" sz="1800" dirty="0" smtClean="0"/>
              <a:t>[4] R1-167219, Modeling the Evolution of Line-of-Sight Blockage for V2V Channels, 3GPP TSG-RAN1 Meeting #86, Gothenburg, Aug. 2016.</a:t>
            </a:r>
          </a:p>
          <a:p>
            <a:endParaRPr lang="en-US" sz="1800" dirty="0" smtClean="0"/>
          </a:p>
          <a:p>
            <a:endParaRPr lang="sv-SE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02507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</TotalTime>
  <Words>313</Words>
  <Application>Microsoft Office PowerPoint</Application>
  <PresentationFormat>全屏显示(4:3)</PresentationFormat>
  <Paragraphs>42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WF on Modeling Line-of-Sight Blockage for V2V</vt:lpstr>
      <vt:lpstr>Background</vt:lpstr>
      <vt:lpstr>Relationship to Ch. Coeff. Generation Process [1]</vt:lpstr>
      <vt:lpstr>Proposal 1: introduce new propagation state for V2V </vt:lpstr>
      <vt:lpstr>Proposal 2: Model V2V LOS Blockage Evolution</vt:lpstr>
      <vt:lpstr>References</vt:lpstr>
    </vt:vector>
  </TitlesOfParts>
  <Company>Huawei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R1-167219 (Modeling the Evolution of Line-of-Sight Blockage for V2V Channels)</dc:title>
  <dc:creator>Mate Boban</dc:creator>
  <cp:lastModifiedBy>w00133718</cp:lastModifiedBy>
  <cp:revision>80</cp:revision>
  <dcterms:created xsi:type="dcterms:W3CDTF">2016-08-17T11:44:46Z</dcterms:created>
  <dcterms:modified xsi:type="dcterms:W3CDTF">2016-08-25T12:12:34Z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1472106468</vt:lpwstr>
  </property>
</Properties>
</file>