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78" autoAdjust="0"/>
  </p:normalViewPr>
  <p:slideViewPr>
    <p:cSldViewPr>
      <p:cViewPr varScale="1">
        <p:scale>
          <a:sx n="97" d="100"/>
          <a:sy n="97" d="100"/>
        </p:scale>
        <p:origin x="-1008" y="-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time-domain structure in NR</a:t>
            </a:r>
            <a:br>
              <a:rPr lang="en-US" altLang="zh-CN" dirty="0" smtClean="0"/>
            </a:br>
            <a:r>
              <a:rPr lang="en-US" altLang="zh-CN" sz="2800" dirty="0" smtClean="0"/>
              <a:t>(update from R1-168167?)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Panasonic, [LG Electronics],,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1616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1600" b="1">
                <a:latin typeface="Times New Roman" pitchFamily="18" charset="0"/>
                <a:cs typeface="Times New Roman" pitchFamily="18" charset="0"/>
              </a:rPr>
              <a:t>86                                                                          </a:t>
            </a:r>
            <a:r>
              <a:rPr lang="en-US" altLang="zh-CN" sz="1600" b="1" smtClean="0">
                <a:latin typeface="Times New Roman" pitchFamily="18" charset="0"/>
                <a:cs typeface="Times New Roman" pitchFamily="18" charset="0"/>
              </a:rPr>
              <a:t>R1-168341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600" dirty="0" smtClean="0"/>
              <a:t>Unpaired band operation of DL to UL switching requires at least one symbol overhead. </a:t>
            </a:r>
            <a:r>
              <a:rPr lang="en-US" sz="1600" u="sng" dirty="0" smtClean="0"/>
              <a:t>Smaller overhead is better from the efficiency point.</a:t>
            </a:r>
          </a:p>
          <a:p>
            <a:pPr lvl="0"/>
            <a:r>
              <a:rPr lang="en-US" sz="1600" dirty="0" smtClean="0"/>
              <a:t>More switching means to reduce the latency of unpaired band operation. </a:t>
            </a:r>
            <a:r>
              <a:rPr lang="en-US" sz="1600" u="sng" dirty="0" smtClean="0"/>
              <a:t>More often is better from latency perspective. </a:t>
            </a:r>
            <a:r>
              <a:rPr lang="en-US" sz="1600" dirty="0" smtClean="0"/>
              <a:t>Considering 0.5ms URLLC latency requirement, roughly once less than 0.125ms is useful. Note that paired band latency is only limited by TTI length only.</a:t>
            </a:r>
          </a:p>
          <a:p>
            <a:pPr lvl="0"/>
            <a:r>
              <a:rPr lang="en-US" sz="1600" dirty="0" smtClean="0"/>
              <a:t>I propose following.</a:t>
            </a:r>
          </a:p>
          <a:p>
            <a:pPr lvl="1"/>
            <a:r>
              <a:rPr lang="en-US" sz="1400" dirty="0" smtClean="0"/>
              <a:t>15kHz Subcarrier spacing Normal CP: Y=14. This is for  the alignment with special subframe and efficiency purpose.</a:t>
            </a:r>
          </a:p>
          <a:p>
            <a:pPr lvl="1"/>
            <a:r>
              <a:rPr lang="en-US" sz="1400" dirty="0" smtClean="0"/>
              <a:t>30kHz subcarrier spacing and higher of Normal CP: Y roughly corresponds to 0.125ms.	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443392"/>
              </p:ext>
            </p:extLst>
          </p:nvPr>
        </p:nvGraphicFramePr>
        <p:xfrm>
          <a:off x="467544" y="4077072"/>
          <a:ext cx="7992887" cy="231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152128"/>
                <a:gridCol w="1080120"/>
                <a:gridCol w="1080120"/>
                <a:gridCol w="1224136"/>
                <a:gridCol w="1152128"/>
                <a:gridCol w="1008111"/>
              </a:tblGrid>
              <a:tr h="52120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How often DL/UL switching?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Min overhead consumed by gap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Duration</a:t>
                      </a:r>
                      <a:r>
                        <a:rPr lang="en-US" sz="1200" baseline="0" dirty="0" smtClean="0"/>
                        <a:t>  in case of  15 kHz SC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Duration</a:t>
                      </a:r>
                      <a:r>
                        <a:rPr lang="en-US" sz="1200" baseline="0" dirty="0" smtClean="0"/>
                        <a:t>  in case of  30 kHz SC</a:t>
                      </a:r>
                      <a:endParaRPr lang="en-GB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Duration</a:t>
                      </a:r>
                      <a:r>
                        <a:rPr lang="en-US" sz="1200" baseline="0" dirty="0" smtClean="0"/>
                        <a:t>  in case of  60 kHz SC</a:t>
                      </a:r>
                      <a:endParaRPr lang="en-GB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Duration</a:t>
                      </a:r>
                      <a:r>
                        <a:rPr lang="en-US" sz="1200" baseline="0" dirty="0" smtClean="0"/>
                        <a:t>  in case of  120 kHz SC</a:t>
                      </a:r>
                      <a:endParaRPr lang="en-GB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Duration</a:t>
                      </a:r>
                      <a:r>
                        <a:rPr lang="en-US" sz="1200" baseline="0" dirty="0" smtClean="0"/>
                        <a:t>  in case of  240 kHz SC</a:t>
                      </a:r>
                      <a:endParaRPr lang="en-GB" sz="1200" dirty="0" smtClean="0"/>
                    </a:p>
                    <a:p>
                      <a:endParaRPr lang="en-GB" sz="1200" dirty="0"/>
                    </a:p>
                  </a:txBody>
                  <a:tcPr/>
                </a:tc>
              </a:tr>
              <a:tr h="36918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every</a:t>
                      </a:r>
                      <a:r>
                        <a:rPr lang="en-US" sz="1200" baseline="0" dirty="0" smtClean="0"/>
                        <a:t> 3 symbols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33%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0.214ms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0.107ms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0.054ms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0.026ms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0.013ms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04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every</a:t>
                      </a:r>
                      <a:r>
                        <a:rPr lang="en-US" sz="1200" baseline="0" dirty="0" smtClean="0"/>
                        <a:t> 4 symbols</a:t>
                      </a:r>
                      <a:endParaRPr lang="en-GB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25%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0.29ms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0.143ms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0.071ms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0.036ms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0.017ms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6918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every</a:t>
                      </a:r>
                      <a:r>
                        <a:rPr lang="en-US" sz="1200" baseline="0" dirty="0" smtClean="0"/>
                        <a:t> 7 symbols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0.5ms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0.25ms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0.125ms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0.063ms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0.032ms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6918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every</a:t>
                      </a:r>
                      <a:r>
                        <a:rPr lang="en-US" sz="1200" baseline="0" dirty="0" smtClean="0"/>
                        <a:t> 14 symbols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0.5ms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0.25ms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0.125ms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0.063ms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44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1351309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1600" dirty="0" smtClean="0">
                <a:solidFill>
                  <a:srgbClr val="FF0000"/>
                </a:solidFill>
              </a:rPr>
              <a:t>In case of the same numerology between DL and UL,</a:t>
            </a:r>
            <a:r>
              <a:rPr lang="en-US" sz="1600" dirty="0" smtClean="0"/>
              <a:t> within </a:t>
            </a:r>
            <a:r>
              <a:rPr lang="en-US" sz="1600" dirty="0"/>
              <a:t>a </a:t>
            </a:r>
            <a:r>
              <a:rPr lang="en-US" sz="1600" dirty="0" smtClean="0"/>
              <a:t>time duration </a:t>
            </a:r>
            <a:r>
              <a:rPr lang="en-US" sz="1600" dirty="0"/>
              <a:t>of y OFDM </a:t>
            </a:r>
            <a:r>
              <a:rPr lang="en-US" sz="1600" dirty="0" smtClean="0"/>
              <a:t>symbols, the </a:t>
            </a:r>
            <a:r>
              <a:rPr lang="en-US" sz="1600" dirty="0"/>
              <a:t>following are supported</a:t>
            </a:r>
            <a:endParaRPr lang="en-GB" sz="1600" dirty="0"/>
          </a:p>
          <a:p>
            <a:pPr lvl="1"/>
            <a:r>
              <a:rPr lang="en-US" sz="1400" dirty="0"/>
              <a:t>DL portion</a:t>
            </a:r>
            <a:endParaRPr lang="en-GB" sz="1400" dirty="0"/>
          </a:p>
          <a:p>
            <a:pPr lvl="2"/>
            <a:r>
              <a:rPr lang="en-US" sz="1200" dirty="0"/>
              <a:t>DL portion size can be from 0 to </a:t>
            </a:r>
            <a:r>
              <a:rPr lang="en-US" sz="1200" dirty="0" smtClean="0"/>
              <a:t>y symbol time duration </a:t>
            </a:r>
            <a:r>
              <a:rPr lang="en-US" sz="1200" dirty="0"/>
              <a:t>from the start of the time </a:t>
            </a:r>
            <a:r>
              <a:rPr lang="en-US" sz="1200" dirty="0" smtClean="0"/>
              <a:t>duration</a:t>
            </a:r>
            <a:endParaRPr lang="en-GB" sz="1200" dirty="0"/>
          </a:p>
          <a:p>
            <a:pPr lvl="2"/>
            <a:r>
              <a:rPr lang="en-US" sz="1200" dirty="0"/>
              <a:t>At least </a:t>
            </a:r>
            <a:r>
              <a:rPr lang="en-US" sz="1200" dirty="0" smtClean="0"/>
              <a:t>0, y, </a:t>
            </a:r>
            <a:r>
              <a:rPr lang="en-US" sz="1200" dirty="0" smtClean="0">
                <a:solidFill>
                  <a:srgbClr val="0070C0"/>
                </a:solidFill>
              </a:rPr>
              <a:t>one value within the range (0,y) </a:t>
            </a:r>
            <a:r>
              <a:rPr lang="en-US" sz="1200" dirty="0" smtClean="0"/>
              <a:t>are supported</a:t>
            </a:r>
          </a:p>
          <a:p>
            <a:pPr lvl="2"/>
            <a:r>
              <a:rPr lang="en-US" sz="1200" dirty="0" smtClean="0">
                <a:solidFill>
                  <a:srgbClr val="7030A0"/>
                </a:solidFill>
              </a:rPr>
              <a:t>Within a DL portion, one or multiple mini slots can be available.</a:t>
            </a:r>
            <a:endParaRPr lang="en-GB" sz="1200" dirty="0">
              <a:solidFill>
                <a:srgbClr val="7030A0"/>
              </a:solidFill>
            </a:endParaRPr>
          </a:p>
          <a:p>
            <a:pPr lvl="1"/>
            <a:r>
              <a:rPr lang="en-US" sz="1400" dirty="0" smtClean="0"/>
              <a:t>UL </a:t>
            </a:r>
            <a:r>
              <a:rPr lang="en-US" sz="1400" dirty="0"/>
              <a:t>portion</a:t>
            </a:r>
            <a:endParaRPr lang="en-GB" sz="1400" dirty="0"/>
          </a:p>
          <a:p>
            <a:pPr lvl="2"/>
            <a:r>
              <a:rPr lang="en-US" sz="1200" dirty="0" smtClean="0"/>
              <a:t>UL </a:t>
            </a:r>
            <a:r>
              <a:rPr lang="en-US" sz="1200" dirty="0"/>
              <a:t>portion size can be from 0 to y </a:t>
            </a:r>
            <a:r>
              <a:rPr lang="en-US" sz="1200" dirty="0" smtClean="0"/>
              <a:t>symbol time duration</a:t>
            </a:r>
            <a:endParaRPr lang="en-GB" sz="1200" dirty="0"/>
          </a:p>
          <a:p>
            <a:pPr lvl="2"/>
            <a:r>
              <a:rPr lang="en-US" sz="1200" dirty="0"/>
              <a:t>At least </a:t>
            </a:r>
            <a:r>
              <a:rPr lang="en-US" sz="1200" dirty="0" smtClean="0"/>
              <a:t>0, y, </a:t>
            </a:r>
            <a:r>
              <a:rPr lang="en-US" sz="1200" dirty="0" smtClean="0">
                <a:solidFill>
                  <a:srgbClr val="0070C0"/>
                </a:solidFill>
              </a:rPr>
              <a:t>one </a:t>
            </a:r>
            <a:r>
              <a:rPr lang="en-US" sz="1200" dirty="0">
                <a:solidFill>
                  <a:srgbClr val="0070C0"/>
                </a:solidFill>
              </a:rPr>
              <a:t>value within the range </a:t>
            </a:r>
            <a:r>
              <a:rPr lang="en-US" sz="1200" dirty="0" smtClean="0">
                <a:solidFill>
                  <a:srgbClr val="0070C0"/>
                </a:solidFill>
              </a:rPr>
              <a:t>(0,y</a:t>
            </a:r>
            <a:r>
              <a:rPr lang="en-US" sz="1200" dirty="0">
                <a:solidFill>
                  <a:srgbClr val="0070C0"/>
                </a:solidFill>
              </a:rPr>
              <a:t>)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r>
              <a:rPr lang="en-US" sz="1200" dirty="0"/>
              <a:t>are supported</a:t>
            </a:r>
            <a:endParaRPr lang="en-GB" sz="1200" dirty="0"/>
          </a:p>
          <a:p>
            <a:pPr lvl="2"/>
            <a:r>
              <a:rPr lang="en-US" sz="1200" dirty="0"/>
              <a:t>The time-location of UL portion within a time transmission duration can be </a:t>
            </a:r>
            <a:r>
              <a:rPr lang="en-US" sz="1200" dirty="0" smtClean="0"/>
              <a:t>flexible</a:t>
            </a:r>
          </a:p>
          <a:p>
            <a:pPr lvl="2"/>
            <a:r>
              <a:rPr lang="en-US" sz="1200" dirty="0">
                <a:solidFill>
                  <a:srgbClr val="7030A0"/>
                </a:solidFill>
              </a:rPr>
              <a:t>Within a </a:t>
            </a:r>
            <a:r>
              <a:rPr lang="en-US" sz="1200" dirty="0" smtClean="0">
                <a:solidFill>
                  <a:srgbClr val="7030A0"/>
                </a:solidFill>
              </a:rPr>
              <a:t>UL </a:t>
            </a:r>
            <a:r>
              <a:rPr lang="en-US" sz="1200" dirty="0">
                <a:solidFill>
                  <a:srgbClr val="7030A0"/>
                </a:solidFill>
              </a:rPr>
              <a:t>portion, </a:t>
            </a:r>
            <a:r>
              <a:rPr lang="en-US" sz="1200" dirty="0" smtClean="0">
                <a:solidFill>
                  <a:srgbClr val="7030A0"/>
                </a:solidFill>
              </a:rPr>
              <a:t>one or multiple </a:t>
            </a:r>
            <a:r>
              <a:rPr lang="en-US" sz="1200" dirty="0">
                <a:solidFill>
                  <a:srgbClr val="7030A0"/>
                </a:solidFill>
              </a:rPr>
              <a:t>mini </a:t>
            </a:r>
            <a:r>
              <a:rPr lang="en-US" sz="1200" dirty="0" smtClean="0">
                <a:solidFill>
                  <a:srgbClr val="7030A0"/>
                </a:solidFill>
              </a:rPr>
              <a:t>slots </a:t>
            </a:r>
            <a:r>
              <a:rPr lang="en-US" sz="1200" dirty="0">
                <a:solidFill>
                  <a:srgbClr val="7030A0"/>
                </a:solidFill>
              </a:rPr>
              <a:t>can be available</a:t>
            </a:r>
            <a:r>
              <a:rPr lang="en-US" sz="1200" dirty="0" smtClean="0">
                <a:solidFill>
                  <a:srgbClr val="7030A0"/>
                </a:solidFill>
              </a:rPr>
              <a:t>.</a:t>
            </a:r>
            <a:endParaRPr lang="en-US" sz="1200" dirty="0" smtClean="0"/>
          </a:p>
          <a:p>
            <a:pPr lvl="1"/>
            <a:r>
              <a:rPr lang="en-US" sz="1600" dirty="0" smtClean="0">
                <a:solidFill>
                  <a:srgbClr val="0070C0"/>
                </a:solidFill>
              </a:rPr>
              <a:t>Each of</a:t>
            </a:r>
            <a:r>
              <a:rPr lang="ja-JP" altLang="en-US" sz="1600" dirty="0" smtClean="0">
                <a:solidFill>
                  <a:srgbClr val="0070C0"/>
                </a:solidFill>
              </a:rPr>
              <a:t> </a:t>
            </a:r>
            <a:r>
              <a:rPr lang="en-US" altLang="ja-JP" sz="1600" dirty="0" smtClean="0">
                <a:solidFill>
                  <a:srgbClr val="0070C0"/>
                </a:solidFill>
              </a:rPr>
              <a:t>DL portion and UL portion is contiguous.</a:t>
            </a:r>
            <a:endParaRPr lang="en-US" sz="1600" dirty="0" smtClean="0">
              <a:solidFill>
                <a:srgbClr val="0070C0"/>
              </a:solidFill>
            </a:endParaRPr>
          </a:p>
          <a:p>
            <a:pPr lvl="1"/>
            <a:r>
              <a:rPr lang="en-US" sz="1600" dirty="0" smtClean="0">
                <a:solidFill>
                  <a:srgbClr val="0070C0"/>
                </a:solidFill>
              </a:rPr>
              <a:t>The spec should allow DL portion and UL portion is TDMed with a  gap (in case of non-full duplex)</a:t>
            </a:r>
            <a:endParaRPr lang="en-GB" sz="1600" dirty="0">
              <a:solidFill>
                <a:srgbClr val="0070C0"/>
              </a:solidFill>
            </a:endParaRPr>
          </a:p>
          <a:p>
            <a:pPr lvl="0"/>
            <a:r>
              <a:rPr lang="en-US" sz="1600" dirty="0" smtClean="0">
                <a:solidFill>
                  <a:srgbClr val="FF0000"/>
                </a:solidFill>
              </a:rPr>
              <a:t>At least </a:t>
            </a:r>
            <a:r>
              <a:rPr lang="en-US" sz="1600" dirty="0" smtClean="0"/>
              <a:t>following is supported.</a:t>
            </a:r>
          </a:p>
          <a:p>
            <a:pPr lvl="1"/>
            <a:r>
              <a:rPr lang="en-US" sz="1200" dirty="0"/>
              <a:t>y</a:t>
            </a:r>
            <a:r>
              <a:rPr lang="en-US" sz="1200" dirty="0" smtClean="0"/>
              <a:t> </a:t>
            </a:r>
            <a:r>
              <a:rPr lang="en-US" sz="1200" dirty="0"/>
              <a:t>= </a:t>
            </a:r>
            <a:r>
              <a:rPr lang="en-US" sz="1200" dirty="0" smtClean="0"/>
              <a:t>14  in 15 kHz subcarrier spacing in normal CP</a:t>
            </a: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FFS: y= 7 with 15 kHz subcarrier spacing in  normal CP </a:t>
            </a:r>
          </a:p>
          <a:p>
            <a:r>
              <a:rPr lang="en-US" altLang="ko-KR" sz="1600" dirty="0" smtClean="0"/>
              <a:t>FFS: The time duration y is the same as the subframe duration </a:t>
            </a:r>
            <a:r>
              <a:rPr lang="en-US" altLang="ko-KR" sz="1600" dirty="0" smtClean="0">
                <a:solidFill>
                  <a:srgbClr val="92D050"/>
                </a:solidFill>
              </a:rPr>
              <a:t>and/</a:t>
            </a:r>
            <a:r>
              <a:rPr lang="en-US" altLang="ko-KR" sz="1600" dirty="0" smtClean="0"/>
              <a:t>or a multiple </a:t>
            </a:r>
            <a:r>
              <a:rPr lang="en-US" altLang="ko-KR" sz="1600" dirty="0" smtClean="0">
                <a:solidFill>
                  <a:srgbClr val="92D050"/>
                </a:solidFill>
              </a:rPr>
              <a:t>of the </a:t>
            </a:r>
            <a:r>
              <a:rPr lang="en-US" altLang="ko-KR" sz="1600" dirty="0" smtClean="0"/>
              <a:t>time durations present in the subframe duration.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</a:rPr>
              <a:t>FFS: different numerology between DL and UL</a:t>
            </a:r>
            <a:endParaRPr lang="en-US" altLang="ko-KR" sz="1400" dirty="0" smtClean="0">
              <a:solidFill>
                <a:srgbClr val="FF0000"/>
              </a:solidFill>
            </a:endParaRPr>
          </a:p>
          <a:p>
            <a:r>
              <a:rPr lang="en-US" altLang="ko-KR" sz="1600" dirty="0" smtClean="0">
                <a:solidFill>
                  <a:srgbClr val="0070C0"/>
                </a:solidFill>
              </a:rPr>
              <a:t>FFS: time duration of y starts from UL</a:t>
            </a:r>
          </a:p>
          <a:p>
            <a:r>
              <a:rPr lang="en-US" altLang="ko-KR" sz="1600" dirty="0" smtClean="0">
                <a:solidFill>
                  <a:srgbClr val="0070C0"/>
                </a:solidFill>
              </a:rPr>
              <a:t>FFS: whether and how to extend the discussion on DL portion/UL portion length required for the coexistence with LTE TDD</a:t>
            </a:r>
            <a:r>
              <a:rPr lang="en-US" altLang="ko-KR" sz="1600" dirty="0" smtClean="0">
                <a:solidFill>
                  <a:srgbClr val="92D050"/>
                </a:solidFill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Monday in this meeting on the </a:t>
            </a:r>
            <a:r>
              <a:rPr lang="en-US" sz="1800" dirty="0" smtClean="0">
                <a:solidFill>
                  <a:srgbClr val="FF0000"/>
                </a:solidFill>
              </a:rPr>
              <a:t>subframe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US" sz="1600" dirty="0"/>
              <a:t>A subframe duration is defined by the duration of </a:t>
            </a:r>
            <a:r>
              <a:rPr lang="en-US" sz="1600" i="1" dirty="0"/>
              <a:t>x</a:t>
            </a:r>
            <a:r>
              <a:rPr lang="en-US" sz="1600" dirty="0"/>
              <a:t> OFDM symbols given a reference numerology </a:t>
            </a:r>
            <a:endParaRPr lang="en-GB" sz="1600" dirty="0"/>
          </a:p>
          <a:p>
            <a:pPr lvl="1"/>
            <a:r>
              <a:rPr lang="en-US" sz="1600" dirty="0"/>
              <a:t>With the same CP overhead, a single value of </a:t>
            </a:r>
            <a:r>
              <a:rPr lang="en-US" sz="1600" i="1" dirty="0"/>
              <a:t>x</a:t>
            </a:r>
            <a:r>
              <a:rPr lang="en-US" sz="1600" dirty="0"/>
              <a:t> is specified irrespective of the subcarrier spacing value chosen for the reference numerology</a:t>
            </a:r>
            <a:endParaRPr lang="en-GB" sz="1600" dirty="0"/>
          </a:p>
          <a:p>
            <a:pPr lvl="1"/>
            <a:r>
              <a:rPr lang="en-US" sz="1600" dirty="0"/>
              <a:t>This does not preclude multiple data transmission opportunities in time within a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multiple control transmission opportunities in time for both DL and UL within the subframe duration</a:t>
            </a:r>
            <a:endParaRPr lang="en-GB" sz="1600" dirty="0"/>
          </a:p>
          <a:p>
            <a:pPr lvl="1"/>
            <a:r>
              <a:rPr lang="en-US" sz="1600" dirty="0"/>
              <a:t>This does not preclude one data transmission to span over multiple subframe durations</a:t>
            </a:r>
            <a:endParaRPr lang="en-GB" sz="1600" dirty="0"/>
          </a:p>
          <a:p>
            <a:pPr lvl="0"/>
            <a:r>
              <a:rPr lang="en-US" sz="1600" dirty="0"/>
              <a:t>A UE has one reference numerology in a given NR carrier which defines subframe duration for the given NR carrier</a:t>
            </a:r>
            <a:endParaRPr lang="en-GB" sz="1600" dirty="0"/>
          </a:p>
          <a:p>
            <a:pPr lvl="1"/>
            <a:r>
              <a:rPr lang="en-US" sz="1600" dirty="0"/>
              <a:t>FFS: In a given NR carrier, whether different UEs may have different reference numerologies or may not</a:t>
            </a:r>
            <a:endParaRPr lang="en-GB" sz="1600" dirty="0"/>
          </a:p>
          <a:p>
            <a:pPr lvl="0"/>
            <a:r>
              <a:rPr lang="en-US" sz="1600" dirty="0"/>
              <a:t>Specification supports multiplexing numerologies in TDM and/or FDM within/across (a) subframe duration(s) from a UE perspective</a:t>
            </a:r>
            <a:endParaRPr lang="en-GB" sz="1600" dirty="0"/>
          </a:p>
          <a:p>
            <a:pPr lvl="0"/>
            <a:endParaRPr lang="en-US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60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1800" dirty="0" smtClean="0"/>
              <a:t>Agreement on </a:t>
            </a:r>
            <a:r>
              <a:rPr lang="en-US" sz="1800" dirty="0" smtClean="0">
                <a:solidFill>
                  <a:srgbClr val="FF0000"/>
                </a:solidFill>
              </a:rPr>
              <a:t>time interval X </a:t>
            </a:r>
            <a:r>
              <a:rPr lang="en-US" sz="1800" dirty="0" smtClean="0"/>
              <a:t>in the last meeting:</a:t>
            </a:r>
          </a:p>
          <a:p>
            <a:r>
              <a:rPr lang="en-GB" sz="1600" b="1" u="sng" dirty="0"/>
              <a:t>Agreements:</a:t>
            </a:r>
            <a:endParaRPr lang="en-GB" sz="1600" dirty="0"/>
          </a:p>
          <a:p>
            <a:pPr lvl="0"/>
            <a:r>
              <a:rPr lang="en-GB" sz="1600" dirty="0" smtClean="0"/>
              <a:t>At </a:t>
            </a:r>
            <a:r>
              <a:rPr lang="en-GB" sz="1600" dirty="0"/>
              <a:t>least the following should be supported for NR in a frequency portion</a:t>
            </a:r>
          </a:p>
          <a:p>
            <a:pPr lvl="1"/>
            <a:r>
              <a:rPr lang="en-GB" sz="1600" dirty="0"/>
              <a:t>A time interval X which can contain one or more of the following</a:t>
            </a:r>
          </a:p>
          <a:p>
            <a:pPr lvl="2"/>
            <a:r>
              <a:rPr lang="en-GB" sz="1600" dirty="0"/>
              <a:t>DL transmission part</a:t>
            </a:r>
          </a:p>
          <a:p>
            <a:pPr lvl="2"/>
            <a:r>
              <a:rPr lang="en-GB" sz="1600" dirty="0"/>
              <a:t>Guard</a:t>
            </a:r>
          </a:p>
          <a:p>
            <a:pPr lvl="2"/>
            <a:r>
              <a:rPr lang="en-GB" sz="1600" dirty="0"/>
              <a:t>UL transmission part</a:t>
            </a:r>
          </a:p>
          <a:p>
            <a:pPr lvl="1"/>
            <a:r>
              <a:rPr lang="en-GB" sz="1600" dirty="0"/>
              <a:t>FFS which combinations are supported and whether they are indicated dynamically and/or semi-statically</a:t>
            </a:r>
          </a:p>
          <a:p>
            <a:pPr lvl="1"/>
            <a:r>
              <a:rPr lang="en-US" sz="1600" dirty="0"/>
              <a:t>Furthermore, the following is supported</a:t>
            </a:r>
            <a:endParaRPr lang="en-GB" sz="1600" dirty="0"/>
          </a:p>
          <a:p>
            <a:pPr lvl="2"/>
            <a:r>
              <a:rPr lang="en-GB" sz="1600" dirty="0"/>
              <a:t>The DL transmission part of time interval X to contain downlink control information and</a:t>
            </a:r>
            <a:r>
              <a:rPr lang="en-US" sz="1600" dirty="0"/>
              <a:t>/or</a:t>
            </a:r>
            <a:r>
              <a:rPr lang="en-GB" sz="1600" dirty="0"/>
              <a:t> downlink data transmissions and/or reference signals</a:t>
            </a:r>
          </a:p>
          <a:p>
            <a:pPr lvl="2"/>
            <a:r>
              <a:rPr lang="en-GB" sz="1600" dirty="0"/>
              <a:t>The </a:t>
            </a:r>
            <a:r>
              <a:rPr lang="en-US" sz="1600" dirty="0"/>
              <a:t>U</a:t>
            </a:r>
            <a:r>
              <a:rPr lang="en-GB" sz="1600" dirty="0"/>
              <a:t>L transmission part of time interval X to contain uplink control information and</a:t>
            </a:r>
            <a:r>
              <a:rPr lang="en-US" sz="1600" dirty="0"/>
              <a:t>/or uplink </a:t>
            </a:r>
            <a:r>
              <a:rPr lang="en-GB" sz="1600" dirty="0"/>
              <a:t>data transmissions and/or reference signals</a:t>
            </a:r>
          </a:p>
          <a:p>
            <a:pPr lvl="1"/>
            <a:r>
              <a:rPr lang="en-GB" sz="1600" dirty="0"/>
              <a:t>FFS length(s) of time interval X</a:t>
            </a:r>
          </a:p>
          <a:p>
            <a:pPr lvl="1"/>
            <a:r>
              <a:rPr lang="en-GB" sz="1600" dirty="0"/>
              <a:t>FFS: other characteristics of time interval X</a:t>
            </a:r>
          </a:p>
          <a:p>
            <a:pPr lvl="1"/>
            <a:r>
              <a:rPr lang="en-GB" sz="1600" dirty="0"/>
              <a:t>Note: The usage of DL and UL does not preclude other deployment scenarios e.g., sidelink, backhaul, relay</a:t>
            </a:r>
          </a:p>
          <a:p>
            <a:pPr lvl="0"/>
            <a:endParaRPr lang="en-US" sz="16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88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7476</TotalTime>
  <Words>792</Words>
  <Application>Microsoft Office PowerPoint</Application>
  <PresentationFormat>画面に合わせる (4:3)</PresentationFormat>
  <Paragraphs>97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主题</vt:lpstr>
      <vt:lpstr>WF on time-domain structure in NR (update from R1-168167?)</vt:lpstr>
      <vt:lpstr>Discussion</vt:lpstr>
      <vt:lpstr>Proposal</vt:lpstr>
      <vt:lpstr>background</vt:lpstr>
      <vt:lpstr>background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Hidetoshi Suzuki 09</cp:lastModifiedBy>
  <cp:revision>504</cp:revision>
  <dcterms:created xsi:type="dcterms:W3CDTF">2015-02-09T15:32:33Z</dcterms:created>
  <dcterms:modified xsi:type="dcterms:W3CDTF">2016-08-24T16:22:06Z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