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68409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observations on network impact aspects of NB-IoT positioning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HiSilicon, …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R1-168334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</a:t>
            </a:r>
            <a:r>
              <a:rPr lang="en-US" altLang="zh-CN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August </a:t>
            </a:r>
            <a:r>
              <a:rPr lang="en-US" altLang="zh-CN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22-26,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7.2.11.1.4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92098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14080"/>
            <a:ext cx="10515600" cy="5392270"/>
          </a:xfrm>
        </p:spPr>
        <p:txBody>
          <a:bodyPr>
            <a:noAutofit/>
          </a:bodyPr>
          <a:lstStyle/>
          <a:p>
            <a:r>
              <a:rPr lang="en-US" dirty="0" smtClean="0"/>
              <a:t>The Rel-14 NB-IoT enhancements WID asks RAN1 to study both UTDOA and OTDOA for NB-IoT, and to provide recommendation to RAN#73 as the basis to make a choice</a:t>
            </a:r>
          </a:p>
          <a:p>
            <a:r>
              <a:rPr lang="en-GB" altLang="zh-CN" dirty="0" smtClean="0"/>
              <a:t>A way forward for reporting to RAN#73 was agreed </a:t>
            </a:r>
            <a:r>
              <a:rPr lang="en-GB" altLang="zh-CN" smtClean="0"/>
              <a:t>in RAN1#86 </a:t>
            </a:r>
            <a:r>
              <a:rPr lang="en-GB" altLang="zh-CN" dirty="0" smtClean="0"/>
              <a:t>and </a:t>
            </a:r>
            <a:r>
              <a:rPr lang="en-US" altLang="zh-CN" dirty="0" smtClean="0"/>
              <a:t>the observations on the following aspects regarding network impact should be reported:</a:t>
            </a:r>
          </a:p>
          <a:p>
            <a:pPr lvl="1">
              <a:buFont typeface="Wingdings" pitchFamily="2" charset="2"/>
              <a:buChar char="ü"/>
            </a:pPr>
            <a:r>
              <a:rPr lang="en-US" altLang="zh-CN" dirty="0" smtClean="0"/>
              <a:t>Report observations on network complexity/cost, for example including LMUs (as described in 36.111)</a:t>
            </a:r>
            <a:endParaRPr lang="zh-CN" altLang="zh-CN" dirty="0" smtClean="0"/>
          </a:p>
          <a:p>
            <a:pPr lvl="1">
              <a:buFont typeface="Wingdings" pitchFamily="2" charset="2"/>
              <a:buChar char="ü"/>
            </a:pPr>
            <a:r>
              <a:rPr lang="en-US" altLang="zh-CN" dirty="0" smtClean="0"/>
              <a:t>Report scalability to support massive numbers of UEs per cell</a:t>
            </a:r>
            <a:endParaRPr lang="zh-CN" altLang="zh-CN" dirty="0" smtClean="0"/>
          </a:p>
          <a:p>
            <a:pPr lvl="1">
              <a:buFont typeface="Wingdings" pitchFamily="2" charset="2"/>
              <a:buChar char="ü"/>
            </a:pPr>
            <a:r>
              <a:rPr lang="en-US" altLang="zh-CN" dirty="0" smtClean="0"/>
              <a:t>Report dependency of accuracy performance on synchronous (E-SMLC is assumed to know the absolute timing of each involved </a:t>
            </a:r>
            <a:r>
              <a:rPr lang="en-US" altLang="zh-CN" dirty="0" err="1" smtClean="0"/>
              <a:t>eNB</a:t>
            </a:r>
            <a:r>
              <a:rPr lang="en-US" altLang="zh-CN" dirty="0" smtClean="0"/>
              <a:t> ) or asynchronous networks</a:t>
            </a:r>
            <a:endParaRPr lang="zh-CN" altLang="zh-CN" dirty="0" smtClean="0"/>
          </a:p>
          <a:p>
            <a:endParaRPr lang="en-US" altLang="zh-CN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081667"/>
          </a:xfrm>
        </p:spPr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52520"/>
            <a:ext cx="10515600" cy="5767221"/>
          </a:xfrm>
        </p:spPr>
        <p:txBody>
          <a:bodyPr>
            <a:noAutofit/>
          </a:bodyPr>
          <a:lstStyle/>
          <a:p>
            <a:r>
              <a:rPr lang="en-US" dirty="0" smtClean="0"/>
              <a:t>Impact to network complexity/cost</a:t>
            </a:r>
          </a:p>
          <a:p>
            <a:pPr lvl="1"/>
            <a:r>
              <a:rPr lang="en-US" altLang="zh-CN" sz="2000" dirty="0"/>
              <a:t>Enhanced Serving Mobile Location Center (E-SMLC) </a:t>
            </a:r>
            <a:r>
              <a:rPr lang="en-US" altLang="zh-CN" sz="2000" dirty="0" smtClean="0"/>
              <a:t>and MME to E-SMLC signaling links are needed for both UTDOA and OTDOA.</a:t>
            </a:r>
          </a:p>
          <a:p>
            <a:pPr lvl="1"/>
            <a:r>
              <a:rPr lang="en-US" altLang="zh-CN" sz="2000" dirty="0" smtClean="0"/>
              <a:t>For UTDOA, Location </a:t>
            </a:r>
            <a:r>
              <a:rPr lang="en-US" altLang="zh-CN" sz="2000" dirty="0"/>
              <a:t>Measurement Unit (</a:t>
            </a:r>
            <a:r>
              <a:rPr lang="en-US" altLang="zh-CN" sz="2000" dirty="0" smtClean="0"/>
              <a:t>LMU), and LMU to E-SMLC signaling links are needed to implement measurement </a:t>
            </a:r>
            <a:r>
              <a:rPr lang="en-US" altLang="zh-CN" sz="2000" dirty="0"/>
              <a:t>for positioning</a:t>
            </a:r>
            <a:r>
              <a:rPr lang="en-US" sz="2000" dirty="0" smtClean="0"/>
              <a:t>.</a:t>
            </a:r>
          </a:p>
          <a:p>
            <a:pPr lvl="2"/>
            <a:r>
              <a:rPr lang="en-US" sz="1600" dirty="0" smtClean="0"/>
              <a:t>Note there are 3 different types of LMU defined in 36.111, including ‘Class 1: Integrated into </a:t>
            </a:r>
            <a:r>
              <a:rPr lang="en-US" sz="1600" dirty="0" err="1" smtClean="0"/>
              <a:t>basestation</a:t>
            </a:r>
            <a:r>
              <a:rPr lang="en-US" sz="1600" dirty="0" smtClean="0"/>
              <a:t>’</a:t>
            </a:r>
          </a:p>
          <a:p>
            <a:pPr lvl="1"/>
            <a:r>
              <a:rPr lang="en-US" sz="2000" dirty="0" smtClean="0"/>
              <a:t>Both OTDOA and UTDOA can work with both synchronous and asynchronous network</a:t>
            </a:r>
            <a:endParaRPr lang="en-US" sz="2000" dirty="0"/>
          </a:p>
          <a:p>
            <a:r>
              <a:rPr lang="en-US" dirty="0" smtClean="0"/>
              <a:t>Scalability to support massive numbers of UEs per cells</a:t>
            </a:r>
          </a:p>
          <a:p>
            <a:pPr lvl="1"/>
            <a:r>
              <a:rPr lang="en-US" sz="2000" dirty="0" smtClean="0"/>
              <a:t>For UTDOA, the </a:t>
            </a:r>
            <a:r>
              <a:rPr lang="en-US" altLang="zh-CN" sz="2000" dirty="0"/>
              <a:t>uplink time-frequency resources </a:t>
            </a:r>
            <a:r>
              <a:rPr lang="en-US" altLang="zh-CN" sz="2000" dirty="0" smtClean="0"/>
              <a:t>required in the serving cell for </a:t>
            </a:r>
            <a:r>
              <a:rPr lang="en-US" altLang="zh-CN" sz="2000" dirty="0"/>
              <a:t>transmitting uplink </a:t>
            </a:r>
            <a:r>
              <a:rPr lang="en-US" altLang="zh-CN" sz="2000" dirty="0" smtClean="0"/>
              <a:t>positioning </a:t>
            </a:r>
            <a:r>
              <a:rPr lang="en-US" altLang="zh-CN" sz="2000" dirty="0"/>
              <a:t>signal</a:t>
            </a:r>
            <a:r>
              <a:rPr lang="en-US" sz="2000" dirty="0" smtClean="0"/>
              <a:t> increases </a:t>
            </a:r>
            <a:r>
              <a:rPr lang="en-GB" altLang="zh-CN" sz="2000" dirty="0" smtClean="0"/>
              <a:t>with increased cell positioning load</a:t>
            </a:r>
            <a:r>
              <a:rPr lang="en-US" sz="2000" dirty="0" smtClean="0"/>
              <a:t>.</a:t>
            </a:r>
          </a:p>
          <a:p>
            <a:pPr lvl="1"/>
            <a:r>
              <a:rPr lang="en-US" altLang="zh-CN" sz="2000" dirty="0" smtClean="0"/>
              <a:t>For </a:t>
            </a:r>
            <a:r>
              <a:rPr lang="en-US" altLang="zh-CN" sz="2000" dirty="0"/>
              <a:t>UTDOA, the </a:t>
            </a:r>
            <a:r>
              <a:rPr lang="en-US" altLang="zh-CN" sz="2000" dirty="0" smtClean="0"/>
              <a:t>basestation </a:t>
            </a:r>
            <a:r>
              <a:rPr lang="en-US" altLang="zh-CN" sz="2000" dirty="0"/>
              <a:t>processing load (e.g., uplink measurements)</a:t>
            </a:r>
            <a:r>
              <a:rPr lang="en-US" altLang="zh-CN" sz="2000" dirty="0" smtClean="0"/>
              <a:t> increases </a:t>
            </a:r>
            <a:r>
              <a:rPr lang="en-GB" altLang="zh-CN" sz="2000" dirty="0" smtClean="0"/>
              <a:t>with </a:t>
            </a:r>
            <a:r>
              <a:rPr lang="en-GB" altLang="zh-CN" sz="2000" dirty="0"/>
              <a:t>increased positioning load</a:t>
            </a:r>
            <a:r>
              <a:rPr lang="en-US" altLang="zh-CN" sz="2000" dirty="0" smtClean="0"/>
              <a:t>.</a:t>
            </a:r>
          </a:p>
          <a:p>
            <a:pPr lvl="1"/>
            <a:r>
              <a:rPr lang="en-US" sz="2000" dirty="0" smtClean="0"/>
              <a:t>For UTDOA the UL positioning resources are coordinated across a set of cells</a:t>
            </a:r>
          </a:p>
          <a:p>
            <a:pPr lvl="1"/>
            <a:r>
              <a:rPr lang="en-US" altLang="zh-CN" sz="2000" dirty="0"/>
              <a:t>For </a:t>
            </a:r>
            <a:r>
              <a:rPr lang="en-US" altLang="zh-CN" sz="2000" dirty="0" smtClean="0"/>
              <a:t>OTDOA</a:t>
            </a:r>
            <a:r>
              <a:rPr lang="en-US" altLang="zh-CN" sz="2000" dirty="0"/>
              <a:t>, the </a:t>
            </a:r>
            <a:r>
              <a:rPr lang="en-US" altLang="zh-CN" sz="2000" dirty="0" smtClean="0"/>
              <a:t>uplink time-frequency resources required for reporting measurements </a:t>
            </a:r>
            <a:r>
              <a:rPr lang="en-US" altLang="zh-CN" sz="2000" dirty="0"/>
              <a:t>increases </a:t>
            </a:r>
            <a:r>
              <a:rPr lang="en-GB" altLang="zh-CN" sz="2000" dirty="0" smtClean="0"/>
              <a:t>with </a:t>
            </a:r>
            <a:r>
              <a:rPr lang="en-GB" altLang="zh-CN" sz="2000" dirty="0"/>
              <a:t>increased positioning load</a:t>
            </a:r>
            <a:r>
              <a:rPr lang="en-US" altLang="zh-CN" sz="2000" dirty="0"/>
              <a:t>.</a:t>
            </a:r>
            <a:endParaRPr lang="en-US" altLang="zh-CN" dirty="0"/>
          </a:p>
          <a:p>
            <a:pPr lvl="1"/>
            <a:r>
              <a:rPr lang="en-US" sz="2000" dirty="0" smtClean="0"/>
              <a:t>For OTDOA, the downlink time-frequency resources for transmitting downlink positioning reference signal depend on system configuration rather than number of UEs</a:t>
            </a:r>
          </a:p>
          <a:p>
            <a:pPr lvl="1"/>
            <a:r>
              <a:rPr lang="en-US" altLang="zh-CN" sz="2000" dirty="0"/>
              <a:t>For OTDOA, the </a:t>
            </a:r>
            <a:r>
              <a:rPr lang="en-US" altLang="zh-CN" sz="2000" dirty="0" smtClean="0"/>
              <a:t>basestation processing load </a:t>
            </a:r>
            <a:r>
              <a:rPr lang="en-US" altLang="zh-CN" sz="2000" dirty="0"/>
              <a:t>may not increase with increased positioning load</a:t>
            </a:r>
            <a:r>
              <a:rPr lang="en-US" altLang="zh-CN" sz="20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341</Words>
  <Application>Microsoft Office PowerPoint</Application>
  <PresentationFormat>Widescreen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Calibri Light</vt:lpstr>
      <vt:lpstr>Wingdings</vt:lpstr>
      <vt:lpstr>Office Theme</vt:lpstr>
      <vt:lpstr>WF on observations on network impact aspects of NB-IoT positioning</vt:lpstr>
      <vt:lpstr>Background</vt:lpstr>
      <vt:lpstr>Observations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Huawei</cp:lastModifiedBy>
  <cp:revision>91</cp:revision>
  <dcterms:created xsi:type="dcterms:W3CDTF">2016-03-23T22:01:47Z</dcterms:created>
  <dcterms:modified xsi:type="dcterms:W3CDTF">2016-08-24T17:12:37Z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(3)Y9MTxB3KVc3AnJx1JX25J8S+hVbi/kxMdfqrP7t0G2Qfu3jefVYCIwSzIYcS7ztj7snANSX2
dHXr7jDdnz3hs/xmVSI2Hco8Ayae613fL5R3wp7lKPJEw525+I+Z9Iv1eArPzZCBicOn9ip8
2by6/STFefGBU/2BBgBLgv8csSsVn9KvqI0HidOdzURFthIv6DaWjLrE28sbyD2dsONqVToz
VVWzNVckUkW9ANF4vf</vt:lpwstr>
  </property>
  <property fmtid="{D5CDD505-2E9C-101B-9397-08002B2CF9AE}" pid="3" name="_2015_ms_pID_7253431">
    <vt:lpwstr>9EkE1c/MY4w4eeY9Cwwfr80YSB13emXAVUXsYQ/W/MCmu3iY1fwyWe
2TYF4VR8UFR8IkOaA0RHntzc7dfsIaTx5i9D53yfP3FExr51//bavI+RWMJuNQj6046/N+yO
0xpr+lEBz/fnYtCETzZ1rHknG1hdTNiMs9I44ZfanXnOrN//ydI5ECO3s5h+DN2tqIVYfBcd
/gq8ZiKUQUXelecBSNZTjUHAuFaJ94sx4baq</vt:lpwstr>
  </property>
  <property fmtid="{D5CDD505-2E9C-101B-9397-08002B2CF9AE}" pid="4" name="_2015_ms_pID_7253432">
    <vt:lpwstr>oZhQI+lTAmZv7M3NrgQjTRyk2J2cfz2zN5RS
bguDtfPe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1472056279</vt:lpwstr>
  </property>
</Properties>
</file>