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1" r:id="rId3"/>
    <p:sldId id="260" r:id="rId4"/>
    <p:sldId id="264" r:id="rId5"/>
    <p:sldId id="263" r:id="rId6"/>
    <p:sldId id="265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BDBED569-4797-4DF1-A0F4-6AAB3CD982D8}" styleName="浅色样式 3 - 强调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721" autoAdjust="0"/>
    <p:restoredTop sz="94660"/>
  </p:normalViewPr>
  <p:slideViewPr>
    <p:cSldViewPr snapToGrid="0">
      <p:cViewPr varScale="1">
        <p:scale>
          <a:sx n="74" d="100"/>
          <a:sy n="74" d="100"/>
        </p:scale>
        <p:origin x="876" y="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8/24/2016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59073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8/24/2016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28100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8/24/2016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6054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8/24/2016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36452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8/24/2016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21209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8/24/2016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80656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8/24/2016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90901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8/24/2016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56421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8/24/2016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85466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8/24/2016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1730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8/24/2016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25318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FA0EA2-EFA5-4DD1-8CA0-CC7640E454A9}" type="datetimeFigureOut">
              <a:rPr lang="en-US" smtClean="0"/>
              <a:pPr/>
              <a:t>8/24/2016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84879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568409"/>
            <a:ext cx="9144000" cy="23876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WF on observations on performance aspects of NB-IoT positioning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048084"/>
            <a:ext cx="9144000" cy="1655762"/>
          </a:xfrm>
        </p:spPr>
        <p:txBody>
          <a:bodyPr/>
          <a:lstStyle/>
          <a:p>
            <a:r>
              <a:rPr lang="en-US" dirty="0" smtClean="0"/>
              <a:t>Huawei, </a:t>
            </a:r>
            <a:r>
              <a:rPr lang="en-US" dirty="0" err="1" smtClean="0"/>
              <a:t>HiSilicon</a:t>
            </a:r>
            <a:r>
              <a:rPr lang="en-US" dirty="0" smtClean="0"/>
              <a:t>, </a:t>
            </a:r>
            <a:r>
              <a:rPr lang="en-US" dirty="0" err="1" smtClean="0"/>
              <a:t>iTL</a:t>
            </a:r>
            <a:r>
              <a:rPr lang="en-US" dirty="0" smtClean="0"/>
              <a:t> …</a:t>
            </a:r>
            <a:endParaRPr lang="en-US" dirty="0"/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10278059" y="279120"/>
            <a:ext cx="163792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zh-CN" sz="1800" dirty="0" smtClean="0"/>
              <a:t>R1-168332</a:t>
            </a:r>
            <a:endParaRPr lang="en-US" altLang="en-US" sz="1800" b="1" dirty="0">
              <a:latin typeface="Arial" charset="0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152400" y="174536"/>
            <a:ext cx="5540062" cy="978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</a:t>
            </a:r>
            <a:r>
              <a:rPr lang="en-US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Meeting #86</a:t>
            </a:r>
            <a:endParaRPr lang="en-US" altLang="ja-JP" sz="1800" dirty="0" smtClean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>
              <a:buNone/>
            </a:pPr>
            <a:r>
              <a:rPr lang="en-US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Gothenburg, Sweden, </a:t>
            </a:r>
            <a:r>
              <a:rPr lang="en-US" altLang="zh-CN" sz="180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August </a:t>
            </a:r>
            <a:r>
              <a:rPr lang="en-US" altLang="zh-CN" sz="180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22-26, </a:t>
            </a:r>
            <a:r>
              <a:rPr lang="en-US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2016 </a:t>
            </a:r>
            <a:endParaRPr lang="zh-CN" altLang="zh-CN" sz="1800" dirty="0" smtClean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>
              <a:spcBef>
                <a:spcPct val="0"/>
              </a:spcBef>
              <a:buNone/>
            </a:pP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item 7.2.11.1.4</a:t>
            </a:r>
            <a:endParaRPr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241737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"/>
            <a:ext cx="10515600" cy="892098"/>
          </a:xfrm>
        </p:spPr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836023"/>
            <a:ext cx="10515600" cy="5392270"/>
          </a:xfrm>
        </p:spPr>
        <p:txBody>
          <a:bodyPr>
            <a:noAutofit/>
          </a:bodyPr>
          <a:lstStyle/>
          <a:p>
            <a:r>
              <a:rPr lang="en-US" altLang="zh-CN" dirty="0"/>
              <a:t>The Rel-14 NB-IoT enhancements WID asks RAN1 to study both UTDOA and OTDOA for NB-IoT, and to provide recommendation to RAN#73 as the basis to make a choice</a:t>
            </a:r>
          </a:p>
          <a:p>
            <a:r>
              <a:rPr lang="en-GB" altLang="zh-CN" dirty="0"/>
              <a:t>A way forward for reporting to RAN#73 was agreed in </a:t>
            </a:r>
            <a:r>
              <a:rPr lang="en-GB" altLang="zh-CN" dirty="0" smtClean="0"/>
              <a:t>RAN1#86 </a:t>
            </a:r>
            <a:r>
              <a:rPr lang="en-GB" altLang="zh-CN" dirty="0"/>
              <a:t>and </a:t>
            </a:r>
            <a:r>
              <a:rPr lang="en-US" altLang="zh-CN" dirty="0"/>
              <a:t>the observations on the following aspects regarding </a:t>
            </a:r>
            <a:r>
              <a:rPr lang="en-US" altLang="zh-CN" dirty="0" smtClean="0"/>
              <a:t>performance should </a:t>
            </a:r>
            <a:r>
              <a:rPr lang="en-US" altLang="zh-CN" dirty="0"/>
              <a:t>be reported:</a:t>
            </a:r>
          </a:p>
          <a:p>
            <a:pPr lvl="1">
              <a:buFont typeface="Wingdings" pitchFamily="2" charset="2"/>
              <a:buChar char="ü"/>
            </a:pPr>
            <a:r>
              <a:rPr lang="en-US" altLang="zh-CN" dirty="0"/>
              <a:t>Report the horizontal accuracy and TOA estimation accuracy at 67%. </a:t>
            </a:r>
          </a:p>
          <a:p>
            <a:pPr lvl="1">
              <a:buFont typeface="Wingdings" pitchFamily="2" charset="2"/>
              <a:buChar char="ü"/>
            </a:pPr>
            <a:r>
              <a:rPr lang="en-US" altLang="zh-CN" sz="2400" dirty="0" smtClean="0"/>
              <a:t>Report </a:t>
            </a:r>
            <a:r>
              <a:rPr lang="en-US" altLang="zh-CN" sz="2400" dirty="0"/>
              <a:t>observations on time to determine position according to MCL</a:t>
            </a:r>
            <a:endParaRPr lang="zh-CN" altLang="zh-CN" sz="2400" dirty="0"/>
          </a:p>
          <a:p>
            <a:pPr lvl="2"/>
            <a:r>
              <a:rPr lang="en-US" altLang="zh-CN" dirty="0"/>
              <a:t>This is the time from trigger for positioning to availability of a positioning </a:t>
            </a:r>
            <a:r>
              <a:rPr lang="en-US" altLang="zh-CN" dirty="0" smtClean="0"/>
              <a:t>estimate</a:t>
            </a:r>
          </a:p>
          <a:p>
            <a:pPr lvl="1">
              <a:buFont typeface="Wingdings" pitchFamily="2" charset="2"/>
              <a:buChar char="ü"/>
            </a:pPr>
            <a:r>
              <a:rPr lang="en-US" altLang="zh-CN" dirty="0" smtClean="0"/>
              <a:t>Report </a:t>
            </a:r>
            <a:r>
              <a:rPr lang="en-US" altLang="zh-CN" dirty="0"/>
              <a:t>observations on impact of having a lower power class UE</a:t>
            </a:r>
            <a:endParaRPr lang="en-US" altLang="zh-CN" dirty="0" smtClean="0"/>
          </a:p>
          <a:p>
            <a:pPr lvl="1">
              <a:buFont typeface="Wingdings" pitchFamily="2" charset="2"/>
              <a:buChar char="ü"/>
            </a:pPr>
            <a:r>
              <a:rPr lang="en-US" altLang="zh-CN" dirty="0"/>
              <a:t>Report dependency of accuracy performance on synchronous (E-SMLC is assumed to know the absolute timing of each involved </a:t>
            </a:r>
            <a:r>
              <a:rPr lang="en-US" altLang="zh-CN" dirty="0" err="1"/>
              <a:t>eNB</a:t>
            </a:r>
            <a:r>
              <a:rPr lang="en-US" altLang="zh-CN" dirty="0"/>
              <a:t> ) or asynchronous </a:t>
            </a:r>
            <a:r>
              <a:rPr lang="en-US" altLang="zh-CN" dirty="0" smtClean="0"/>
              <a:t>networks</a:t>
            </a:r>
          </a:p>
          <a:p>
            <a:pPr lvl="1">
              <a:buFont typeface="Wingdings" pitchFamily="2" charset="2"/>
              <a:buChar char="ü"/>
            </a:pPr>
            <a:r>
              <a:rPr lang="en-US" altLang="zh-CN" dirty="0" smtClean="0"/>
              <a:t>Requirements </a:t>
            </a:r>
            <a:r>
              <a:rPr lang="en-US" altLang="zh-CN" dirty="0"/>
              <a:t>are the same for all three operation modes (i.e. stand-alone/in-band/guard band) per the WID</a:t>
            </a:r>
            <a:endParaRPr lang="zh-CN" altLang="zh-CN" dirty="0"/>
          </a:p>
          <a:p>
            <a:pPr lvl="1">
              <a:buFont typeface="Wingdings" pitchFamily="2" charset="2"/>
              <a:buChar char="ü"/>
            </a:pP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36777379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081667"/>
          </a:xfrm>
        </p:spPr>
        <p:txBody>
          <a:bodyPr/>
          <a:lstStyle/>
          <a:p>
            <a:r>
              <a:rPr lang="en-US" dirty="0" smtClean="0"/>
              <a:t>Observations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880946"/>
            <a:ext cx="10515600" cy="5496570"/>
          </a:xfrm>
        </p:spPr>
        <p:txBody>
          <a:bodyPr>
            <a:noAutofit/>
          </a:bodyPr>
          <a:lstStyle/>
          <a:p>
            <a:r>
              <a:rPr lang="en-US" dirty="0" smtClean="0"/>
              <a:t>Horizontal accuracy of UTDOA</a:t>
            </a:r>
          </a:p>
          <a:p>
            <a:pPr lvl="1"/>
            <a:r>
              <a:rPr lang="en-US" sz="1800" dirty="0" smtClean="0"/>
              <a:t>For NB-IoT UEs with transmit power of 23 dBm, the positioning accuracy of UTDOA schemes evaluated for RAN1#86 varies from 21 m to 133 m at 67% with EPA1 channel and from 129 m to 227 m at 67% with ETU1 channel. </a:t>
            </a:r>
          </a:p>
          <a:p>
            <a:pPr lvl="2"/>
            <a:r>
              <a:rPr lang="en-US" altLang="zh-CN" sz="1600" dirty="0" smtClean="0"/>
              <a:t>The evaluations are all based on synchronous network</a:t>
            </a:r>
            <a:endParaRPr lang="en-US" sz="1600" dirty="0" smtClean="0"/>
          </a:p>
          <a:p>
            <a:pPr lvl="1"/>
            <a:r>
              <a:rPr lang="en-US" sz="1800" dirty="0" smtClean="0"/>
              <a:t>The accuracy of UTDOA is common for in-band, guard-band, and standalone operations.</a:t>
            </a:r>
          </a:p>
          <a:p>
            <a:pPr lvl="1"/>
            <a:r>
              <a:rPr lang="en-US" sz="1800" dirty="0" smtClean="0"/>
              <a:t>The accuracy of UTDOA may degrade with the new lower power class(</a:t>
            </a:r>
            <a:r>
              <a:rPr lang="en-US" sz="1800" dirty="0" err="1" smtClean="0"/>
              <a:t>es</a:t>
            </a:r>
            <a:r>
              <a:rPr lang="en-US" sz="1800" dirty="0" smtClean="0"/>
              <a:t>) for NB-IoT UE.</a:t>
            </a:r>
          </a:p>
          <a:p>
            <a:pPr lvl="1"/>
            <a:r>
              <a:rPr lang="en-US" sz="1800" dirty="0" smtClean="0"/>
              <a:t>(this sentence is not staying here) Companies have used differing simulation assumptions, which leads to the performance differences between companies. Comparisons can be made within each company’s results</a:t>
            </a:r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96845904"/>
              </p:ext>
            </p:extLst>
          </p:nvPr>
        </p:nvGraphicFramePr>
        <p:xfrm>
          <a:off x="1094703" y="3883402"/>
          <a:ext cx="10380374" cy="305911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43501"/>
                <a:gridCol w="1980866"/>
                <a:gridCol w="1451926"/>
                <a:gridCol w="1613033"/>
                <a:gridCol w="3991048"/>
              </a:tblGrid>
              <a:tr h="600380">
                <a:tc rowSpan="2"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Company</a:t>
                      </a:r>
                      <a:endParaRPr lang="zh-CN" altLang="en-US" dirty="0"/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Accuracy (m @ 67%) indoor UEs</a:t>
                      </a:r>
                      <a:endParaRPr lang="zh-CN" altLang="en-US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UE </a:t>
                      </a:r>
                      <a:r>
                        <a:rPr lang="en-US" altLang="zh-CN" dirty="0" err="1" smtClean="0"/>
                        <a:t>Tx</a:t>
                      </a:r>
                      <a:r>
                        <a:rPr lang="en-US" altLang="zh-CN" dirty="0" smtClean="0"/>
                        <a:t> power (</a:t>
                      </a:r>
                      <a:r>
                        <a:rPr lang="en-US" altLang="zh-CN" dirty="0" err="1" smtClean="0"/>
                        <a:t>dBm</a:t>
                      </a:r>
                      <a:r>
                        <a:rPr lang="en-US" altLang="zh-CN" dirty="0" smtClean="0"/>
                        <a:t>)</a:t>
                      </a:r>
                      <a:endParaRPr lang="zh-CN" altLang="en-US" dirty="0"/>
                    </a:p>
                  </a:txBody>
                  <a:tcPr anchor="ctr"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Positioning signal</a:t>
                      </a:r>
                      <a:endParaRPr lang="zh-CN" altLang="en-US" dirty="0"/>
                    </a:p>
                  </a:txBody>
                  <a:tcPr anchor="ctr"/>
                </a:tc>
              </a:tr>
              <a:tr h="329641"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EPA1</a:t>
                      </a:r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ETU1</a:t>
                      </a:r>
                      <a:endParaRPr lang="zh-CN" altLang="en-US" dirty="0"/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 anchor="ctr"/>
                </a:tc>
              </a:tr>
              <a:tr h="329641"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Ericsson</a:t>
                      </a:r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81~133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129~227</a:t>
                      </a:r>
                      <a:endParaRPr lang="zh-CN" altLang="en-US" dirty="0"/>
                    </a:p>
                  </a:txBody>
                  <a:tcPr anchor="ctr"/>
                </a:tc>
                <a:tc rowSpan="3"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23</a:t>
                      </a:r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NPRACH with 32 repetitions</a:t>
                      </a:r>
                      <a:endParaRPr lang="zh-CN" altLang="en-US" dirty="0"/>
                    </a:p>
                  </a:txBody>
                  <a:tcPr/>
                </a:tc>
              </a:tr>
              <a:tr h="812813"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Huawei</a:t>
                      </a:r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21~46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NPRACH</a:t>
                      </a:r>
                      <a:r>
                        <a:rPr lang="en-US" altLang="zh-CN" baseline="0" dirty="0" smtClean="0"/>
                        <a:t>-like positioning signal with 180 kHz hopping bandwidth and 128 repetitions</a:t>
                      </a:r>
                      <a:endParaRPr lang="zh-CN" altLang="en-US" dirty="0"/>
                    </a:p>
                  </a:txBody>
                  <a:tcPr/>
                </a:tc>
              </a:tr>
              <a:tr h="812813"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ZTE</a:t>
                      </a:r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150~250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NPRACH hopping within 1 PRB or 6 PRBs with 32 repetitions</a:t>
                      </a:r>
                      <a:r>
                        <a:rPr lang="en-US" altLang="zh-CN" baseline="0" dirty="0" smtClean="0"/>
                        <a:t> or 128 repetitions</a:t>
                      </a:r>
                      <a:endParaRPr lang="zh-CN" alt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5800165" y="281447"/>
            <a:ext cx="63918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NOTE: Company names will be anonymized for reporting to RAN</a:t>
            </a:r>
            <a:endParaRPr 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57095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810119"/>
          </a:xfrm>
        </p:spPr>
        <p:txBody>
          <a:bodyPr/>
          <a:lstStyle/>
          <a:p>
            <a:r>
              <a:rPr lang="en-US" dirty="0" smtClean="0"/>
              <a:t>Observations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553639"/>
            <a:ext cx="10515600" cy="5388981"/>
          </a:xfrm>
        </p:spPr>
        <p:txBody>
          <a:bodyPr>
            <a:noAutofit/>
          </a:bodyPr>
          <a:lstStyle/>
          <a:p>
            <a:r>
              <a:rPr lang="en-US" dirty="0" smtClean="0"/>
              <a:t>TOA estimation accuracy in UTDOA</a:t>
            </a:r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60375873"/>
              </p:ext>
            </p:extLst>
          </p:nvPr>
        </p:nvGraphicFramePr>
        <p:xfrm>
          <a:off x="964689" y="934218"/>
          <a:ext cx="10389111" cy="5562041"/>
        </p:xfrm>
        <a:graphic>
          <a:graphicData uri="http://schemas.openxmlformats.org/drawingml/2006/table">
            <a:tbl>
              <a:tblPr/>
              <a:tblGrid>
                <a:gridCol w="1074671"/>
                <a:gridCol w="1243697"/>
                <a:gridCol w="2671123"/>
                <a:gridCol w="1865546"/>
                <a:gridCol w="3534074"/>
              </a:tblGrid>
              <a:tr h="342705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FFFFFF"/>
                          </a:solidFill>
                          <a:latin typeface="Calibri"/>
                        </a:rPr>
                        <a:t>MCL</a:t>
                      </a:r>
                    </a:p>
                  </a:txBody>
                  <a:tcPr marL="6474" marR="6474" marT="6474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FFFFFF"/>
                          </a:solidFill>
                          <a:latin typeface="Calibri"/>
                        </a:rPr>
                        <a:t>Company </a:t>
                      </a:r>
                    </a:p>
                    <a:p>
                      <a:pPr algn="ctr" rtl="0" fontAlgn="ctr"/>
                      <a:r>
                        <a:rPr lang="zh-CN" altLang="en-US" sz="1400" b="0" i="0" u="none" strike="noStrike" dirty="0">
                          <a:solidFill>
                            <a:srgbClr val="FFFFFF"/>
                          </a:solidFill>
                          <a:latin typeface="Calibri"/>
                        </a:rPr>
                        <a:t>　</a:t>
                      </a:r>
                    </a:p>
                  </a:txBody>
                  <a:tcPr marL="6474" marR="6474" marT="6474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FFFFFF"/>
                          </a:solidFill>
                          <a:latin typeface="Calibri"/>
                        </a:rPr>
                        <a:t>TOA estimation error</a:t>
                      </a:r>
                    </a:p>
                  </a:txBody>
                  <a:tcPr marL="6474" marR="6474" marT="6474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FFFFFF"/>
                          </a:solidFill>
                          <a:latin typeface="Calibri"/>
                        </a:rPr>
                        <a:t>Channel model </a:t>
                      </a:r>
                    </a:p>
                  </a:txBody>
                  <a:tcPr marL="6474" marR="6474" marT="6474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FFFFFF"/>
                          </a:solidFill>
                          <a:latin typeface="Calibri"/>
                        </a:rPr>
                        <a:t>Positioning signal </a:t>
                      </a:r>
                    </a:p>
                  </a:txBody>
                  <a:tcPr marL="6474" marR="6474" marT="6474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</a:tr>
              <a:tr h="621679">
                <a:tc rowSpan="4"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164dB</a:t>
                      </a:r>
                    </a:p>
                  </a:txBody>
                  <a:tcPr marL="6474" marR="6474" marT="6474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HUAWEI </a:t>
                      </a:r>
                    </a:p>
                  </a:txBody>
                  <a:tcPr marL="6474" marR="6474" marT="6474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[-</a:t>
                      </a:r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0.13us</a:t>
                      </a:r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, </a:t>
                      </a:r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0.13us</a:t>
                      </a:r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] </a:t>
                      </a:r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@ 90%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474" marR="6474" marT="6474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EPA 1 </a:t>
                      </a:r>
                    </a:p>
                  </a:txBody>
                  <a:tcPr marL="6474" marR="6474" marT="6474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NPRACH-like positioning signal with 180 kHz hopping bandwidth and 128 repetitions  </a:t>
                      </a:r>
                    </a:p>
                  </a:txBody>
                  <a:tcPr marL="6474" marR="6474" marT="6474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FF7"/>
                    </a:solidFill>
                  </a:tcPr>
                </a:tc>
              </a:tr>
              <a:tr h="31384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　</a:t>
                      </a:r>
                    </a:p>
                  </a:txBody>
                  <a:tcPr marL="6474" marR="6474" marT="6474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　</a:t>
                      </a:r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[-</a:t>
                      </a:r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0.585us</a:t>
                      </a:r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, </a:t>
                      </a:r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0.585us</a:t>
                      </a:r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] </a:t>
                      </a:r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@ 90%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474" marR="6474" marT="6474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DEE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EPA 1</a:t>
                      </a:r>
                    </a:p>
                  </a:txBody>
                  <a:tcPr marL="6474" marR="6474" marT="6474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DEE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NPRACH with 128 repetitions </a:t>
                      </a:r>
                    </a:p>
                  </a:txBody>
                  <a:tcPr marL="6474" marR="6474" marT="6474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DEEF"/>
                    </a:solidFill>
                  </a:tcPr>
                </a:tc>
              </a:tr>
              <a:tr h="31384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QUALCOMM </a:t>
                      </a:r>
                    </a:p>
                  </a:txBody>
                  <a:tcPr marL="6474" marR="6474" marT="6474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[-1, 2]us </a:t>
                      </a:r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@ 90%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474" marR="6474" marT="6474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ETU1 </a:t>
                      </a:r>
                    </a:p>
                  </a:txBody>
                  <a:tcPr marL="6474" marR="6474" marT="6474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NPRACH with 128 repetitions  </a:t>
                      </a:r>
                    </a:p>
                  </a:txBody>
                  <a:tcPr marL="6474" marR="6474" marT="6474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FF7"/>
                    </a:solidFill>
                  </a:tcPr>
                </a:tc>
              </a:tr>
              <a:tr h="31384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[-1.3, 1.3]us </a:t>
                      </a:r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@ 90%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474" marR="6474" marT="6474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DEE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AWGN </a:t>
                      </a:r>
                    </a:p>
                  </a:txBody>
                  <a:tcPr marL="6474" marR="6474" marT="6474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DEE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NPRACH with 128 repetitions </a:t>
                      </a:r>
                    </a:p>
                  </a:txBody>
                  <a:tcPr marL="6474" marR="6474" marT="6474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DEEF"/>
                    </a:solidFill>
                  </a:tcPr>
                </a:tc>
              </a:tr>
              <a:tr h="621679">
                <a:tc rowSpan="6"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154dB</a:t>
                      </a:r>
                    </a:p>
                  </a:txBody>
                  <a:tcPr marL="6474" marR="6474" marT="6474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HUAWEI </a:t>
                      </a:r>
                    </a:p>
                  </a:txBody>
                  <a:tcPr marL="6474" marR="6474" marT="6474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[-0.065us, 0.065us</a:t>
                      </a:r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] @ 93.60% 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474" marR="6474" marT="6474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EPA 1 </a:t>
                      </a:r>
                    </a:p>
                  </a:txBody>
                  <a:tcPr marL="6474" marR="6474" marT="6474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NPRACH-like positioning signal with 180 kHz hopping bandwidth and 128 repetitions  </a:t>
                      </a:r>
                    </a:p>
                  </a:txBody>
                  <a:tcPr marL="6474" marR="6474" marT="6474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FF7"/>
                    </a:solidFill>
                  </a:tcPr>
                </a:tc>
              </a:tr>
              <a:tr h="31384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　</a:t>
                      </a:r>
                    </a:p>
                  </a:txBody>
                  <a:tcPr marL="6474" marR="6474" marT="6474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　</a:t>
                      </a:r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[-</a:t>
                      </a:r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0.26us</a:t>
                      </a:r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, </a:t>
                      </a:r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0.26us</a:t>
                      </a:r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] </a:t>
                      </a:r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@ 90%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474" marR="6474" marT="6474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DEE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EPA 1</a:t>
                      </a:r>
                    </a:p>
                  </a:txBody>
                  <a:tcPr marL="6474" marR="6474" marT="6474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DEE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NPRACH with 128 repetitions </a:t>
                      </a:r>
                    </a:p>
                  </a:txBody>
                  <a:tcPr marL="6474" marR="6474" marT="6474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DEEF"/>
                    </a:solidFill>
                  </a:tcPr>
                </a:tc>
              </a:tr>
              <a:tr h="31384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QUALCOMM </a:t>
                      </a:r>
                    </a:p>
                  </a:txBody>
                  <a:tcPr marL="6474" marR="6474" marT="6474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[0.3, </a:t>
                      </a:r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0.8]us @</a:t>
                      </a:r>
                      <a:r>
                        <a:rPr lang="en-US" sz="1400" b="0" i="0" u="none" strike="noStrike" baseline="0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90%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474" marR="6474" marT="6474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ETU1 </a:t>
                      </a:r>
                    </a:p>
                  </a:txBody>
                  <a:tcPr marL="6474" marR="6474" marT="6474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NPRACH with 256 repetitions  </a:t>
                      </a:r>
                    </a:p>
                  </a:txBody>
                  <a:tcPr marL="6474" marR="6474" marT="6474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FF7"/>
                    </a:solidFill>
                  </a:tcPr>
                </a:tc>
              </a:tr>
              <a:tr h="31384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[-0.25, </a:t>
                      </a:r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0.25]us @ 90%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474" marR="6474" marT="6474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DEE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AWGN </a:t>
                      </a:r>
                    </a:p>
                  </a:txBody>
                  <a:tcPr marL="6474" marR="6474" marT="6474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DEE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NPRACH with 256 repetitions </a:t>
                      </a:r>
                    </a:p>
                  </a:txBody>
                  <a:tcPr marL="6474" marR="6474" marT="6474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DEEF"/>
                    </a:solidFill>
                  </a:tcPr>
                </a:tc>
              </a:tr>
              <a:tr h="313845">
                <a:tc vMerge="1">
                  <a:txBody>
                    <a:bodyPr/>
                    <a:lstStyle/>
                    <a:p>
                      <a:pPr algn="ctr" rtl="0" fontAlgn="ctr"/>
                      <a:endParaRPr lang="en-US" sz="1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474" marR="6474" marT="6474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FF7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 err="1" smtClean="0">
                          <a:solidFill>
                            <a:srgbClr val="000000"/>
                          </a:solidFill>
                          <a:latin typeface="+mn-lt"/>
                        </a:rPr>
                        <a:t>Fraunhofer</a:t>
                      </a:r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 IIS 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474" marR="6474" marT="6474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&lt; 2.6us</a:t>
                      </a:r>
                      <a:r>
                        <a:rPr lang="en-US" sz="1400" b="0" i="0" u="none" strike="noStrike" baseline="0" dirty="0" smtClean="0">
                          <a:solidFill>
                            <a:srgbClr val="000000"/>
                          </a:solidFill>
                          <a:latin typeface="+mn-lt"/>
                        </a:rPr>
                        <a:t> </a:t>
                      </a:r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@90%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6474" marR="6474" marT="6474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DEE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TU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474" marR="6474" marT="6474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DEE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l" rtl="0" fontAlgn="t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New</a:t>
                      </a:r>
                      <a:r>
                        <a:rPr lang="en-US" sz="1400" b="0" i="0" u="none" strike="noStrike" baseline="0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uplink positioning signal in 100 subframes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474" marR="6474" marT="6474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DEEF"/>
                    </a:solidFill>
                  </a:tcPr>
                </a:tc>
              </a:tr>
              <a:tr h="313845">
                <a:tc vMerge="1">
                  <a:txBody>
                    <a:bodyPr/>
                    <a:lstStyle/>
                    <a:p>
                      <a:pPr algn="ctr" rtl="0" fontAlgn="ctr"/>
                      <a:endParaRPr lang="en-US" sz="1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474" marR="6474" marT="6474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FF7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rtl="0" fontAlgn="ctr"/>
                      <a:endParaRPr lang="en-US" sz="1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474" marR="6474" marT="6474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&lt; 0.6us</a:t>
                      </a:r>
                      <a:r>
                        <a:rPr lang="en-US" altLang="zh-CN" sz="1400" b="0" i="0" u="none" strike="noStrike" baseline="0" dirty="0" smtClean="0">
                          <a:solidFill>
                            <a:srgbClr val="000000"/>
                          </a:solidFill>
                          <a:latin typeface="+mn-lt"/>
                        </a:rPr>
                        <a:t> </a:t>
                      </a:r>
                      <a:r>
                        <a:rPr lang="en-US" altLang="zh-CN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@90%</a:t>
                      </a:r>
                    </a:p>
                  </a:txBody>
                  <a:tcPr marL="6474" marR="6474" marT="6474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DEE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RA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474" marR="6474" marT="6474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DEEF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l" rtl="0" fontAlgn="t"/>
                      <a:endParaRPr lang="en-US" sz="1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474" marR="6474" marT="6474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DEEF"/>
                    </a:solidFill>
                  </a:tcPr>
                </a:tc>
              </a:tr>
              <a:tr h="399710">
                <a:tc rowSpan="4"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144dB</a:t>
                      </a:r>
                    </a:p>
                  </a:txBody>
                  <a:tcPr marL="6474" marR="6474" marT="6474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HUAWEI </a:t>
                      </a:r>
                    </a:p>
                  </a:txBody>
                  <a:tcPr marL="6474" marR="6474" marT="6474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[-0.065us, 0.065us] </a:t>
                      </a:r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@ 95.50%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474" marR="6474" marT="6474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EPA 1 </a:t>
                      </a:r>
                    </a:p>
                  </a:txBody>
                  <a:tcPr marL="6474" marR="6474" marT="6474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NPRACH-like positioning signal with 180 kHz hopping bandwidth and 128 repetitions  </a:t>
                      </a:r>
                    </a:p>
                  </a:txBody>
                  <a:tcPr marL="6474" marR="6474" marT="6474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FF7"/>
                    </a:solidFill>
                  </a:tcPr>
                </a:tc>
              </a:tr>
              <a:tr h="31384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　</a:t>
                      </a:r>
                    </a:p>
                  </a:txBody>
                  <a:tcPr marL="6474" marR="6474" marT="6474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　</a:t>
                      </a:r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[-</a:t>
                      </a:r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0.26us</a:t>
                      </a:r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, </a:t>
                      </a:r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0.26us</a:t>
                      </a:r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] </a:t>
                      </a:r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@ 90%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474" marR="6474" marT="6474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DEE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EPA 1</a:t>
                      </a:r>
                    </a:p>
                  </a:txBody>
                  <a:tcPr marL="6474" marR="6474" marT="6474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DEE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NPRACH with 128 repetitions </a:t>
                      </a:r>
                    </a:p>
                  </a:txBody>
                  <a:tcPr marL="6474" marR="6474" marT="6474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DEEF"/>
                    </a:solidFill>
                  </a:tcPr>
                </a:tc>
              </a:tr>
              <a:tr h="31384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QUALCOMM </a:t>
                      </a:r>
                    </a:p>
                  </a:txBody>
                  <a:tcPr marL="6474" marR="6474" marT="6474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[-0.1, </a:t>
                      </a:r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1.2]us @ 90%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474" marR="6474" marT="6474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ETU1 </a:t>
                      </a:r>
                    </a:p>
                  </a:txBody>
                  <a:tcPr marL="6474" marR="6474" marT="6474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NPRACH with 16 repetitions  </a:t>
                      </a:r>
                    </a:p>
                  </a:txBody>
                  <a:tcPr marL="6474" marR="6474" marT="6474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FF7"/>
                    </a:solidFill>
                  </a:tcPr>
                </a:tc>
              </a:tr>
              <a:tr h="31384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[-0.25, </a:t>
                      </a:r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0.25]us @ 90%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474" marR="6474" marT="6474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DEE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AWGN </a:t>
                      </a:r>
                    </a:p>
                  </a:txBody>
                  <a:tcPr marL="6474" marR="6474" marT="6474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DEE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NPRACH with 16 repetitions </a:t>
                      </a:r>
                    </a:p>
                  </a:txBody>
                  <a:tcPr marL="6474" marR="6474" marT="6474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DEEF"/>
                    </a:solidFill>
                  </a:tcPr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678985" y="6448343"/>
            <a:ext cx="63918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NOTE: Company names will be anonymized for reporting to RAN</a:t>
            </a:r>
            <a:endParaRPr 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57095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081667"/>
          </a:xfrm>
        </p:spPr>
        <p:txBody>
          <a:bodyPr/>
          <a:lstStyle/>
          <a:p>
            <a:r>
              <a:rPr lang="en-US" dirty="0" smtClean="0"/>
              <a:t>Observations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724833"/>
            <a:ext cx="10515600" cy="5463116"/>
          </a:xfrm>
        </p:spPr>
        <p:txBody>
          <a:bodyPr>
            <a:noAutofit/>
          </a:bodyPr>
          <a:lstStyle/>
          <a:p>
            <a:r>
              <a:rPr lang="en-US" sz="2400" dirty="0" smtClean="0"/>
              <a:t>Horizontal accuracy of OTDOA</a:t>
            </a:r>
          </a:p>
          <a:p>
            <a:pPr lvl="1"/>
            <a:r>
              <a:rPr lang="en-US" altLang="zh-CN" sz="1800" dirty="0"/>
              <a:t>For </a:t>
            </a:r>
            <a:r>
              <a:rPr lang="en-US" altLang="zh-CN" sz="1800" dirty="0" smtClean="0"/>
              <a:t>in-band operation, </a:t>
            </a:r>
            <a:r>
              <a:rPr lang="en-US" altLang="zh-CN" sz="1800" dirty="0"/>
              <a:t>the positioning accuracy of </a:t>
            </a:r>
            <a:r>
              <a:rPr lang="en-US" altLang="zh-CN" sz="1800" dirty="0" smtClean="0"/>
              <a:t>OTDOA schemes evaluated by RAN1#86 reported by most companies is on the order of tens of meters. One evaluation found accuracy on the order of a few hundred meters</a:t>
            </a:r>
          </a:p>
          <a:p>
            <a:pPr lvl="2"/>
            <a:r>
              <a:rPr lang="en-US" altLang="zh-CN" sz="1800" dirty="0" smtClean="0"/>
              <a:t>The evaluations are all based on synchronous network (E-SMLC is assumed to know the absolute timing of each involved </a:t>
            </a:r>
            <a:r>
              <a:rPr lang="en-US" altLang="zh-CN" sz="1800" dirty="0" err="1" smtClean="0"/>
              <a:t>eNB</a:t>
            </a:r>
            <a:r>
              <a:rPr lang="en-US" altLang="zh-CN" sz="1800" dirty="0" smtClean="0"/>
              <a:t>)</a:t>
            </a:r>
            <a:endParaRPr lang="en-US" altLang="zh-CN" sz="2400" dirty="0"/>
          </a:p>
          <a:p>
            <a:pPr lvl="1"/>
            <a:r>
              <a:rPr lang="en-US" altLang="zh-CN" sz="1800" dirty="0"/>
              <a:t>For </a:t>
            </a:r>
            <a:r>
              <a:rPr lang="en-US" altLang="zh-CN" sz="1800" dirty="0" smtClean="0"/>
              <a:t>standalone </a:t>
            </a:r>
            <a:r>
              <a:rPr lang="en-US" altLang="zh-CN" sz="1800" dirty="0"/>
              <a:t>operation, the positioning accuracy of </a:t>
            </a:r>
            <a:r>
              <a:rPr lang="en-US" altLang="zh-CN" sz="1800" dirty="0" smtClean="0"/>
              <a:t>OTDOA was reported by one company as on the order of tens of meters.</a:t>
            </a:r>
          </a:p>
          <a:p>
            <a:pPr lvl="1"/>
            <a:r>
              <a:rPr lang="en-US" sz="1800" dirty="0" smtClean="0"/>
              <a:t>The accuracy of OTDOA does not depend on UE power class.  </a:t>
            </a:r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20083706"/>
              </p:ext>
            </p:extLst>
          </p:nvPr>
        </p:nvGraphicFramePr>
        <p:xfrm>
          <a:off x="302942" y="3424429"/>
          <a:ext cx="11586116" cy="2763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26613"/>
                <a:gridCol w="2150109"/>
                <a:gridCol w="1152696"/>
                <a:gridCol w="1369217"/>
                <a:gridCol w="3782694"/>
                <a:gridCol w="2004787"/>
              </a:tblGrid>
              <a:tr h="370840">
                <a:tc rowSpan="2"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Company</a:t>
                      </a:r>
                      <a:endParaRPr lang="zh-CN" altLang="en-US" dirty="0"/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Accuracy (m @ 67%) indoor</a:t>
                      </a:r>
                      <a:r>
                        <a:rPr lang="en-US" altLang="zh-CN" baseline="0" dirty="0" smtClean="0"/>
                        <a:t> UEs</a:t>
                      </a:r>
                      <a:endParaRPr lang="zh-CN" altLang="en-US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US" altLang="zh-CN" dirty="0" err="1" smtClean="0"/>
                        <a:t>eNB</a:t>
                      </a:r>
                      <a:r>
                        <a:rPr lang="en-US" altLang="zh-CN" dirty="0" smtClean="0"/>
                        <a:t> </a:t>
                      </a:r>
                      <a:r>
                        <a:rPr lang="en-US" altLang="zh-CN" dirty="0" err="1" smtClean="0"/>
                        <a:t>Tx</a:t>
                      </a:r>
                      <a:r>
                        <a:rPr lang="en-US" altLang="zh-CN" dirty="0" smtClean="0"/>
                        <a:t> power (</a:t>
                      </a:r>
                      <a:r>
                        <a:rPr lang="en-US" altLang="zh-CN" dirty="0" err="1" smtClean="0"/>
                        <a:t>dBm</a:t>
                      </a:r>
                      <a:r>
                        <a:rPr lang="en-US" altLang="zh-CN" dirty="0" smtClean="0"/>
                        <a:t>)</a:t>
                      </a:r>
                      <a:endParaRPr lang="zh-CN" altLang="en-US" dirty="0"/>
                    </a:p>
                  </a:txBody>
                  <a:tcPr anchor="ctr"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Positioning signal</a:t>
                      </a:r>
                      <a:endParaRPr lang="zh-CN" altLang="en-US" dirty="0"/>
                    </a:p>
                  </a:txBody>
                  <a:tcPr anchor="ctr"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Sampling rate (kHz)</a:t>
                      </a:r>
                      <a:endParaRPr lang="zh-CN" altLang="en-US" dirty="0"/>
                    </a:p>
                  </a:txBody>
                  <a:tcPr anchor="ctr"/>
                </a:tc>
              </a:tr>
              <a:tr h="370840"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EPA1</a:t>
                      </a:r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ETU1</a:t>
                      </a:r>
                      <a:endParaRPr lang="zh-CN" altLang="en-US" dirty="0"/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Ericsson</a:t>
                      </a:r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326~427</a:t>
                      </a:r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326~427</a:t>
                      </a:r>
                      <a:endParaRPr lang="zh-CN" altLang="en-US" dirty="0"/>
                    </a:p>
                  </a:txBody>
                  <a:tcPr anchor="ctr"/>
                </a:tc>
                <a:tc rowSpan="4"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43 </a:t>
                      </a:r>
                      <a:r>
                        <a:rPr lang="en-US" altLang="zh-CN" dirty="0" err="1" smtClean="0"/>
                        <a:t>dBm</a:t>
                      </a:r>
                      <a:r>
                        <a:rPr lang="en-US" altLang="zh-CN" dirty="0" smtClean="0"/>
                        <a:t> for standalone, 35 </a:t>
                      </a:r>
                      <a:r>
                        <a:rPr lang="en-US" altLang="zh-CN" dirty="0" err="1" smtClean="0"/>
                        <a:t>dBm</a:t>
                      </a:r>
                      <a:r>
                        <a:rPr lang="en-US" altLang="zh-CN" dirty="0" smtClean="0"/>
                        <a:t> for in-band</a:t>
                      </a:r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Reusing NPSS</a:t>
                      </a:r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240</a:t>
                      </a:r>
                      <a:endParaRPr lang="zh-CN" altLang="en-US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Huawei</a:t>
                      </a:r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45</a:t>
                      </a:r>
                      <a:r>
                        <a:rPr lang="en-US" altLang="zh-CN" baseline="0" dirty="0" smtClean="0"/>
                        <a:t> for in-band</a:t>
                      </a:r>
                    </a:p>
                    <a:p>
                      <a:pPr algn="ctr"/>
                      <a:r>
                        <a:rPr lang="en-US" altLang="zh-CN" baseline="0" dirty="0" smtClean="0"/>
                        <a:t>26 for standalone</a:t>
                      </a:r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Reusing NSSS</a:t>
                      </a:r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15360</a:t>
                      </a:r>
                      <a:endParaRPr lang="zh-CN" altLang="en-US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Nokia</a:t>
                      </a:r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7~11</a:t>
                      </a:r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40~135</a:t>
                      </a:r>
                      <a:endParaRPr lang="zh-CN" altLang="en-US" dirty="0"/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New PRS with 180 kHz ~  10 MHz hopping</a:t>
                      </a:r>
                      <a:r>
                        <a:rPr lang="en-US" altLang="zh-CN" baseline="0" dirty="0" smtClean="0"/>
                        <a:t> </a:t>
                      </a:r>
                      <a:r>
                        <a:rPr lang="en-US" altLang="zh-CN" dirty="0" smtClean="0"/>
                        <a:t>bandwidth</a:t>
                      </a:r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ZTE</a:t>
                      </a:r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31~52</a:t>
                      </a:r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New PRS with multi-PRB hopping</a:t>
                      </a:r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1920</a:t>
                      </a:r>
                      <a:endParaRPr lang="zh-CN" altLang="en-US" dirty="0"/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678985" y="6192850"/>
            <a:ext cx="63918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NOTE: Company names will be anonymized for reporting to RAN</a:t>
            </a:r>
            <a:endParaRPr 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29541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863589"/>
          </a:xfrm>
        </p:spPr>
        <p:txBody>
          <a:bodyPr/>
          <a:lstStyle/>
          <a:p>
            <a:r>
              <a:rPr lang="en-US" dirty="0" smtClean="0"/>
              <a:t>Observations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747134"/>
            <a:ext cx="10515600" cy="501805"/>
          </a:xfrm>
        </p:spPr>
        <p:txBody>
          <a:bodyPr>
            <a:noAutofit/>
          </a:bodyPr>
          <a:lstStyle/>
          <a:p>
            <a:r>
              <a:rPr lang="en-US" dirty="0" smtClean="0"/>
              <a:t>TOA estimation accuracy in OTDOA</a:t>
            </a:r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09057424"/>
              </p:ext>
            </p:extLst>
          </p:nvPr>
        </p:nvGraphicFramePr>
        <p:xfrm>
          <a:off x="1378418" y="1355504"/>
          <a:ext cx="9975381" cy="4468344"/>
        </p:xfrm>
        <a:graphic>
          <a:graphicData uri="http://schemas.openxmlformats.org/drawingml/2006/table">
            <a:tbl>
              <a:tblPr>
                <a:tableStyleId>{BDBED569-4797-4DF1-A0F4-6AAB3CD982D8}</a:tableStyleId>
              </a:tblPr>
              <a:tblGrid>
                <a:gridCol w="1750278"/>
                <a:gridCol w="1269286"/>
                <a:gridCol w="1576587"/>
                <a:gridCol w="2693689"/>
                <a:gridCol w="1108955"/>
                <a:gridCol w="1576586"/>
              </a:tblGrid>
              <a:tr h="518208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u="none" strike="noStrike" dirty="0" smtClean="0"/>
                        <a:t>Deployment </a:t>
                      </a:r>
                      <a:r>
                        <a:rPr lang="en-US" sz="1400" u="none" strike="noStrike" dirty="0"/>
                        <a:t>mode</a:t>
                      </a:r>
                      <a:endParaRPr lang="en-US" sz="1400" b="0" i="0" u="none" strike="noStrike" dirty="0">
                        <a:solidFill>
                          <a:srgbClr val="FFFFFF"/>
                        </a:solidFill>
                        <a:latin typeface="Calibri"/>
                      </a:endParaRPr>
                    </a:p>
                  </a:txBody>
                  <a:tcPr marL="6513" marR="6513" marT="6513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u="none" strike="noStrike"/>
                        <a:t>MCL</a:t>
                      </a:r>
                      <a:endParaRPr lang="en-US" sz="1400" b="0" i="0" u="none" strike="noStrike">
                        <a:solidFill>
                          <a:srgbClr val="FFFFFF"/>
                        </a:solidFill>
                        <a:latin typeface="Calibri"/>
                      </a:endParaRPr>
                    </a:p>
                  </a:txBody>
                  <a:tcPr marL="6513" marR="6513" marT="6513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u="none" strike="noStrike"/>
                        <a:t>Company </a:t>
                      </a:r>
                      <a:endParaRPr lang="en-US" sz="1400" b="0" i="0" u="none" strike="noStrike">
                        <a:solidFill>
                          <a:srgbClr val="FFFFFF"/>
                        </a:solidFill>
                        <a:latin typeface="Calibri"/>
                      </a:endParaRPr>
                    </a:p>
                  </a:txBody>
                  <a:tcPr marL="6513" marR="6513" marT="6513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u="none" strike="noStrike"/>
                        <a:t>TOA estimation error</a:t>
                      </a:r>
                      <a:endParaRPr lang="en-US" sz="1400" b="0" i="0" u="none" strike="noStrike">
                        <a:solidFill>
                          <a:srgbClr val="FFFFFF"/>
                        </a:solidFill>
                        <a:latin typeface="Calibri"/>
                      </a:endParaRPr>
                    </a:p>
                  </a:txBody>
                  <a:tcPr marL="6513" marR="6513" marT="6513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u="none" strike="noStrike" dirty="0"/>
                        <a:t>Channel model </a:t>
                      </a:r>
                      <a:endParaRPr lang="en-US" sz="1400" b="0" i="0" u="none" strike="noStrike" dirty="0">
                        <a:solidFill>
                          <a:srgbClr val="FFFFFF"/>
                        </a:solidFill>
                        <a:latin typeface="Calibri"/>
                      </a:endParaRPr>
                    </a:p>
                  </a:txBody>
                  <a:tcPr marL="6513" marR="6513" marT="6513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u="none" strike="noStrike"/>
                        <a:t>Positioning signal </a:t>
                      </a:r>
                      <a:endParaRPr lang="en-US" sz="1400" b="0" i="0" u="none" strike="noStrike">
                        <a:solidFill>
                          <a:srgbClr val="FFFFFF"/>
                        </a:solidFill>
                        <a:latin typeface="Calibri"/>
                      </a:endParaRPr>
                    </a:p>
                  </a:txBody>
                  <a:tcPr marL="6513" marR="6513" marT="6513" marB="0" anchor="ctr"/>
                </a:tc>
              </a:tr>
              <a:tr h="292711">
                <a:tc rowSpan="11"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/>
                        <a:t>Inband/guard band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latin typeface="宋体"/>
                      </a:endParaRPr>
                    </a:p>
                  </a:txBody>
                  <a:tcPr marL="6513" marR="6513" marT="6513" marB="0" anchor="ctr"/>
                </a:tc>
                <a:tc rowSpan="3">
                  <a:txBody>
                    <a:bodyPr/>
                    <a:lstStyle/>
                    <a:p>
                      <a:pPr algn="ctr" rtl="0" fontAlgn="ctr"/>
                      <a:r>
                        <a:rPr lang="en-US" sz="1400" u="none" strike="noStrike"/>
                        <a:t>164dB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513" marR="6513" marT="6513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u="none" strike="noStrike"/>
                        <a:t>HUAWEI 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513" marR="6513" marT="6513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u="none" strike="noStrike" dirty="0"/>
                        <a:t>[-</a:t>
                      </a:r>
                      <a:r>
                        <a:rPr lang="en-US" sz="1400" u="none" strike="noStrike" dirty="0" smtClean="0"/>
                        <a:t>0.195us</a:t>
                      </a:r>
                      <a:r>
                        <a:rPr lang="en-US" sz="1400" u="none" strike="noStrike" dirty="0"/>
                        <a:t>, </a:t>
                      </a:r>
                      <a:r>
                        <a:rPr lang="en-US" sz="1400" u="none" strike="noStrike" dirty="0" smtClean="0"/>
                        <a:t>0.195us</a:t>
                      </a:r>
                      <a:r>
                        <a:rPr lang="en-US" sz="1400" u="none" strike="noStrike" dirty="0"/>
                        <a:t>] </a:t>
                      </a:r>
                      <a:r>
                        <a:rPr lang="en-US" sz="1400" u="none" strike="noStrike" smtClean="0"/>
                        <a:t>@ 90</a:t>
                      </a:r>
                      <a:r>
                        <a:rPr lang="en-US" sz="1400" u="none" strike="noStrike" dirty="0" smtClean="0"/>
                        <a:t>%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513" marR="6513" marT="6513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400" u="none" strike="noStrike"/>
                        <a:t>EPA 1 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513" marR="6513" marT="6513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u="none" strike="noStrike"/>
                        <a:t>NSSS(2400 ms)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513" marR="6513" marT="6513" marB="0" anchor="ctr"/>
                </a:tc>
              </a:tr>
              <a:tr h="264544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en-US" sz="1400" u="none" strike="noStrike"/>
                        <a:t>QUALCOMM 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513" marR="6513" marT="651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/>
                        <a:t>[0.3, </a:t>
                      </a:r>
                      <a:r>
                        <a:rPr lang="en-US" sz="1400" u="none" strike="noStrike" dirty="0" smtClean="0"/>
                        <a:t>0.7]us @ 90%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latin typeface="Batang"/>
                      </a:endParaRPr>
                    </a:p>
                  </a:txBody>
                  <a:tcPr marL="6513" marR="6513" marT="6513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400" u="none" strike="noStrike"/>
                        <a:t>ETU1 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513" marR="6513" marT="651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/>
                        <a:t>NPRS-based(6963ms)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latin typeface="Batang"/>
                      </a:endParaRPr>
                    </a:p>
                  </a:txBody>
                  <a:tcPr marL="6513" marR="6513" marT="6513" marB="0" anchor="ctr"/>
                </a:tc>
              </a:tr>
              <a:tr h="305009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/>
                        <a:t>[-0.09, </a:t>
                      </a:r>
                      <a:r>
                        <a:rPr lang="en-US" sz="1400" u="none" strike="noStrike" dirty="0" smtClean="0"/>
                        <a:t>0.11]us @ 90%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latin typeface="Batang"/>
                      </a:endParaRPr>
                    </a:p>
                  </a:txBody>
                  <a:tcPr marL="6513" marR="6513" marT="6513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400" u="none" strike="noStrike"/>
                        <a:t>AWGN 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513" marR="6513" marT="651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/>
                        <a:t>NPRS-based(6963ms)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latin typeface="Batang"/>
                      </a:endParaRPr>
                    </a:p>
                  </a:txBody>
                  <a:tcPr marL="6513" marR="6513" marT="6513" marB="0" anchor="ctr"/>
                </a:tc>
              </a:tr>
              <a:tr h="292711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rowSpan="5">
                  <a:txBody>
                    <a:bodyPr/>
                    <a:lstStyle/>
                    <a:p>
                      <a:pPr algn="ctr" rtl="0" fontAlgn="ctr"/>
                      <a:r>
                        <a:rPr lang="en-US" sz="1400" u="none" strike="noStrike" dirty="0"/>
                        <a:t>154dB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513" marR="6513" marT="6513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u="none" strike="noStrike"/>
                        <a:t>HUAWEI 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513" marR="6513" marT="6513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u="none" strike="noStrike" dirty="0"/>
                        <a:t>[-0.065us, 0.065us] </a:t>
                      </a:r>
                      <a:r>
                        <a:rPr lang="en-US" sz="1400" u="none" strike="noStrike" dirty="0" smtClean="0"/>
                        <a:t>@</a:t>
                      </a:r>
                      <a:r>
                        <a:rPr lang="en-US" sz="1400" u="none" strike="noStrike" baseline="0" dirty="0" smtClean="0"/>
                        <a:t> 98.40%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513" marR="6513" marT="6513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400" u="none" strike="noStrike"/>
                        <a:t>EPA 1 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513" marR="6513" marT="6513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u="none" strike="noStrike"/>
                        <a:t>NSSS(2400 ms)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513" marR="6513" marT="6513" marB="0" anchor="ctr"/>
                </a:tc>
              </a:tr>
              <a:tr h="286938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en-US" sz="1400" u="none" strike="noStrike" dirty="0"/>
                        <a:t>QUALCOMM 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513" marR="6513" marT="651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/>
                        <a:t>[0, </a:t>
                      </a:r>
                      <a:r>
                        <a:rPr lang="en-US" sz="1400" u="none" strike="noStrike" dirty="0" smtClean="0"/>
                        <a:t>1.3]us @ 90%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latin typeface="Batang"/>
                      </a:endParaRPr>
                    </a:p>
                  </a:txBody>
                  <a:tcPr marL="6513" marR="6513" marT="6513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400" u="none" strike="noStrike"/>
                        <a:t>ETU1 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513" marR="6513" marT="651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/>
                        <a:t>NPRS-based(1741ms)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latin typeface="Batang"/>
                      </a:endParaRPr>
                    </a:p>
                  </a:txBody>
                  <a:tcPr marL="6513" marR="6513" marT="6513" marB="0" anchor="ctr"/>
                </a:tc>
              </a:tr>
              <a:tr h="29395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/>
                        <a:t>[-0.04, </a:t>
                      </a:r>
                      <a:r>
                        <a:rPr lang="en-US" sz="1400" u="none" strike="noStrike" dirty="0" smtClean="0"/>
                        <a:t>0.06]us @ 90%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latin typeface="Batang"/>
                      </a:endParaRPr>
                    </a:p>
                  </a:txBody>
                  <a:tcPr marL="6513" marR="6513" marT="6513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400" u="none" strike="noStrike"/>
                        <a:t>AWGN 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513" marR="6513" marT="651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/>
                        <a:t>NPRS-based(1741ms)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latin typeface="Batang"/>
                      </a:endParaRPr>
                    </a:p>
                  </a:txBody>
                  <a:tcPr marL="6513" marR="6513" marT="6513" marB="0" anchor="ctr"/>
                </a:tc>
              </a:tr>
              <a:tr h="248747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ctr" rtl="0" fontAlgn="ctr"/>
                      <a:endParaRPr lang="en-US" sz="1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513" marR="6513" marT="6513" marB="0" anchor="ctr"/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 err="1" smtClean="0">
                          <a:solidFill>
                            <a:srgbClr val="000000"/>
                          </a:solidFill>
                          <a:latin typeface="+mn-lt"/>
                        </a:rPr>
                        <a:t>Fraunhofer</a:t>
                      </a:r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 IIS 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513" marR="6513" marT="651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u="none" strike="noStrike" dirty="0" smtClean="0"/>
                        <a:t>&lt;</a:t>
                      </a:r>
                      <a:r>
                        <a:rPr lang="en-US" altLang="zh-CN" sz="1400" u="none" strike="noStrike" baseline="0" dirty="0" smtClean="0"/>
                        <a:t> </a:t>
                      </a:r>
                      <a:r>
                        <a:rPr lang="en-US" altLang="zh-CN" sz="1400" u="none" strike="noStrike" dirty="0" smtClean="0"/>
                        <a:t>2.6</a:t>
                      </a:r>
                      <a:r>
                        <a:rPr lang="en-US" altLang="zh-CN" sz="1400" u="none" strike="noStrike" baseline="0" dirty="0" smtClean="0"/>
                        <a:t> </a:t>
                      </a:r>
                      <a:r>
                        <a:rPr lang="en-US" altLang="zh-CN" sz="1400" u="none" strike="noStrike" dirty="0" smtClean="0"/>
                        <a:t>us @ 90%</a:t>
                      </a:r>
                      <a:endParaRPr lang="en-US" altLang="zh-CN" sz="1400" b="0" i="0" u="none" strike="noStrike" dirty="0">
                        <a:solidFill>
                          <a:srgbClr val="000000"/>
                        </a:solidFill>
                        <a:latin typeface="Batang"/>
                      </a:endParaRPr>
                    </a:p>
                  </a:txBody>
                  <a:tcPr marL="6513" marR="6513" marT="6513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TU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513" marR="6513" marT="6513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u="none" strike="noStrike" dirty="0" smtClean="0"/>
                        <a:t>NPRS-based(1ms)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latin typeface="Batang"/>
                      </a:endParaRPr>
                    </a:p>
                  </a:txBody>
                  <a:tcPr marL="6513" marR="6513" marT="6513" marB="0" anchor="ctr"/>
                </a:tc>
              </a:tr>
              <a:tr h="256478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ctr" rtl="0" fontAlgn="ctr"/>
                      <a:endParaRPr lang="en-US" sz="1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513" marR="6513" marT="6513" marB="0" anchor="ctr"/>
                </a:tc>
                <a:tc vMerge="1">
                  <a:txBody>
                    <a:bodyPr/>
                    <a:lstStyle/>
                    <a:p>
                      <a:pPr algn="ctr" rtl="0" fontAlgn="ctr"/>
                      <a:endParaRPr lang="en-US" sz="1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513" marR="6513" marT="6513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u="none" strike="noStrike" dirty="0" smtClean="0"/>
                        <a:t>&lt;</a:t>
                      </a:r>
                      <a:r>
                        <a:rPr lang="en-US" altLang="zh-CN" sz="1400" u="none" strike="noStrike" baseline="0" dirty="0" smtClean="0"/>
                        <a:t> </a:t>
                      </a:r>
                      <a:r>
                        <a:rPr lang="en-US" altLang="zh-CN" sz="1400" u="none" strike="noStrike" dirty="0" smtClean="0"/>
                        <a:t>0.27</a:t>
                      </a:r>
                      <a:r>
                        <a:rPr lang="en-US" altLang="zh-CN" sz="1400" u="none" strike="noStrike" baseline="0" dirty="0" smtClean="0"/>
                        <a:t> </a:t>
                      </a:r>
                      <a:r>
                        <a:rPr lang="en-US" altLang="zh-CN" sz="1400" u="none" strike="noStrike" dirty="0" smtClean="0"/>
                        <a:t>us @ 90%</a:t>
                      </a:r>
                      <a:endParaRPr lang="en-US" altLang="zh-CN" sz="1400" b="0" i="0" u="none" strike="noStrike" dirty="0" smtClean="0">
                        <a:solidFill>
                          <a:srgbClr val="000000"/>
                        </a:solidFill>
                        <a:latin typeface="Batang"/>
                      </a:endParaRPr>
                    </a:p>
                  </a:txBody>
                  <a:tcPr marL="6513" marR="6513" marT="6513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RA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513" marR="6513" marT="6513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u="none" strike="noStrike" dirty="0" smtClean="0"/>
                        <a:t>NPRS-based(1ms)</a:t>
                      </a:r>
                      <a:endParaRPr lang="en-US" altLang="zh-CN" sz="1400" b="0" i="0" u="none" strike="noStrike" dirty="0" smtClean="0">
                        <a:solidFill>
                          <a:srgbClr val="000000"/>
                        </a:solidFill>
                        <a:latin typeface="Batang"/>
                      </a:endParaRPr>
                    </a:p>
                  </a:txBody>
                  <a:tcPr marL="6513" marR="6513" marT="6513" marB="0" anchor="ctr"/>
                </a:tc>
              </a:tr>
              <a:tr h="27878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algn="ctr" rtl="0" fontAlgn="ctr"/>
                      <a:r>
                        <a:rPr lang="en-US" sz="1400" u="none" strike="noStrike"/>
                        <a:t>144dB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513" marR="6513" marT="6513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u="none" strike="noStrike"/>
                        <a:t>HUAWEI 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513" marR="6513" marT="6513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u="none" strike="noStrike" dirty="0"/>
                        <a:t>[-0.065us, 0.065us] </a:t>
                      </a:r>
                      <a:r>
                        <a:rPr lang="en-US" sz="1400" u="none" strike="noStrike" dirty="0" smtClean="0"/>
                        <a:t>@ 100%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513" marR="6513" marT="6513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400" u="none" strike="noStrike"/>
                        <a:t>EPA 1 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513" marR="6513" marT="6513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u="none" strike="noStrike" dirty="0"/>
                        <a:t>NSSS(2400 </a:t>
                      </a:r>
                      <a:r>
                        <a:rPr lang="en-US" sz="1400" u="none" strike="noStrike" dirty="0" err="1"/>
                        <a:t>ms</a:t>
                      </a:r>
                      <a:r>
                        <a:rPr lang="en-US" sz="1400" u="none" strike="noStrike"/>
                        <a:t>)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513" marR="6513" marT="6513" marB="0" anchor="ctr"/>
                </a:tc>
              </a:tr>
              <a:tr h="161843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en-US" sz="1400" u="none" strike="noStrike"/>
                        <a:t>QUALCOMM 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513" marR="6513" marT="651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/>
                        <a:t>[-0.5, </a:t>
                      </a:r>
                      <a:r>
                        <a:rPr lang="en-US" sz="1400" u="none" strike="noStrike" dirty="0" smtClean="0"/>
                        <a:t>1.6]us @ 90%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latin typeface="Batang"/>
                      </a:endParaRPr>
                    </a:p>
                  </a:txBody>
                  <a:tcPr marL="6513" marR="6513" marT="6513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400" u="none" strike="noStrike"/>
                        <a:t>ETU1 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513" marR="6513" marT="651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/>
                        <a:t>NPRS-based(112ms)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latin typeface="Batang"/>
                      </a:endParaRPr>
                    </a:p>
                  </a:txBody>
                  <a:tcPr marL="6513" marR="6513" marT="6513" marB="0" anchor="ctr"/>
                </a:tc>
              </a:tr>
              <a:tr h="332262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/>
                        <a:t>[-0.04, </a:t>
                      </a:r>
                      <a:r>
                        <a:rPr lang="en-US" sz="1400" u="none" strike="noStrike" dirty="0" smtClean="0"/>
                        <a:t>0.06]us @ 90%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latin typeface="Batang"/>
                      </a:endParaRPr>
                    </a:p>
                  </a:txBody>
                  <a:tcPr marL="6513" marR="6513" marT="6513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400" u="none" strike="noStrike"/>
                        <a:t>AWGN 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513" marR="6513" marT="651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/>
                        <a:t>NPRS-based(112ms)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latin typeface="Batang"/>
                      </a:endParaRPr>
                    </a:p>
                  </a:txBody>
                  <a:tcPr marL="6513" marR="6513" marT="6513" marB="0" anchor="ctr"/>
                </a:tc>
              </a:tr>
              <a:tr h="292711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/>
                        <a:t>Standalone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latin typeface="宋体"/>
                      </a:endParaRPr>
                    </a:p>
                  </a:txBody>
                  <a:tcPr marL="6513" marR="6513" marT="6513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u="none" strike="noStrike"/>
                        <a:t>164dB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513" marR="6513" marT="6513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u="none" strike="noStrike"/>
                        <a:t>HUAWEI 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513" marR="6513" marT="6513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u="none" strike="noStrike" dirty="0"/>
                        <a:t>[-0.065us, 0.065us] </a:t>
                      </a:r>
                      <a:r>
                        <a:rPr lang="en-US" sz="1400" u="none" strike="noStrike" dirty="0" smtClean="0"/>
                        <a:t>@ 98.30%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513" marR="6513" marT="6513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400" u="none" strike="noStrike"/>
                        <a:t>EPA 1 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513" marR="6513" marT="6513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u="none" strike="noStrike"/>
                        <a:t>NSSS(2400 ms)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513" marR="6513" marT="6513" marB="0" anchor="ctr"/>
                </a:tc>
              </a:tr>
              <a:tr h="292711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u="none" strike="noStrike"/>
                        <a:t>154dB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513" marR="6513" marT="6513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u="none" strike="noStrike"/>
                        <a:t>HUAWEI 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513" marR="6513" marT="6513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u="none" strike="noStrike" dirty="0"/>
                        <a:t>[-0.065us, 0.065us] </a:t>
                      </a:r>
                      <a:r>
                        <a:rPr lang="en-US" sz="1400" u="none" strike="noStrike" dirty="0" smtClean="0"/>
                        <a:t>@ 100%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513" marR="6513" marT="6513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400" u="none" strike="noStrike"/>
                        <a:t>EPA 1 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513" marR="6513" marT="6513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u="none" strike="noStrike"/>
                        <a:t>NSSS(2400 ms)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513" marR="6513" marT="6513" marB="0" anchor="ctr"/>
                </a:tc>
              </a:tr>
              <a:tr h="292711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u="none" strike="noStrike" dirty="0"/>
                        <a:t>144dB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513" marR="6513" marT="6513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u="none" strike="noStrike"/>
                        <a:t>HUAWEI 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513" marR="6513" marT="6513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u="none" strike="noStrike" dirty="0"/>
                        <a:t>[-0.065us, 0.065us] </a:t>
                      </a:r>
                      <a:r>
                        <a:rPr lang="en-US" sz="1400" u="none" strike="noStrike" dirty="0" smtClean="0"/>
                        <a:t>@ 100%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513" marR="6513" marT="6513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400" u="none" strike="noStrike"/>
                        <a:t>EPA 1 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513" marR="6513" marT="6513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u="none" strike="noStrike" dirty="0"/>
                        <a:t>NSSS(2400 ms)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513" marR="6513" marT="6513" marB="0" anchor="ctr"/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678985" y="6475237"/>
            <a:ext cx="63918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NOTE: Company names will be anonymized for reporting to RAN</a:t>
            </a:r>
            <a:endParaRPr 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57095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960</Words>
  <Application>Microsoft Office PowerPoint</Application>
  <PresentationFormat>Widescreen</PresentationFormat>
  <Paragraphs>205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4" baseType="lpstr">
      <vt:lpstr>Arial Unicode MS</vt:lpstr>
      <vt:lpstr>Batang</vt:lpstr>
      <vt:lpstr>宋体</vt:lpstr>
      <vt:lpstr>Arial</vt:lpstr>
      <vt:lpstr>Calibri</vt:lpstr>
      <vt:lpstr>Calibri Light</vt:lpstr>
      <vt:lpstr>Wingdings</vt:lpstr>
      <vt:lpstr>Office Theme</vt:lpstr>
      <vt:lpstr>WF on observations on performance aspects of NB-IoT positioning</vt:lpstr>
      <vt:lpstr>Background</vt:lpstr>
      <vt:lpstr>Observations</vt:lpstr>
      <vt:lpstr>Observations</vt:lpstr>
      <vt:lpstr>Observations</vt:lpstr>
      <vt:lpstr>Observations</vt:lpstr>
    </vt:vector>
  </TitlesOfParts>
  <Company>Huawei Technologies Co., Ltd.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UL grant in RAR</dc:title>
  <dc:creator>Matthew Webb3</dc:creator>
  <cp:lastModifiedBy>Huawei</cp:lastModifiedBy>
  <cp:revision>135</cp:revision>
  <dcterms:created xsi:type="dcterms:W3CDTF">2016-03-23T22:01:47Z</dcterms:created>
  <dcterms:modified xsi:type="dcterms:W3CDTF">2016-08-24T17:12:22Z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(3)gqqU/c4ox8wnyjh6tQKrxvZQFPdWzqsilp4wUevYRryTNijd0EKZGERC2yyhq9rC+TKDvaml
7QosJE7x3HRZOsPI611QClAYjw1eK9D4jh5L6djRiE8Md3CodV+Eul3jljIYZ/+Hz6RuAyU5
69KMqVpVMsWZjy8o5t+7p6padTZyx9LBnqnbtEDTgiYxy521vua7bD19xtJP2E+bmMpTzH0E
XrbRGafLJVXBhGtUrc</vt:lpwstr>
  </property>
  <property fmtid="{D5CDD505-2E9C-101B-9397-08002B2CF9AE}" pid="3" name="_2015_ms_pID_7253431">
    <vt:lpwstr>8RVst8ue82s3pJCGpq6onOV9dRIdCORLmPsSmWME5iOpyxd3CBCA3S
VYu+xR26SSaUCAgi8EoHL3fajg3OeZGeu+YBTmnvCbV7Hkl8WEy5VUt0RAFhnOnPj/Sfr6aC
etRFHtQ7e0RMVl91Omswrw7A0DPpIy71MsK98GsaVhpM9BK9SCkgSq4hGNaxMEOUDz3YprT3
QbAER1QYTsxBs6jQxWqdsopxmQjLTNTDoZc5</vt:lpwstr>
  </property>
  <property fmtid="{D5CDD505-2E9C-101B-9397-08002B2CF9AE}" pid="4" name="_2015_ms_pID_7253432">
    <vt:lpwstr>jdoZkB+kCMlzq/ASy8ogbFBV4p58Ztqd4Tq2
eAZFQjr5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1472056279</vt:lpwstr>
  </property>
</Properties>
</file>