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1" r:id="rId4"/>
    <p:sldId id="259" r:id="rId5"/>
    <p:sldId id="260" r:id="rId6"/>
    <p:sldId id="257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5DEBF-BC42-400A-A98C-7E280E1D1D1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AACBB-46E0-4FAC-81AF-7CBC9114AE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ED956CF-D2DB-498F-9D4F-9167230C1296}" type="datetime1">
              <a:rPr lang="zh-CN" altLang="en-US" smtClean="0">
                <a:latin typeface="Arial" pitchFamily="34" charset="0"/>
              </a:rPr>
              <a:pPr/>
              <a:t>2016/8/24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A9C941-A83B-48DE-BB18-930AB7F62BA9}" type="slidenum">
              <a:rPr lang="en-US" altLang="zh-CN" smtClean="0">
                <a:latin typeface="Arial" pitchFamily="34" charset="0"/>
              </a:rPr>
              <a:pPr/>
              <a:t>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881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MUST power ratios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Media 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Tek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6"/>
          <p:cNvSpPr/>
          <p:nvPr/>
        </p:nvSpPr>
        <p:spPr>
          <a:xfrm>
            <a:off x="0" y="0"/>
            <a:ext cx="889248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ko-KR" sz="2400" dirty="0" smtClean="0"/>
              <a:t>3GPP TSG RAN WG1 Meeting #86			  	</a:t>
            </a:r>
            <a:r>
              <a:rPr lang="en-GB" altLang="ko-KR" sz="2400" dirty="0" smtClean="0"/>
              <a:t>R1-168316</a:t>
            </a:r>
            <a:endParaRPr lang="ko-KR" altLang="ko-KR" sz="2400" dirty="0" smtClean="0"/>
          </a:p>
          <a:p>
            <a:pPr>
              <a:spcBef>
                <a:spcPct val="20000"/>
              </a:spcBef>
            </a:pPr>
            <a:r>
              <a:rPr lang="en-US" altLang="ko-KR" sz="2400" dirty="0" smtClean="0"/>
              <a:t>Gothenburg, Sweden 22nd - 26th August 2016</a:t>
            </a:r>
            <a:endParaRPr lang="ko-KR" altLang="ko-KR" sz="2400" dirty="0" smtClean="0"/>
          </a:p>
          <a:p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RAN1#85 some agreements were achieved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610683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Agreement:</a:t>
            </a:r>
            <a:endParaRPr lang="zh-CN" altLang="zh-CN" sz="2400" dirty="0" smtClean="0"/>
          </a:p>
          <a:p>
            <a:pPr lvl="0" hangingPunct="0"/>
            <a:r>
              <a:rPr lang="en-US" altLang="zh-CN" dirty="0" smtClean="0"/>
              <a:t>For Case 1 and 2, and for each combination of modulation order,  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The number of power ratios generating non-uniform composite constellation should be chosen from 0 (for some combinations, if any), 1, 2 or 3.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The details are FFS.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Power ratios generating non-uniform composite constellation should be selected from the range [0.7, 0.95].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The values of power ratio is FFS.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0.7 should be excluded in case of 64QAM (for near UE) + QPSK (for far UE).</a:t>
            </a:r>
            <a:endParaRPr lang="zh-CN" altLang="zh-CN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2098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Different power ratio values are proposed by different companies for QPSK+QPSK. Performance is one aspects, but we’d better set some guidelines for the power ratios generation so that the power ratios could be converged.             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3400" y="3657600"/>
          <a:ext cx="826582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217"/>
                <a:gridCol w="1306285"/>
                <a:gridCol w="959168"/>
                <a:gridCol w="1422718"/>
                <a:gridCol w="1422718"/>
                <a:gridCol w="1422718"/>
              </a:tblGrid>
              <a:tr h="0">
                <a:tc gridSpan="6">
                  <a:txBody>
                    <a:bodyPr/>
                    <a:lstStyle/>
                    <a:p>
                      <a:r>
                        <a:rPr lang="en-US" altLang="zh-CN" dirty="0" smtClean="0"/>
                        <a:t>Some proposed</a:t>
                      </a:r>
                      <a:r>
                        <a:rPr lang="en-US" altLang="zh-CN" baseline="0" dirty="0" smtClean="0"/>
                        <a:t>  power ratio values from different companies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Candidate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index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HW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0.7353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0.8000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0.9000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0.9412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Qualcomm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9/13=0.692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4/5=0.8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25/29=0.862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16/17=0.941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36/37=0.973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NOKIA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9/13=0.692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0.862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0.941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TBD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TBD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NTT DOCOMO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0.77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ZTE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0.95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power ratios can be generated using the grid coordinates which can make the UE implementation with lower complexity compared with other power ratio values.</a:t>
            </a:r>
          </a:p>
          <a:p>
            <a:r>
              <a:rPr lang="en-US" altLang="zh-CN" dirty="0" smtClean="0"/>
              <a:t>The generated power ratios using grid coordinates will not affect the performance as long as the generated power ratios are close enough to the optimum power ratios.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5029199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 Grid coordinates of the right figure to generate the power ratios for different modulation combinations. </a:t>
            </a:r>
            <a:endParaRPr lang="zh-CN" altLang="en-US" sz="2800" dirty="0"/>
          </a:p>
        </p:txBody>
      </p:sp>
      <p:pic>
        <p:nvPicPr>
          <p:cNvPr id="102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895600"/>
            <a:ext cx="3581400" cy="374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0" y="457200"/>
            <a:ext cx="2375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Grid coordinates points</a:t>
            </a:r>
            <a:endParaRPr lang="zh-CN" altLang="en-US" dirty="0"/>
          </a:p>
        </p:txBody>
      </p:sp>
      <p:cxnSp>
        <p:nvCxnSpPr>
          <p:cNvPr id="7" name="直接箭头连接符 6"/>
          <p:cNvCxnSpPr>
            <a:stCxn id="5" idx="2"/>
          </p:cNvCxnSpPr>
          <p:nvPr/>
        </p:nvCxnSpPr>
        <p:spPr>
          <a:xfrm flipH="1">
            <a:off x="7696200" y="826532"/>
            <a:ext cx="349497" cy="23738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38200" y="3352800"/>
          <a:ext cx="3240000" cy="324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216000"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直接箭头连接符 9"/>
          <p:cNvCxnSpPr/>
          <p:nvPr/>
        </p:nvCxnSpPr>
        <p:spPr bwMode="auto">
          <a:xfrm>
            <a:off x="590638" y="6591250"/>
            <a:ext cx="3739081" cy="905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 bwMode="auto">
          <a:xfrm>
            <a:off x="1021827" y="634387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826029" y="3105667"/>
            <a:ext cx="0" cy="378434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 bwMode="auto">
          <a:xfrm>
            <a:off x="1237591" y="634387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1453355" y="634387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1669119" y="634387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1884883" y="548384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2317919" y="548384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2760008" y="548384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3183993" y="548384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029379" y="613415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245143" y="613415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460907" y="613415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676671" y="613415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892435" y="5047798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2325471" y="5047798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2767560" y="5047798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3191545" y="5047798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1029379" y="5907833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1245143" y="5907833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1460907" y="5907833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1676671" y="5907833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1892435" y="4613254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2325471" y="4613254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2767560" y="4613254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3191545" y="4613254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029379" y="568150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1245143" y="568150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1460907" y="568150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1676671" y="5681508"/>
            <a:ext cx="72008" cy="7200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1892435" y="418776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2325471" y="418776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767560" y="418776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3191545" y="4187763"/>
            <a:ext cx="72008" cy="7200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4" name="右大括号 43"/>
          <p:cNvSpPr/>
          <p:nvPr/>
        </p:nvSpPr>
        <p:spPr>
          <a:xfrm rot="16200000">
            <a:off x="1260614" y="4862052"/>
            <a:ext cx="226335" cy="107736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大括号 44"/>
          <p:cNvSpPr/>
          <p:nvPr/>
        </p:nvSpPr>
        <p:spPr>
          <a:xfrm rot="16200000">
            <a:off x="2908342" y="5231735"/>
            <a:ext cx="188617" cy="39081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228668" y="5012816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n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874813" y="5047527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k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 smtClean="0"/>
              <a:t>Use the grid coordinates to generate the power ratios for MUST case 1&amp;2 for different modulation combinations. </a:t>
            </a:r>
          </a:p>
          <a:p>
            <a:pPr lvl="0" hangingPunct="0"/>
            <a:r>
              <a:rPr lang="en-US" dirty="0" smtClean="0"/>
              <a:t>FFS: specific power ratio values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QPSK+QPSK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14400" y="2667000"/>
          <a:ext cx="7112505" cy="378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</a:tblGrid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k\n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0.8000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0.7353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0.8448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0.9308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0.9494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0.6923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0.8621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0.9245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0.9529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0.6622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0.7642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0.8288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0.8711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0.9204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0.9352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0.9464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0.9549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0.6400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0.7353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0.8448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0.8767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0.9174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0.9308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0.9412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3219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0.6231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0.7118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0.7752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0.8212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0.8550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0.8805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0.9152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0.6098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0.6923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0.7538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0.8351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0.8621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0.8832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0.5990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0.6760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0.7353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0.7811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0.8167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0.8448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0.5902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0.6622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0.7191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0.7642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0.8000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0.5828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0.6503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0.7049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0.7490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0.5765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0.6400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0.6923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0.5711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0.6310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0.5664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84225"/>
            <a:endParaRPr lang="de-DE" altLang="zh-CN" smtClean="0">
              <a:solidFill>
                <a:schemeClr val="tx1"/>
              </a:solidFill>
            </a:endParaRPr>
          </a:p>
          <a:p>
            <a:pPr defTabSz="784225"/>
            <a:r>
              <a:rPr lang="de-DE" altLang="zh-CN" smtClean="0">
                <a:solidFill>
                  <a:schemeClr val="tx1"/>
                </a:solidFill>
              </a:rPr>
              <a:t>Page </a:t>
            </a:r>
            <a:fld id="{BDE9EC7F-F26E-4DCC-B71E-58F083BA63B7}" type="slidenum">
              <a:rPr lang="de-DE" altLang="zh-CN" smtClean="0">
                <a:solidFill>
                  <a:schemeClr val="tx1"/>
                </a:solidFill>
              </a:rPr>
              <a:pPr defTabSz="784225"/>
              <a:t>8</a:t>
            </a:fld>
            <a:endParaRPr lang="en-GB" altLang="zh-CN" smtClean="0">
              <a:solidFill>
                <a:schemeClr val="tx1"/>
              </a:solidFill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Appendix </a:t>
            </a:r>
            <a:endParaRPr lang="zh-CN" altLang="en-US" dirty="0" smtClean="0"/>
          </a:p>
        </p:txBody>
      </p:sp>
      <p:sp>
        <p:nvSpPr>
          <p:cNvPr id="6148" name="Rectangle 10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8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60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1" name="TextBox 220"/>
          <p:cNvSpPr txBox="1"/>
          <p:nvPr/>
        </p:nvSpPr>
        <p:spPr>
          <a:xfrm>
            <a:off x="467125" y="1973752"/>
            <a:ext cx="7632848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1463" indent="-271463">
              <a:lnSpc>
                <a:spcPct val="130000"/>
              </a:lnSpc>
              <a:buFont typeface="Wingdings" pitchFamily="2" charset="2"/>
              <a:buChar char="Ø"/>
              <a:defRPr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QPSK+16QAM</a:t>
            </a: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781616" y="2465560"/>
          <a:ext cx="7112505" cy="12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</a:tblGrid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k\n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0.8333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0.9074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0.9419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0.9603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0.7619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0.8333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0.8780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0.9074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0.9275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0.9419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0.9524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0.9603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0.7289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0.7897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0.8333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0.8653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0.8892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0.9074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0.7101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0.7619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0.8020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92364" y="3954952"/>
            <a:ext cx="7632848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1463" indent="-271463">
              <a:lnSpc>
                <a:spcPct val="130000"/>
              </a:lnSpc>
              <a:buFont typeface="Wingdings" pitchFamily="2" charset="2"/>
              <a:buChar char="Ø"/>
              <a:defRPr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QPSK+64QAM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62000" y="4419600"/>
          <a:ext cx="7112505" cy="76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  <a:gridCol w="474167"/>
              </a:tblGrid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k\n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0.7941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0.8521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0.8895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0.9146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0.9323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0.9450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0.9545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0.9618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472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0.7529</a:t>
                      </a:r>
                      <a:endParaRPr lang="zh-CN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494</Words>
  <Application>Microsoft Office PowerPoint</Application>
  <PresentationFormat>全屏显示(4:3)</PresentationFormat>
  <Paragraphs>253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Way Forward MUST power ratios</vt:lpstr>
      <vt:lpstr>Background </vt:lpstr>
      <vt:lpstr>Background </vt:lpstr>
      <vt:lpstr>Background </vt:lpstr>
      <vt:lpstr>Background </vt:lpstr>
      <vt:lpstr>Proposals</vt:lpstr>
      <vt:lpstr>Appendix </vt:lpstr>
      <vt:lpstr>Appendix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151</cp:revision>
  <dcterms:created xsi:type="dcterms:W3CDTF">2006-08-16T00:00:00Z</dcterms:created>
  <dcterms:modified xsi:type="dcterms:W3CDTF">2016-08-24T14:07:04Z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(3)3dPZht8usov9STJASiTwnQGCn1gRi+R+HLCZZpYdQFmcezPDHNnTNLEbosoOyQzwtj9UKmDO
0gIRi8jjFLK25bQSQxXeId1CyklN0TJMxBW93thBIHmDl6UCzjfJir72Z3DfO0bCuOj+omBL
CVIMgXFxM1JdHIINGV7WvbefHNvnNy5qnXtt8yMO3CSQiCMg/CcpsqWRQYGg5ks8ATm08LKR
Nna+cdFdelUsbTV4NS</vt:lpwstr>
  </property>
  <property fmtid="{D5CDD505-2E9C-101B-9397-08002B2CF9AE}" pid="4" name="_2015_ms_pID_7253431">
    <vt:lpwstr>FrSdczJe7pdMcotScgOgCFFDELxBcbm3OOo5NLDtRvhiFxmlipRzmP
VxpT037EF0IKPLnkF5MEqDmyudURzf+apHKov//q4Mk8GJN+EHAEmVXPBUr8O3nPdLRxUHFX
wB0Ex4ELaaPeKKg+oH8rcxdrrYWSC+bt/k6w8SxiFYeGzK9bnbkqFi8dut/Fq8vKyiNAvsIY
4ZLWdoSh2tQSVLM41YvkcZFWpUE0w0r+FFv9</vt:lpwstr>
  </property>
  <property fmtid="{D5CDD505-2E9C-101B-9397-08002B2CF9AE}" pid="5" name="_2015_ms_pID_7253432">
    <vt:lpwstr>Pgj1l76nbiQltqp/+GO6IZI=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1471846388</vt:lpwstr>
  </property>
</Properties>
</file>