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76" r:id="rId1"/>
  </p:sldMasterIdLst>
  <p:notesMasterIdLst>
    <p:notesMasterId r:id="rId4"/>
  </p:notesMasterIdLst>
  <p:handoutMasterIdLst>
    <p:handoutMasterId r:id="rId5"/>
  </p:handoutMasterIdLst>
  <p:sldIdLst>
    <p:sldId id="259" r:id="rId2"/>
    <p:sldId id="260" r:id="rId3"/>
  </p:sldIdLst>
  <p:sldSz cx="12192000" cy="6858000"/>
  <p:notesSz cx="6884988" cy="10018713"/>
  <p:embeddedFontLst>
    <p:embeddedFont>
      <p:font typeface="Ericsson Capital TT" panose="02000503000000020004" pitchFamily="2" charset="0"/>
      <p:regular r:id="rId6"/>
    </p:embeddedFont>
  </p:embeddedFontLst>
  <p:defaultTextStyle>
    <a:defPPr>
      <a:defRPr lang="en-GB"/>
    </a:defPPr>
    <a:lvl1pPr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9386CF36-BFA9-4BB0-91B9-1B19D4CB6FFA}">
          <p14:sldIdLst>
            <p14:sldId id="259"/>
            <p14:sldId id="260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FB7D3"/>
    <a:srgbClr val="8BC5FF"/>
    <a:srgbClr val="99CCFF"/>
    <a:srgbClr val="6A8FBF"/>
    <a:srgbClr val="00A9D4"/>
    <a:srgbClr val="007B78"/>
    <a:srgbClr val="89BA17"/>
    <a:srgbClr val="FABB00"/>
    <a:srgbClr val="F08A00"/>
    <a:srgbClr val="E3211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3636" autoAdjust="0"/>
    <p:restoredTop sz="95319" autoAdjust="0"/>
  </p:normalViewPr>
  <p:slideViewPr>
    <p:cSldViewPr snapToGrid="0" snapToObjects="1">
      <p:cViewPr varScale="1">
        <p:scale>
          <a:sx n="71" d="100"/>
          <a:sy n="71" d="100"/>
        </p:scale>
        <p:origin x="-1230" y="-102"/>
      </p:cViewPr>
      <p:guideLst>
        <p:guide orient="horz" pos="1136"/>
        <p:guide orient="horz" pos="4110"/>
        <p:guide orient="horz" pos="151"/>
        <p:guide orient="horz" pos="2449"/>
        <p:guide orient="horz" pos="3566"/>
        <p:guide orient="horz" pos="2545"/>
        <p:guide orient="horz" pos="3845"/>
        <p:guide pos="6625"/>
        <p:guide pos="2588"/>
        <p:guide pos="5091"/>
        <p:guide pos="4969"/>
        <p:guide pos="3779"/>
        <p:guide pos="3901"/>
        <p:guide pos="331"/>
        <p:guide pos="2712"/>
        <p:guide pos="3839"/>
        <p:guide pos="3568"/>
        <p:guide pos="4112"/>
        <p:guide pos="7348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>
      <p:cViewPr varScale="1">
        <p:scale>
          <a:sx n="64" d="100"/>
          <a:sy n="64" d="100"/>
        </p:scale>
        <p:origin x="-3414" y="-126"/>
      </p:cViewPr>
      <p:guideLst>
        <p:guide orient="horz" pos="3155"/>
        <p:guide pos="216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1.fntdata"/><Relationship Id="rId5" Type="http://schemas.openxmlformats.org/officeDocument/2006/relationships/handoutMaster" Target="handoutMasters/handoutMaster1.xml"/><Relationship Id="rId10" Type="http://schemas.openxmlformats.org/officeDocument/2006/relationships/tableStyles" Target="tableStyles.xml"/><Relationship Id="rId4" Type="http://schemas.openxmlformats.org/officeDocument/2006/relationships/notesMaster" Target="notesMasters/notesMaster1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 smtClean="0"/>
              <a:t> </a:t>
            </a:r>
            <a:endParaRPr lang="en-US" sz="1200" dirty="0"/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99900" y="0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r>
              <a:rPr lang="en-US" sz="1200" smtClean="0"/>
              <a:t>2016-08-24 </a:t>
            </a:r>
            <a:endParaRPr lang="en-US" sz="1200" dirty="0"/>
          </a:p>
        </p:txBody>
      </p:sp>
      <p:sp>
        <p:nvSpPr>
          <p:cNvPr id="798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16038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 smtClean="0"/>
              <a:t> </a:t>
            </a:r>
            <a:endParaRPr lang="en-US" sz="1200" dirty="0"/>
          </a:p>
        </p:txBody>
      </p:sp>
      <p:sp>
        <p:nvSpPr>
          <p:cNvPr id="798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99900" y="9516038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fld id="{4ECEF30E-552D-42ED-82CA-C73F83CA10A8}" type="slidenum">
              <a:rPr lang="en-US" sz="1200"/>
              <a:pPr/>
              <a:t>‹#›</a:t>
            </a:fld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985583238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idx="1"/>
          </p:nvPr>
        </p:nvSpPr>
        <p:spPr>
          <a:xfrm>
            <a:off x="3900488" y="0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 smtClean="0"/>
              <a:t>2016-08-24 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5"/>
          </p:nvPr>
        </p:nvSpPr>
        <p:spPr>
          <a:xfrm>
            <a:off x="3900488" y="9515475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52353D-F306-481A-B3D0-C36CE0BF95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 smtClean="0"/>
              <a:t> </a:t>
            </a:r>
            <a:endParaRPr lang="en-US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 idx="2"/>
          </p:nvPr>
        </p:nvSpPr>
        <p:spPr>
          <a:xfrm>
            <a:off x="103188" y="750888"/>
            <a:ext cx="6678612" cy="37576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515475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 smtClean="0"/>
              <a:t> </a:t>
            </a:r>
            <a:endParaRPr lang="en-US" dirty="0"/>
          </a:p>
        </p:txBody>
      </p:sp>
      <p:sp>
        <p:nvSpPr>
          <p:cNvPr id="7" name="Notes Placeholder 6"/>
          <p:cNvSpPr>
            <a:spLocks noGrp="1"/>
          </p:cNvSpPr>
          <p:nvPr>
            <p:ph type="body" sz="quarter" idx="3"/>
          </p:nvPr>
        </p:nvSpPr>
        <p:spPr>
          <a:xfrm>
            <a:off x="688975" y="4759325"/>
            <a:ext cx="5507038" cy="45085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8257339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3188" y="750888"/>
            <a:ext cx="6678612" cy="3757612"/>
          </a:xfrm>
          <a:prstGeom prst="rect">
            <a:avLst/>
          </a:prstGeom>
          <a:ln/>
        </p:spPr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8499" y="4758889"/>
            <a:ext cx="5507990" cy="4508421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2016-08-24 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D20833-8413-43B5-95C3-94D2F96EE63C}" type="slidenum">
              <a:rPr lang="en-US" smtClean="0"/>
              <a:t>1</a:t>
            </a:fld>
            <a:endParaRPr lang="en-US"/>
          </a:p>
        </p:txBody>
      </p:sp>
      <p:sp>
        <p:nvSpPr>
          <p:cNvPr id="9" name="Header Placeholder 8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03188" y="750888"/>
            <a:ext cx="6678612" cy="375761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2016-08-24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49EB473-4CA0-420E-9E71-D84849751A2E}" type="slidenum">
              <a:rPr lang="en-US" smtClean="0"/>
              <a:t>2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25488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LeftInfo"/>
          <p:cNvSpPr txBox="1">
            <a:spLocks noChangeArrowheads="1"/>
          </p:cNvSpPr>
          <p:nvPr/>
        </p:nvSpPr>
        <p:spPr bwMode="auto">
          <a:xfrm>
            <a:off x="-2019299" y="2828876"/>
            <a:ext cx="1968500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title</a:t>
            </a:r>
          </a:p>
          <a:p>
            <a:pPr algn="r">
              <a:spcBef>
                <a:spcPct val="0"/>
              </a:spcBef>
            </a:pPr>
            <a:r>
              <a:rPr lang="en-US" sz="1200" dirty="0" smtClean="0">
                <a:solidFill>
                  <a:srgbClr val="FFFFFF"/>
                </a:solidFill>
              </a:rPr>
              <a:t>70 pt</a:t>
            </a:r>
          </a:p>
          <a:p>
            <a:pPr algn="r">
              <a:spcBef>
                <a:spcPct val="0"/>
              </a:spcBef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 smtClean="0">
                <a:solidFill>
                  <a:srgbClr val="9FB7D3"/>
                </a:solidFill>
              </a:rPr>
              <a:t>CAPITALS</a:t>
            </a:r>
            <a:endParaRPr lang="en-US" sz="1200" dirty="0">
              <a:solidFill>
                <a:srgbClr val="9FB7D3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 smtClean="0">
                <a:solidFill>
                  <a:srgbClr val="FFFFFF"/>
                </a:solidFill>
              </a:rPr>
              <a:t>Slide </a:t>
            </a:r>
            <a:r>
              <a:rPr lang="en-US" sz="1200" dirty="0">
                <a:solidFill>
                  <a:srgbClr val="FFFFFF"/>
                </a:solidFill>
              </a:rPr>
              <a:t>subtitle 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minimum 30 pt</a:t>
            </a:r>
          </a:p>
          <a:p>
            <a:pPr algn="r">
              <a:spcBef>
                <a:spcPct val="0"/>
              </a:spcBef>
            </a:pPr>
            <a:endParaRPr lang="en-GB" sz="1200" dirty="0">
              <a:solidFill>
                <a:schemeClr val="bg1"/>
              </a:solidFill>
            </a:endParaRP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524932" y="5137201"/>
            <a:ext cx="11140019" cy="1386001"/>
          </a:xfrm>
        </p:spPr>
        <p:txBody>
          <a:bodyPr anchor="b" anchorCtr="0"/>
          <a:lstStyle>
            <a:lvl1pPr marL="0" indent="0">
              <a:lnSpc>
                <a:spcPct val="75000"/>
              </a:lnSpc>
              <a:spcBef>
                <a:spcPts val="0"/>
              </a:spcBef>
              <a:buFont typeface="Arial" charset="0"/>
              <a:buNone/>
              <a:defRPr sz="3000" baseline="0">
                <a:latin typeface="+mn-lt"/>
              </a:defRPr>
            </a:lvl1pPr>
          </a:lstStyle>
          <a:p>
            <a:r>
              <a:rPr lang="en-US" dirty="0"/>
              <a:t>Click to </a:t>
            </a:r>
            <a:r>
              <a:rPr lang="en-US" dirty="0" smtClean="0"/>
              <a:t>Add subtitle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524934" y="1808709"/>
            <a:ext cx="11135785" cy="2839491"/>
          </a:xfrm>
        </p:spPr>
        <p:txBody>
          <a:bodyPr anchor="ctr">
            <a:normAutofit/>
          </a:bodyPr>
          <a:lstStyle>
            <a:lvl1pPr>
              <a:lnSpc>
                <a:spcPct val="75000"/>
              </a:lnSpc>
              <a:defRPr sz="7000">
                <a:latin typeface="Ericsson Capital TT"/>
              </a:defRPr>
            </a:lvl1pPr>
          </a:lstStyle>
          <a:p>
            <a:r>
              <a:rPr lang="en-US" dirty="0"/>
              <a:t>Click to </a:t>
            </a:r>
            <a:r>
              <a:rPr lang="en-US" dirty="0" smtClean="0"/>
              <a:t>add title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524934" y="4010025"/>
            <a:ext cx="11140017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5" y="1795463"/>
            <a:ext cx="11140016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 smtClean="0"/>
              <a:t>Click to ADD title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Content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6193367" y="4010025"/>
            <a:ext cx="5471584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524934" y="4010025"/>
            <a:ext cx="5473700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529167" y="1795463"/>
            <a:ext cx="11135784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 smtClean="0"/>
              <a:t>Click to ADD title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content parts over conten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524934" y="4010025"/>
            <a:ext cx="11140017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193367" y="1795463"/>
            <a:ext cx="5471584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529166" y="1795463"/>
            <a:ext cx="5469467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 smtClean="0"/>
              <a:t>Click to ADD title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6193367" y="4013201"/>
            <a:ext cx="5467351" cy="20669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6193367" y="1795464"/>
            <a:ext cx="5467351" cy="20653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524934" y="1795463"/>
            <a:ext cx="5465233" cy="42846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234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half" idx="3"/>
          </p:nvPr>
        </p:nvSpPr>
        <p:spPr>
          <a:xfrm>
            <a:off x="6197600" y="1795463"/>
            <a:ext cx="5467351" cy="42846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529167" y="4013201"/>
            <a:ext cx="5465233" cy="20669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529167" y="1795464"/>
            <a:ext cx="5465233" cy="20653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7271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/>
          </p:nvPr>
        </p:nvSpPr>
        <p:spPr>
          <a:xfrm>
            <a:off x="6197600" y="4022725"/>
            <a:ext cx="5467351" cy="20669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529167" y="4022725"/>
            <a:ext cx="5465233" cy="20669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6197600" y="1804989"/>
            <a:ext cx="5467351" cy="20653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529167" y="1804989"/>
            <a:ext cx="5465233" cy="20653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81117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03356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40375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529167" y="1800000"/>
            <a:ext cx="11135785" cy="385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432299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6193367" y="1795464"/>
            <a:ext cx="5467351" cy="428466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524934" y="1795463"/>
            <a:ext cx="5465233" cy="42846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47264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8081433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4305300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3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3" cy="1085371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5139267" cy="47244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5139265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35488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9739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193367" y="239714"/>
            <a:ext cx="4324351" cy="1085371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5909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w 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3545841"/>
            <a:ext cx="5473700" cy="2978785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191251" y="1797525"/>
            <a:ext cx="5473700" cy="1085371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18651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LeftInfo"/>
          <p:cNvSpPr txBox="1">
            <a:spLocks noChangeArrowheads="1"/>
          </p:cNvSpPr>
          <p:nvPr/>
        </p:nvSpPr>
        <p:spPr bwMode="auto">
          <a:xfrm>
            <a:off x="-2515809" y="438151"/>
            <a:ext cx="2352392" cy="59708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noProof="0" dirty="0" smtClean="0">
                <a:solidFill>
                  <a:srgbClr val="FFFFFF"/>
                </a:solidFill>
              </a:rPr>
              <a:t>Slide title </a:t>
            </a:r>
          </a:p>
          <a:p>
            <a:pPr algn="r">
              <a:spcBef>
                <a:spcPct val="0"/>
              </a:spcBef>
            </a:pPr>
            <a:r>
              <a:rPr lang="en-US" sz="1200" noProof="0" dirty="0" smtClean="0">
                <a:solidFill>
                  <a:srgbClr val="FFFFFF"/>
                </a:solidFill>
              </a:rPr>
              <a:t>44 pt</a:t>
            </a:r>
          </a:p>
          <a:p>
            <a:pPr algn="r">
              <a:spcBef>
                <a:spcPct val="0"/>
              </a:spcBef>
            </a:pPr>
            <a:endParaRPr lang="en-US" sz="1200" noProof="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 smtClean="0">
                <a:solidFill>
                  <a:srgbClr val="FFFFFF"/>
                </a:solidFill>
              </a:rPr>
              <a:t>Text and bullet level 1</a:t>
            </a:r>
          </a:p>
          <a:p>
            <a:pPr algn="r">
              <a:spcBef>
                <a:spcPct val="0"/>
              </a:spcBef>
            </a:pPr>
            <a:r>
              <a:rPr lang="en-US" sz="1200" noProof="0" dirty="0" smtClean="0">
                <a:solidFill>
                  <a:srgbClr val="FFFFFF"/>
                </a:solidFill>
              </a:rPr>
              <a:t> minimum 24 pt</a:t>
            </a:r>
          </a:p>
          <a:p>
            <a:pPr algn="r">
              <a:spcBef>
                <a:spcPct val="0"/>
              </a:spcBef>
            </a:pPr>
            <a:endParaRPr lang="en-US" sz="1200" noProof="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 smtClean="0">
                <a:solidFill>
                  <a:srgbClr val="FFFFFF"/>
                </a:solidFill>
              </a:rPr>
              <a:t>Bullets level 2-5</a:t>
            </a:r>
          </a:p>
          <a:p>
            <a:pPr algn="r">
              <a:spcBef>
                <a:spcPct val="0"/>
              </a:spcBef>
            </a:pPr>
            <a:r>
              <a:rPr lang="en-US" sz="1200" noProof="0" dirty="0" smtClean="0">
                <a:solidFill>
                  <a:srgbClr val="FFFFFF"/>
                </a:solidFill>
              </a:rPr>
              <a:t>minimum 20 pt</a:t>
            </a:r>
          </a:p>
          <a:p>
            <a:pPr algn="r">
              <a:spcBef>
                <a:spcPct val="0"/>
              </a:spcBef>
            </a:pPr>
            <a:endParaRPr lang="en-US" sz="1200" noProof="0" dirty="0" smtClean="0">
              <a:solidFill>
                <a:srgbClr val="FFFFFF"/>
              </a:solidFill>
            </a:endParaRPr>
          </a:p>
          <a:p>
            <a:pPr algn="r"/>
            <a:endParaRPr lang="en-US" sz="800" noProof="0" dirty="0" smtClean="0">
              <a:solidFill>
                <a:schemeClr val="bg1"/>
              </a:solidFill>
            </a:endParaRPr>
          </a:p>
          <a:p>
            <a:pPr algn="r"/>
            <a:endParaRPr lang="en-US" sz="800" noProof="0" dirty="0" smtClean="0">
              <a:solidFill>
                <a:schemeClr val="bg1"/>
              </a:solidFill>
            </a:endParaRPr>
          </a:p>
          <a:p>
            <a:pPr algn="r"/>
            <a:endParaRPr lang="en-US" sz="800" noProof="0" dirty="0" smtClean="0">
              <a:solidFill>
                <a:schemeClr val="bg1"/>
              </a:solidFill>
            </a:endParaRPr>
          </a:p>
          <a:p>
            <a:r>
              <a:rPr lang="en-US" sz="500" noProof="0" dirty="0" smtClean="0">
                <a:solidFill>
                  <a:srgbClr val="9FB7D3"/>
                </a:solidFill>
                <a:latin typeface="+mn-lt"/>
              </a:rPr>
              <a:t>Characters for Embedded font:</a:t>
            </a:r>
            <a:br>
              <a:rPr lang="en-US" sz="500" noProof="0" dirty="0" smtClean="0">
                <a:solidFill>
                  <a:srgbClr val="9FB7D3"/>
                </a:solidFill>
                <a:latin typeface="+mn-lt"/>
              </a:rPr>
            </a:br>
            <a:r>
              <a:rPr lang="en-US" sz="500" noProof="0" dirty="0" smtClean="0">
                <a:solidFill>
                  <a:srgbClr val="9FB7D3"/>
                </a:solidFill>
                <a:latin typeface="Ericsson Capital TT" pitchFamily="2" charset="0"/>
              </a:rPr>
              <a:t>!"#$%&amp;'()*+,-./0123456789:;&lt;=&gt;?@ABCDEFGHIJKLMNOPQRSTUVWXYZ[\]^_`abcdefghijklmnopqrstuvwxyz{|}~¡¢£¤¥¦§¨©ª«¬®¯°±²³´¶·¸¹º»¼½ÀÁÂÃÄÅÆÇÈËÌÍÎÏÐÑÒÓÔÕÖ×ØÙÚÛÜÝÞßàáâãäåæçèéêëìíîïðñòóôõö÷øùúûüýþÿĀāĂăąĆćĊċČĎďĐđĒĖėĘęĚěĞğĠġĢģĪīĮįİıĶķĹĺĻļĽľŁłŃńŅņŇňŌŐőŒœŔŕŖŗŘřŚśŞşŠšŢţŤťŪūŮůŰűŲųŴŵŶŷŸŹźŻżŽžƒȘșˆˇ˘˙˚˛˜˝ẀẁẃẄẅỲỳ–—‘’‚“”„†‡•…‰‹›⁄€™ĀĀĂĂĄĄĆĆĊĊČČĎĎĐĐĒĒĖĖĘĘĚĚĞĞĠĠĢĢĪĪĮĮİĶĶĹĹĻĻĽĽŃŃŅŅŇŇŌŌŐŐŔŔŖŖŘŘŚŚŞŞŢŢŤŤŪŪŮŮŰŰŲŲŴŴŶŶŹŹŻŻȘș−≤≥ﬁﬂ</a:t>
            </a:r>
            <a:endParaRPr lang="en-US" sz="500" i="1" noProof="0" dirty="0" smtClean="0">
              <a:solidFill>
                <a:srgbClr val="9FB7D3"/>
              </a:solidFill>
              <a:latin typeface="Ericsson Capital TT" pitchFamily="2" charset="0"/>
            </a:endParaRPr>
          </a:p>
          <a:p>
            <a:endParaRPr lang="en-US" sz="500" i="1" noProof="0" dirty="0" smtClean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 smtClean="0">
                <a:solidFill>
                  <a:srgbClr val="9FB7D3"/>
                </a:solidFill>
                <a:latin typeface="Ericsson Capital TT" pitchFamily="2" charset="0"/>
              </a:rPr>
              <a:t>ΆΈΉΊΌΎΏΐΑΒΓΕΖΗΘΙΚΛΜΝΞΟΠΡΣΤΥΦΧΨΪΫΆΈΉΊΰαβγδεζηθικλνξορςΣΤΥΦΧΨΩΪΫΌΎΏ</a:t>
            </a:r>
            <a:endParaRPr lang="en-US" sz="500" i="1" noProof="0" dirty="0" smtClean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 smtClean="0">
                <a:solidFill>
                  <a:srgbClr val="9FB7D3"/>
                </a:solidFill>
                <a:latin typeface="Ericsson Capital TT" pitchFamily="2" charset="0"/>
              </a:rPr>
              <a:t>ЁЂЃЄЅІЇЈЉЊЋЌЎЏАБВГДЕЖЗИЙКЛМНОПРСТУФХЦЧШЩЪЫЬЭЮЯАБВГДЕЖЗИЙКЛМНОПРСТУФХЦЧШЩЪЫЬЭЮЯЁЂЃЄЅІЇЈЉЊЋЌЎЏѢѢѲѲѴѴҐҐәǽẀẁẂẃẄẅỲỳ№</a:t>
            </a:r>
          </a:p>
          <a:p>
            <a:pPr>
              <a:lnSpc>
                <a:spcPct val="80000"/>
              </a:lnSpc>
              <a:spcBef>
                <a:spcPct val="20000"/>
              </a:spcBef>
            </a:pPr>
            <a:endParaRPr lang="en-US" sz="500" noProof="0" dirty="0" smtClean="0">
              <a:solidFill>
                <a:srgbClr val="9FB7D3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500" noProof="0" dirty="0" smtClean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 smtClean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 smtClean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 smtClean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 smtClean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 smtClean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1400" noProof="0" dirty="0" smtClean="0">
              <a:solidFill>
                <a:schemeClr val="bg1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 smtClean="0">
                <a:solidFill>
                  <a:schemeClr val="bg1"/>
                </a:solidFill>
              </a:rPr>
              <a:t>Do not add objects or text in the footer area</a:t>
            </a:r>
            <a:endParaRPr lang="en-US" sz="1200" noProof="0" dirty="0">
              <a:solidFill>
                <a:schemeClr val="bg1"/>
              </a:solidFill>
            </a:endParaRPr>
          </a:p>
        </p:txBody>
      </p:sp>
      <p:sp>
        <p:nvSpPr>
          <p:cNvPr id="21523" name="txtfooterCopy"/>
          <p:cNvSpPr txBox="1">
            <a:spLocks noChangeArrowheads="1"/>
          </p:cNvSpPr>
          <p:nvPr/>
        </p:nvSpPr>
        <p:spPr bwMode="auto">
          <a:xfrm>
            <a:off x="527051" y="6524625"/>
            <a:ext cx="9865784" cy="2159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lIns="72000" rIns="72000"/>
          <a:lstStyle/>
          <a:p>
            <a:pPr algn="l"/>
            <a:r>
              <a:rPr lang="en-US" sz="800" b="0" i="0" u="none" smtClean="0">
                <a:solidFill>
                  <a:srgbClr val="87888A"/>
                </a:solidFill>
              </a:rPr>
              <a:t>Ericsson Internal  |  2016-08-24  |  Page </a:t>
            </a:r>
            <a:fld id="{8D0234F5-BE5C-4A67-92CC-EAFCB28B770C}" type="slidenum">
              <a:rPr lang="en-US" sz="800" b="0" i="0" u="none" smtClean="0">
                <a:solidFill>
                  <a:srgbClr val="87888A"/>
                </a:solidFill>
              </a:rPr>
              <a:t>‹#›</a:t>
            </a:fld>
            <a:endParaRPr lang="en-US" sz="800" b="0" i="0" u="none" dirty="0">
              <a:solidFill>
                <a:srgbClr val="87888A"/>
              </a:solidFill>
            </a:endParaRPr>
          </a:p>
        </p:txBody>
      </p:sp>
      <p:sp>
        <p:nvSpPr>
          <p:cNvPr id="21507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529167" y="1800000"/>
            <a:ext cx="11135785" cy="385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add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524935" y="239714"/>
            <a:ext cx="9992784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dirty="0" smtClean="0"/>
              <a:t>Click to Add Header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700" r:id="rId3"/>
    <p:sldLayoutId id="2147483681" r:id="rId4"/>
    <p:sldLayoutId id="2147483680" r:id="rId5"/>
    <p:sldLayoutId id="2147483699" r:id="rId6"/>
    <p:sldLayoutId id="2147483696" r:id="rId7"/>
    <p:sldLayoutId id="2147483698" r:id="rId8"/>
    <p:sldLayoutId id="2147483697" r:id="rId9"/>
    <p:sldLayoutId id="2147483685" r:id="rId10"/>
    <p:sldLayoutId id="2147483686" r:id="rId11"/>
    <p:sldLayoutId id="2147483687" r:id="rId12"/>
    <p:sldLayoutId id="2147483682" r:id="rId13"/>
    <p:sldLayoutId id="2147483683" r:id="rId14"/>
    <p:sldLayoutId id="2147483684" r:id="rId15"/>
    <p:sldLayoutId id="2147483688" r:id="rId16"/>
    <p:sldLayoutId id="2147483695" r:id="rId17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1" fontAlgn="base" hangingPunct="1">
        <a:lnSpc>
          <a:spcPct val="7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Ericsson Capital T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9pPr>
    </p:titleStyle>
    <p:bodyStyle>
      <a:lvl1pPr marL="176213" indent="-176213" algn="l" rtl="0" eaLnBrk="1" fontAlgn="base" hangingPunct="1">
        <a:spcBef>
          <a:spcPct val="20000"/>
        </a:spcBef>
        <a:spcAft>
          <a:spcPct val="0"/>
        </a:spcAft>
        <a:buClr>
          <a:srgbClr val="00A9D4"/>
        </a:buClr>
        <a:buFont typeface="Arial" charset="0"/>
        <a:buChar char="›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33400" indent="-1778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–"/>
        <a:defRPr sz="2000">
          <a:solidFill>
            <a:schemeClr val="tx1"/>
          </a:solidFill>
          <a:latin typeface="+mn-lt"/>
        </a:defRPr>
      </a:lvl2pPr>
      <a:lvl3pPr marL="892175" indent="-179388" algn="l" rtl="0" eaLnBrk="1" fontAlgn="base" hangingPunct="1">
        <a:spcBef>
          <a:spcPct val="20000"/>
        </a:spcBef>
        <a:spcAft>
          <a:spcPct val="0"/>
        </a:spcAft>
        <a:buClr>
          <a:srgbClr val="92CCE5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3pPr>
      <a:lvl4pPr marL="125253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-"/>
        <a:defRPr sz="2000">
          <a:solidFill>
            <a:schemeClr val="tx1"/>
          </a:solidFill>
          <a:latin typeface="+mn-lt"/>
        </a:defRPr>
      </a:lvl4pPr>
      <a:lvl5pPr marL="16144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5pPr>
      <a:lvl6pPr marL="20716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6pPr>
      <a:lvl7pPr marL="25288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7pPr>
      <a:lvl8pPr marL="29860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8pPr>
      <a:lvl9pPr marL="34432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WF on Frame Structure</a:t>
            </a:r>
            <a:endParaRPr lang="en-US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Ericsson, Huawei, Qualcomm, Nokia, Sony, DoCoMo, </a:t>
            </a:r>
            <a:r>
              <a:rPr lang="en-US" dirty="0" err="1" smtClean="0"/>
              <a:t>MediaTek</a:t>
            </a:r>
            <a:r>
              <a:rPr lang="en-US" dirty="0" smtClean="0"/>
              <a:t>, Fujitsu, CATT, Intel, ZTE, </a:t>
            </a:r>
            <a:r>
              <a:rPr lang="en-US" dirty="0" err="1" smtClean="0"/>
              <a:t>InterDigital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2" name="TextBox 1"/>
          <p:cNvSpPr txBox="1"/>
          <p:nvPr/>
        </p:nvSpPr>
        <p:spPr>
          <a:xfrm>
            <a:off x="524934" y="501445"/>
            <a:ext cx="3044176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smtClean="0"/>
              <a:t>R1-168294</a:t>
            </a:r>
            <a:endParaRPr lang="en-US" b="1" dirty="0" smtClean="0"/>
          </a:p>
          <a:p>
            <a:r>
              <a:rPr lang="en-US" b="1" dirty="0" smtClean="0"/>
              <a:t>8.1.3.2</a:t>
            </a:r>
            <a:endParaRPr lang="en-US" b="1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529167" y="1800000"/>
            <a:ext cx="11135785" cy="4586052"/>
          </a:xfrm>
        </p:spPr>
        <p:txBody>
          <a:bodyPr>
            <a:normAutofit fontScale="77500" lnSpcReduction="20000"/>
          </a:bodyPr>
          <a:lstStyle/>
          <a:p>
            <a:r>
              <a:rPr lang="en-US" dirty="0" err="1" smtClean="0"/>
              <a:t>Subframe</a:t>
            </a:r>
            <a:endParaRPr lang="en-US" dirty="0" smtClean="0"/>
          </a:p>
          <a:p>
            <a:pPr lvl="1"/>
            <a:r>
              <a:rPr lang="en-US" dirty="0" smtClean="0"/>
              <a:t>Already agreed upon</a:t>
            </a:r>
          </a:p>
          <a:p>
            <a:pPr lvl="1"/>
            <a:r>
              <a:rPr lang="en-US" dirty="0" smtClean="0"/>
              <a:t>Assume x=14 in the reference numerology for </a:t>
            </a:r>
            <a:r>
              <a:rPr lang="en-US" dirty="0" err="1" smtClean="0"/>
              <a:t>subframe</a:t>
            </a:r>
            <a:r>
              <a:rPr lang="en-US" dirty="0" smtClean="0"/>
              <a:t> definition (for normal CP)</a:t>
            </a:r>
          </a:p>
          <a:p>
            <a:pPr marL="176213" lvl="1" indent="-176213">
              <a:buClr>
                <a:srgbClr val="00A9D4"/>
              </a:buClr>
              <a:buFont typeface="Arial" charset="0"/>
              <a:buChar char="›"/>
            </a:pPr>
            <a:r>
              <a:rPr lang="en-US" dirty="0"/>
              <a:t>FFS: y=x </a:t>
            </a:r>
            <a:r>
              <a:rPr lang="en-US" dirty="0" smtClean="0"/>
              <a:t>and/or </a:t>
            </a:r>
            <a:r>
              <a:rPr lang="en-US" dirty="0"/>
              <a:t>y=x/2</a:t>
            </a:r>
          </a:p>
          <a:p>
            <a:r>
              <a:rPr lang="en-US" dirty="0" smtClean="0"/>
              <a:t>Slot</a:t>
            </a:r>
          </a:p>
          <a:p>
            <a:pPr lvl="1"/>
            <a:r>
              <a:rPr lang="en-US" dirty="0" smtClean="0"/>
              <a:t>Slot of duration y OFDM symbols in the numerology used for transmission</a:t>
            </a:r>
          </a:p>
          <a:p>
            <a:pPr lvl="1"/>
            <a:r>
              <a:rPr lang="en-US" dirty="0" smtClean="0"/>
              <a:t>An integer number of slots fit within one </a:t>
            </a:r>
            <a:r>
              <a:rPr lang="en-US" dirty="0" err="1" smtClean="0"/>
              <a:t>subframe</a:t>
            </a:r>
            <a:r>
              <a:rPr lang="en-US" dirty="0" smtClean="0"/>
              <a:t> duration (at least for transmission numerologies shorter than or equal the reference numerology)</a:t>
            </a:r>
          </a:p>
          <a:p>
            <a:pPr lvl="1"/>
            <a:r>
              <a:rPr lang="en-US" dirty="0" smtClean="0"/>
              <a:t>The structure allows for ctrl at the beginning</a:t>
            </a:r>
          </a:p>
          <a:p>
            <a:pPr lvl="1"/>
            <a:r>
              <a:rPr lang="en-US" dirty="0"/>
              <a:t>The structure </a:t>
            </a:r>
            <a:r>
              <a:rPr lang="en-US" dirty="0" smtClean="0"/>
              <a:t>allows for </a:t>
            </a:r>
            <a:r>
              <a:rPr lang="en-US" dirty="0"/>
              <a:t>ctrl </a:t>
            </a:r>
            <a:r>
              <a:rPr lang="en-US" dirty="0" smtClean="0"/>
              <a:t>at </a:t>
            </a:r>
            <a:r>
              <a:rPr lang="en-US" dirty="0"/>
              <a:t>the </a:t>
            </a:r>
            <a:r>
              <a:rPr lang="en-US" dirty="0" smtClean="0"/>
              <a:t>end</a:t>
            </a:r>
          </a:p>
          <a:p>
            <a:pPr lvl="1"/>
            <a:r>
              <a:rPr lang="en-US" dirty="0"/>
              <a:t>The structure allows for ctrl at the </a:t>
            </a:r>
            <a:r>
              <a:rPr lang="en-US" dirty="0" smtClean="0"/>
              <a:t>end and at the beginning</a:t>
            </a:r>
          </a:p>
          <a:p>
            <a:pPr lvl="1"/>
            <a:r>
              <a:rPr lang="en-US" dirty="0" smtClean="0"/>
              <a:t>One possible scheduling unit</a:t>
            </a:r>
          </a:p>
          <a:p>
            <a:r>
              <a:rPr lang="en-US" dirty="0" smtClean="0"/>
              <a:t>Mini-slot</a:t>
            </a:r>
          </a:p>
          <a:p>
            <a:pPr lvl="1"/>
            <a:r>
              <a:rPr lang="en-US" dirty="0" smtClean="0"/>
              <a:t>Should at least support transmission shorter than y OFDM symbols in the </a:t>
            </a:r>
            <a:r>
              <a:rPr lang="en-US" dirty="0"/>
              <a:t>numerology used for </a:t>
            </a:r>
            <a:r>
              <a:rPr lang="en-US" dirty="0" smtClean="0"/>
              <a:t>transmission</a:t>
            </a:r>
          </a:p>
          <a:p>
            <a:pPr lvl="1"/>
            <a:r>
              <a:rPr lang="en-US" dirty="0" smtClean="0"/>
              <a:t>May </a:t>
            </a:r>
            <a:r>
              <a:rPr lang="en-US" dirty="0"/>
              <a:t>contain </a:t>
            </a:r>
            <a:r>
              <a:rPr lang="en-US" dirty="0" smtClean="0"/>
              <a:t>ctrl </a:t>
            </a:r>
            <a:r>
              <a:rPr lang="en-US" dirty="0"/>
              <a:t>at the beginning and/or </a:t>
            </a:r>
            <a:r>
              <a:rPr lang="en-US" dirty="0" smtClean="0"/>
              <a:t>ctrl </a:t>
            </a:r>
            <a:r>
              <a:rPr lang="en-US" dirty="0"/>
              <a:t>at the </a:t>
            </a:r>
            <a:r>
              <a:rPr lang="en-US" dirty="0" smtClean="0"/>
              <a:t>end</a:t>
            </a:r>
          </a:p>
          <a:p>
            <a:pPr lvl="1"/>
            <a:r>
              <a:rPr lang="en-US" dirty="0" smtClean="0"/>
              <a:t>The smallest mini-slot is the smallest possible scheduling unit (FFS: smallest number of symbols)</a:t>
            </a:r>
          </a:p>
          <a:p>
            <a:r>
              <a:rPr lang="en-US" dirty="0" smtClean="0"/>
              <a:t>Note: the names are for the purpose of discussion. Whether some terms can be merged or not is FFS</a:t>
            </a:r>
            <a:endParaRPr lang="en-US" dirty="0"/>
          </a:p>
          <a:p>
            <a:pPr lvl="1"/>
            <a:endParaRPr lang="en-US" dirty="0" smtClean="0"/>
          </a:p>
          <a:p>
            <a:pPr lvl="1"/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6845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YPE" val="TitlePage"/>
</p:tagLst>
</file>

<file path=ppt/theme/theme1.xml><?xml version="1.0" encoding="utf-8"?>
<a:theme xmlns:a="http://schemas.openxmlformats.org/drawingml/2006/main" name="PresentationTemplate2011">
  <a:themeElements>
    <a:clrScheme name="Landscape2009 1">
      <a:dk1>
        <a:srgbClr val="58585A"/>
      </a:dk1>
      <a:lt1>
        <a:srgbClr val="FFFFFF"/>
      </a:lt1>
      <a:dk2>
        <a:srgbClr val="00285E"/>
      </a:dk2>
      <a:lt2>
        <a:srgbClr val="B1B3B4"/>
      </a:lt2>
      <a:accent1>
        <a:srgbClr val="89BA17"/>
      </a:accent1>
      <a:accent2>
        <a:srgbClr val="F08A00"/>
      </a:accent2>
      <a:accent3>
        <a:srgbClr val="FFFFFF"/>
      </a:accent3>
      <a:accent4>
        <a:srgbClr val="4A4A4C"/>
      </a:accent4>
      <a:accent5>
        <a:srgbClr val="C4D9AB"/>
      </a:accent5>
      <a:accent6>
        <a:srgbClr val="D97D00"/>
      </a:accent6>
      <a:hlink>
        <a:srgbClr val="00A9D4"/>
      </a:hlink>
      <a:folHlink>
        <a:srgbClr val="00625F"/>
      </a:folHlink>
    </a:clrScheme>
    <a:fontScheme name="Landscape2009">
      <a:majorFont>
        <a:latin typeface="Ericsson Capital TT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1106</TotalTime>
  <Words>196</Words>
  <Application>Microsoft Office PowerPoint</Application>
  <PresentationFormat>Custom</PresentationFormat>
  <Paragraphs>29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5" baseType="lpstr">
      <vt:lpstr>Arial</vt:lpstr>
      <vt:lpstr>Ericsson Capital TT</vt:lpstr>
      <vt:lpstr>PresentationTemplate2011</vt:lpstr>
      <vt:lpstr>WF on Frame Structure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Subframes and Slots</dc:title>
  <dc:creator>Stefan Parkvall</dc:creator>
  <dc:description>Rev PA1</dc:description>
  <cp:lastModifiedBy>Stefan Parkvall</cp:lastModifiedBy>
  <cp:revision>115</cp:revision>
  <dcterms:created xsi:type="dcterms:W3CDTF">2011-05-24T09:22:48Z</dcterms:created>
  <dcterms:modified xsi:type="dcterms:W3CDTF">2016-08-24T11:20:39Z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umentType">
    <vt:lpwstr>Presentation2011</vt:lpwstr>
  </property>
  <property fmtid="{D5CDD505-2E9C-101B-9397-08002B2CF9AE}" pid="3" name="TemplateName">
    <vt:lpwstr>CXC 173 2731/1</vt:lpwstr>
  </property>
  <property fmtid="{D5CDD505-2E9C-101B-9397-08002B2CF9AE}" pid="4" name="TemplateVersion">
    <vt:lpwstr>R1A</vt:lpwstr>
  </property>
  <property fmtid="{D5CDD505-2E9C-101B-9397-08002B2CF9AE}" pid="5" name="EmbeddedFonts">
    <vt:bool>true</vt:bool>
  </property>
  <property fmtid="{D5CDD505-2E9C-101B-9397-08002B2CF9AE}" pid="6" name="PackageNo">
    <vt:lpwstr>LXA 119 603</vt:lpwstr>
  </property>
  <property fmtid="{D5CDD505-2E9C-101B-9397-08002B2CF9AE}" pid="7" name="PackageVersion">
    <vt:lpwstr>R4A</vt:lpwstr>
  </property>
  <property fmtid="{D5CDD505-2E9C-101B-9397-08002B2CF9AE}" pid="8" name="FooterType">
    <vt:lpwstr>PresTemp</vt:lpwstr>
  </property>
  <property fmtid="{D5CDD505-2E9C-101B-9397-08002B2CF9AE}" pid="9" name="UsedFont">
    <vt:lpwstr>Ericsson Capital TT</vt:lpwstr>
  </property>
  <property fmtid="{D5CDD505-2E9C-101B-9397-08002B2CF9AE}" pid="10" name="x">
    <vt:lpwstr>1</vt:lpwstr>
  </property>
  <property fmtid="{D5CDD505-2E9C-101B-9397-08002B2CF9AE}" pid="11" name="White">
    <vt:bool>true</vt:bool>
  </property>
  <property fmtid="{D5CDD505-2E9C-101B-9397-08002B2CF9AE}" pid="12" name="chkMetaData">
    <vt:bool>false</vt:bool>
  </property>
  <property fmtid="{D5CDD505-2E9C-101B-9397-08002B2CF9AE}" pid="13" name="chkTaglines">
    <vt:bool>false</vt:bool>
  </property>
  <property fmtid="{D5CDD505-2E9C-101B-9397-08002B2CF9AE}" pid="14" name="SecurityClass">
    <vt:lpwstr>Ericsson Internal</vt:lpwstr>
  </property>
  <property fmtid="{D5CDD505-2E9C-101B-9397-08002B2CF9AE}" pid="15" name="txtConfLabel">
    <vt:lpwstr>Ericsson Internal</vt:lpwstr>
  </property>
  <property fmtid="{D5CDD505-2E9C-101B-9397-08002B2CF9AE}" pid="16" name="optUseConfClass">
    <vt:bool>true</vt:bool>
  </property>
  <property fmtid="{D5CDD505-2E9C-101B-9397-08002B2CF9AE}" pid="17" name="optUseConfLabel">
    <vt:bool>false</vt:bool>
  </property>
  <property fmtid="{D5CDD505-2E9C-101B-9397-08002B2CF9AE}" pid="18" name="optFooterCVLDocNo">
    <vt:bool>true</vt:bool>
  </property>
  <property fmtid="{D5CDD505-2E9C-101B-9397-08002B2CF9AE}" pid="19" name="optFooterCVLCopyright">
    <vt:bool>false</vt:bool>
  </property>
  <property fmtid="{D5CDD505-2E9C-101B-9397-08002B2CF9AE}" pid="20" name="optEnterText1">
    <vt:bool>false</vt:bool>
  </property>
  <property fmtid="{D5CDD505-2E9C-101B-9397-08002B2CF9AE}" pid="21" name="optFooterCVLConfLabel">
    <vt:bool>true</vt:bool>
  </property>
  <property fmtid="{D5CDD505-2E9C-101B-9397-08002B2CF9AE}" pid="22" name="optEnterText2">
    <vt:bool>false</vt:bool>
  </property>
  <property fmtid="{D5CDD505-2E9C-101B-9397-08002B2CF9AE}" pid="23" name="optFooterCVLTitle">
    <vt:bool>true</vt:bool>
  </property>
  <property fmtid="{D5CDD505-2E9C-101B-9397-08002B2CF9AE}" pid="24" name="optFooterCVLPrep">
    <vt:bool>false</vt:bool>
  </property>
  <property fmtid="{D5CDD505-2E9C-101B-9397-08002B2CF9AE}" pid="25" name="optEnterText3">
    <vt:bool>false</vt:bool>
  </property>
  <property fmtid="{D5CDD505-2E9C-101B-9397-08002B2CF9AE}" pid="26" name="optFooterCVLDate">
    <vt:bool>true</vt:bool>
  </property>
  <property fmtid="{D5CDD505-2E9C-101B-9397-08002B2CF9AE}" pid="27" name="optEnterText4">
    <vt:bool>false</vt:bool>
  </property>
  <property fmtid="{D5CDD505-2E9C-101B-9397-08002B2CF9AE}" pid="28" name="LeftFooterField">
    <vt:lpwstr/>
  </property>
  <property fmtid="{D5CDD505-2E9C-101B-9397-08002B2CF9AE}" pid="29" name="MiddleFooterField">
    <vt:lpwstr>Ericsson Internal</vt:lpwstr>
  </property>
  <property fmtid="{D5CDD505-2E9C-101B-9397-08002B2CF9AE}" pid="30" name="RightFooterField">
    <vt:lpwstr/>
  </property>
  <property fmtid="{D5CDD505-2E9C-101B-9397-08002B2CF9AE}" pid="31" name="RightFooterField2">
    <vt:lpwstr>2016-08-24</vt:lpwstr>
  </property>
  <property fmtid="{D5CDD505-2E9C-101B-9397-08002B2CF9AE}" pid="32" name="TotalNumb">
    <vt:bool>false</vt:bool>
  </property>
  <property fmtid="{D5CDD505-2E9C-101B-9397-08002B2CF9AE}" pid="33" name="Pages">
    <vt:bool>true</vt:bool>
  </property>
  <property fmtid="{D5CDD505-2E9C-101B-9397-08002B2CF9AE}" pid="34" name="DocumentType2">
    <vt:lpwstr>Presentation2011</vt:lpwstr>
  </property>
  <property fmtid="{D5CDD505-2E9C-101B-9397-08002B2CF9AE}" pid="35" name="TemplateName2">
    <vt:lpwstr>CXC 173 2731/1</vt:lpwstr>
  </property>
  <property fmtid="{D5CDD505-2E9C-101B-9397-08002B2CF9AE}" pid="36" name="TemplateVersion2">
    <vt:lpwstr>R1A</vt:lpwstr>
  </property>
  <property fmtid="{D5CDD505-2E9C-101B-9397-08002B2CF9AE}" pid="37" name="Prepared">
    <vt:lpwstr>Stefan Parkvall</vt:lpwstr>
  </property>
  <property fmtid="{D5CDD505-2E9C-101B-9397-08002B2CF9AE}" pid="38" name="ApprovedBy">
    <vt:lpwstr/>
  </property>
  <property fmtid="{D5CDD505-2E9C-101B-9397-08002B2CF9AE}" pid="39" name="DocNo">
    <vt:lpwstr/>
  </property>
  <property fmtid="{D5CDD505-2E9C-101B-9397-08002B2CF9AE}" pid="40" name="Checked">
    <vt:lpwstr/>
  </property>
  <property fmtid="{D5CDD505-2E9C-101B-9397-08002B2CF9AE}" pid="41" name="Revision">
    <vt:lpwstr>PA1</vt:lpwstr>
  </property>
  <property fmtid="{D5CDD505-2E9C-101B-9397-08002B2CF9AE}" pid="42" name="DocName">
    <vt:lpwstr/>
  </property>
  <property fmtid="{D5CDD505-2E9C-101B-9397-08002B2CF9AE}" pid="43" name="Title">
    <vt:lpwstr/>
  </property>
  <property fmtid="{D5CDD505-2E9C-101B-9397-08002B2CF9AE}" pid="44" name="Date">
    <vt:lpwstr>2016-08-24</vt:lpwstr>
  </property>
  <property fmtid="{D5CDD505-2E9C-101B-9397-08002B2CF9AE}" pid="45" name="Reference">
    <vt:lpwstr/>
  </property>
  <property fmtid="{D5CDD505-2E9C-101B-9397-08002B2CF9AE}" pid="46" name="Keyword">
    <vt:lpwstr/>
  </property>
</Properties>
</file>