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7" r:id="rId2"/>
    <p:sldId id="272" r:id="rId3"/>
    <p:sldId id="274" r:id="rId4"/>
    <p:sldId id="27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707" autoAdjust="0"/>
  </p:normalViewPr>
  <p:slideViewPr>
    <p:cSldViewPr>
      <p:cViewPr varScale="1">
        <p:scale>
          <a:sx n="56" d="100"/>
          <a:sy n="56" d="100"/>
        </p:scale>
        <p:origin x="946" y="53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</a:t>
            </a:r>
            <a:r>
              <a:rPr lang="en-GB" sz="2400" b="1" dirty="0" smtClean="0"/>
              <a:t>TSG-RAN1 </a:t>
            </a:r>
            <a:r>
              <a:rPr lang="en-GB" sz="2400" b="1" dirty="0"/>
              <a:t>Meeting </a:t>
            </a:r>
            <a:r>
              <a:rPr lang="en-GB" sz="2400" b="1" dirty="0" smtClean="0"/>
              <a:t>#86		</a:t>
            </a:r>
            <a:r>
              <a:rPr lang="en-GB" sz="2400" b="1" i="1" dirty="0"/>
              <a:t>	R1-168290</a:t>
            </a:r>
            <a:endParaRPr lang="en-US" sz="2400" b="1" i="1" dirty="0"/>
          </a:p>
          <a:p>
            <a:r>
              <a:rPr lang="en-US" sz="2400" b="1" dirty="0"/>
              <a:t>Gothenburg, Sweden 22</a:t>
            </a:r>
            <a:r>
              <a:rPr lang="en-US" sz="2400" b="1" baseline="30000" dirty="0"/>
              <a:t>nd</a:t>
            </a:r>
            <a:r>
              <a:rPr lang="en-US" sz="2400" b="1" dirty="0"/>
              <a:t> - 26</a:t>
            </a:r>
            <a:r>
              <a:rPr lang="en-US" sz="2400" b="1" baseline="30000" dirty="0"/>
              <a:t>th</a:t>
            </a:r>
            <a:r>
              <a:rPr lang="en-US" sz="2400" b="1" dirty="0"/>
              <a:t> August 2016</a:t>
            </a: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152400" y="2275807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Legacy UEs Blank Resource Indication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1143000" y="3733800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Qualcomm Incorporated, Samsung</a:t>
            </a:r>
            <a:r>
              <a:rPr lang="en-US" sz="2800" smtClean="0"/>
              <a:t>, </a:t>
            </a:r>
            <a:r>
              <a:rPr lang="en-US" sz="2800" smtClean="0"/>
              <a:t>Ericsson</a:t>
            </a:r>
            <a:endParaRPr lang="en-US" sz="28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5943600" y="1668214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Agenda item: 8.1.3.2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2530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3078162"/>
          </a:xfrm>
        </p:spPr>
        <p:txBody>
          <a:bodyPr>
            <a:normAutofit/>
          </a:bodyPr>
          <a:lstStyle/>
          <a:p>
            <a:r>
              <a:rPr lang="en-US" dirty="0" smtClean="0"/>
              <a:t>Forward compatibility</a:t>
            </a:r>
          </a:p>
          <a:p>
            <a:pPr lvl="1"/>
            <a:r>
              <a:rPr lang="en-US" dirty="0" smtClean="0"/>
              <a:t>Legacy UEs are only aware of existing structures within a “slot”</a:t>
            </a:r>
          </a:p>
          <a:p>
            <a:pPr lvl="1"/>
            <a:r>
              <a:rPr lang="en-US" dirty="0" smtClean="0"/>
              <a:t>Multiplexing of new signals/waveforms/services could be done at “slot”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0611304"/>
              </p:ext>
            </p:extLst>
          </p:nvPr>
        </p:nvGraphicFramePr>
        <p:xfrm>
          <a:off x="838200" y="4087941"/>
          <a:ext cx="6400800" cy="27439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Visio" r:id="rId3" imgW="6458065" imgH="2767791" progId="Visio.Drawing.11">
                  <p:embed/>
                </p:oleObj>
              </mc:Choice>
              <mc:Fallback>
                <p:oleObj name="Visio" r:id="rId3" imgW="6458065" imgH="2767791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38200" y="4087941"/>
                        <a:ext cx="6400800" cy="27439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270727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9"/>
            <a:ext cx="8229600" cy="944562"/>
          </a:xfrm>
        </p:spPr>
        <p:txBody>
          <a:bodyPr>
            <a:normAutofit/>
          </a:bodyPr>
          <a:lstStyle/>
          <a:p>
            <a:r>
              <a:rPr lang="en-US" dirty="0" smtClean="0"/>
              <a:t>Do we need sub-slot level multiplexing?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2823028"/>
              </p:ext>
            </p:extLst>
          </p:nvPr>
        </p:nvGraphicFramePr>
        <p:xfrm>
          <a:off x="705633" y="1828800"/>
          <a:ext cx="3505200" cy="39312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name="Visio" r:id="rId3" imgW="5177898" imgH="5808971" progId="Visio.Drawing.11">
                  <p:embed/>
                </p:oleObj>
              </mc:Choice>
              <mc:Fallback>
                <p:oleObj name="Visio" r:id="rId3" imgW="5177898" imgH="5808971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05633" y="1828800"/>
                        <a:ext cx="3505200" cy="39312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Up-Down Arrow 5"/>
          <p:cNvSpPr/>
          <p:nvPr/>
        </p:nvSpPr>
        <p:spPr bwMode="auto">
          <a:xfrm>
            <a:off x="1536539" y="3657974"/>
            <a:ext cx="270379" cy="806344"/>
          </a:xfrm>
          <a:prstGeom prst="upDownArrow">
            <a:avLst/>
          </a:prstGeom>
          <a:solidFill>
            <a:srgbClr val="00B050"/>
          </a:solidFill>
          <a:ln>
            <a:noFill/>
          </a:ln>
          <a:extLst/>
        </p:spPr>
        <p:txBody>
          <a:bodyPr rot="0" spcFirstLastPara="0" vertOverflow="overflow" horzOverflow="overflow" vert="horz" wrap="square" lIns="68562" tIns="34281" rIns="68562" bIns="3428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49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13636" y="3715004"/>
            <a:ext cx="16909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Aft>
                <a:spcPts val="225"/>
              </a:spcAft>
            </a:pPr>
            <a:r>
              <a:rPr lang="en-US" sz="2000" dirty="0" smtClean="0">
                <a:solidFill>
                  <a:srgbClr val="00B050"/>
                </a:solidFill>
                <a:latin typeface="Calibre Semibold" pitchFamily="34" charset="0"/>
              </a:rPr>
              <a:t>Later release signaling, i.e., CSI-RS</a:t>
            </a:r>
            <a:endParaRPr lang="en-US" sz="2000" dirty="0">
              <a:solidFill>
                <a:srgbClr val="00B050"/>
              </a:solidFill>
              <a:latin typeface="Calibre Semibold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16414" y="3293559"/>
            <a:ext cx="39990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Can we inform legacy UE blank resources instead of rate match around them?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920676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lnSpcReduction="10000"/>
          </a:bodyPr>
          <a:lstStyle/>
          <a:p>
            <a:pPr lvl="0" hangingPunct="0"/>
            <a:r>
              <a:rPr lang="en-GB" b="1" dirty="0"/>
              <a:t>Proposal 1</a:t>
            </a:r>
            <a:r>
              <a:rPr lang="en-GB" dirty="0"/>
              <a:t>: </a:t>
            </a:r>
            <a:r>
              <a:rPr lang="en-GB" dirty="0" smtClean="0"/>
              <a:t>Study signalling </a:t>
            </a:r>
            <a:r>
              <a:rPr lang="en-GB" dirty="0"/>
              <a:t>describing blank resources in </a:t>
            </a:r>
            <a:r>
              <a:rPr lang="en-GB" dirty="0" smtClean="0"/>
              <a:t>time- </a:t>
            </a:r>
            <a:r>
              <a:rPr lang="en-GB" dirty="0"/>
              <a:t>and/or </a:t>
            </a:r>
            <a:r>
              <a:rPr lang="en-GB" dirty="0" smtClean="0"/>
              <a:t>frequency-domains in </a:t>
            </a:r>
            <a:r>
              <a:rPr lang="en-GB" dirty="0"/>
              <a:t>each </a:t>
            </a:r>
            <a:r>
              <a:rPr lang="en-GB" dirty="0" smtClean="0"/>
              <a:t>“slot”.</a:t>
            </a:r>
          </a:p>
          <a:p>
            <a:pPr lvl="0" hangingPunct="0"/>
            <a:endParaRPr lang="en-US" dirty="0"/>
          </a:p>
          <a:p>
            <a:pPr lvl="0" hangingPunct="0"/>
            <a:r>
              <a:rPr lang="en-GB" b="1" dirty="0"/>
              <a:t>Proposal 2: </a:t>
            </a:r>
            <a:r>
              <a:rPr lang="en-GB" dirty="0"/>
              <a:t>Consider broadcast and unicast signalling </a:t>
            </a:r>
            <a:r>
              <a:rPr lang="en-GB" dirty="0" smtClean="0"/>
              <a:t>options</a:t>
            </a:r>
          </a:p>
          <a:p>
            <a:pPr lvl="1" hangingPunct="0"/>
            <a:r>
              <a:rPr lang="en-GB" dirty="0" smtClean="0"/>
              <a:t>Unicast signalling could be in the DCI for scheduled legacy UEs to implicitly describe blank resources</a:t>
            </a:r>
          </a:p>
          <a:p>
            <a:pPr lvl="1" hangingPunct="0"/>
            <a:r>
              <a:rPr lang="en-GB" dirty="0" smtClean="0"/>
              <a:t>Broadcast signalling could be used for scheduled and non-scheduled UEs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34414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9709</TotalTime>
  <Words>137</Words>
  <Application>Microsoft Office PowerPoint</Application>
  <PresentationFormat>On-screen Show (4:3)</PresentationFormat>
  <Paragraphs>19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Calibre Semibold</vt:lpstr>
      <vt:lpstr>Calibri</vt:lpstr>
      <vt:lpstr>Office Theme</vt:lpstr>
      <vt:lpstr>Visio</vt:lpstr>
      <vt:lpstr>PowerPoint Presentation</vt:lpstr>
      <vt:lpstr>Background (1/2)</vt:lpstr>
      <vt:lpstr>Background (2/2)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blank</dc:title>
  <dc:creator>Ji, Tingfang</dc:creator>
  <cp:keywords>blank</cp:keywords>
  <cp:lastModifiedBy>Ji, Tingfang</cp:lastModifiedBy>
  <cp:revision>415</cp:revision>
  <dcterms:created xsi:type="dcterms:W3CDTF">2016-03-24T01:14:08Z</dcterms:created>
  <dcterms:modified xsi:type="dcterms:W3CDTF">2016-08-24T16:23:40Z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2c490c36-5ebf-4a89-b9aa-9990526e1862</vt:lpwstr>
  </property>
  <property fmtid="{D5CDD505-2E9C-101B-9397-08002B2CF9AE}" pid="3" name="CTP_TimeStamp">
    <vt:lpwstr>2016-08-22 08:04:30Z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