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8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2016/8/25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DL </a:t>
            </a:r>
            <a:r>
              <a:rPr lang="en-US" altLang="zh-CN" dirty="0" smtClean="0"/>
              <a:t>beam management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2246769"/>
          </a:xfrm>
        </p:spPr>
        <p:txBody>
          <a:bodyPr/>
          <a:lstStyle/>
          <a:p>
            <a:r>
              <a:rPr lang="en-US" altLang="ja-JP" dirty="0" smtClean="0"/>
              <a:t>Intel Corporation,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Ericsson, Nokia, Alcatel-Lucent </a:t>
            </a:r>
            <a:r>
              <a:rPr lang="en-US" altLang="zh-CN" dirty="0" smtClean="0"/>
              <a:t>Shanghai Bell, Verizon, [ZTE], [Qualcomm], [CATT], </a:t>
            </a:r>
            <a:r>
              <a:rPr lang="en-US" altLang="zh-CN" dirty="0" smtClean="0"/>
              <a:t>MTK, LGE, NTT DoCoMo, [Samsung], </a:t>
            </a:r>
            <a:r>
              <a:rPr lang="en-US" altLang="zh-CN" dirty="0" err="1" smtClean="0"/>
              <a:t>Xinwei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168278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6387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>
                <a:latin typeface="+mj-lt"/>
              </a:rPr>
              <a:t>Gothenburg, Sweden, 22nd – 26th August 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555" y="908720"/>
            <a:ext cx="8280920" cy="5670630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/>
              <a:t>T</a:t>
            </a:r>
            <a:r>
              <a:rPr lang="en-US" altLang="zh-CN" dirty="0" smtClean="0"/>
              <a:t>he following DL L1/L2 beam management procedures are supported within </a:t>
            </a:r>
            <a:r>
              <a:rPr lang="en-US" altLang="zh-CN" dirty="0"/>
              <a:t>one or multiple </a:t>
            </a:r>
            <a:r>
              <a:rPr lang="en-US" altLang="zh-CN" dirty="0" smtClean="0"/>
              <a:t>TRPs:</a:t>
            </a:r>
            <a:endParaRPr lang="en-US" altLang="zh-CN" dirty="0"/>
          </a:p>
          <a:p>
            <a:pPr lvl="1"/>
            <a:r>
              <a:rPr lang="en-US" altLang="zh-CN" dirty="0"/>
              <a:t>Note: </a:t>
            </a:r>
            <a:r>
              <a:rPr lang="en-US" altLang="zh-CN" dirty="0" smtClean="0"/>
              <a:t>multi/single beam based initial </a:t>
            </a:r>
            <a:r>
              <a:rPr lang="en-US" altLang="zh-CN" dirty="0"/>
              <a:t>access and mobility </a:t>
            </a:r>
            <a:r>
              <a:rPr lang="en-US" altLang="zh-CN" dirty="0" smtClean="0"/>
              <a:t>treated </a:t>
            </a:r>
            <a:r>
              <a:rPr lang="en-US" altLang="zh-CN" dirty="0"/>
              <a:t>within a separate RAN1 agenda item</a:t>
            </a:r>
          </a:p>
          <a:p>
            <a:pPr lvl="1"/>
            <a:r>
              <a:rPr lang="en-US" altLang="zh-CN" dirty="0" smtClean="0"/>
              <a:t>P-1: is used </a:t>
            </a:r>
            <a:r>
              <a:rPr lang="en-US" altLang="zh-CN" dirty="0"/>
              <a:t>to enable </a:t>
            </a:r>
            <a:r>
              <a:rPr lang="en-US" altLang="zh-CN" dirty="0" smtClean="0"/>
              <a:t>UE measurement </a:t>
            </a:r>
            <a:r>
              <a:rPr lang="en-US" altLang="zh-CN" dirty="0"/>
              <a:t>on different </a:t>
            </a:r>
            <a:r>
              <a:rPr lang="en-US" altLang="zh-CN" dirty="0" smtClean="0"/>
              <a:t>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</a:t>
            </a:r>
            <a:r>
              <a:rPr lang="en-US" altLang="zh-CN" dirty="0" smtClean="0"/>
              <a:t>to support selection of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beams/UE </a:t>
            </a:r>
            <a:r>
              <a:rPr lang="en-US" altLang="zh-CN" dirty="0" smtClean="0"/>
              <a:t>Rx </a:t>
            </a:r>
            <a:r>
              <a:rPr lang="en-US" altLang="zh-CN" dirty="0" smtClean="0"/>
              <a:t>beam(s)</a:t>
            </a:r>
            <a:endParaRPr lang="en-US" altLang="zh-CN" dirty="0"/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TRP, it typically includes </a:t>
            </a:r>
            <a:r>
              <a:rPr lang="en-US" altLang="zh-CN" dirty="0" smtClean="0"/>
              <a:t>a intra/inter-TRP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sweep from a set of different beams</a:t>
            </a:r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UE, it typically includes </a:t>
            </a:r>
            <a:r>
              <a:rPr lang="en-US" altLang="zh-CN" dirty="0" smtClean="0"/>
              <a:t>a UE </a:t>
            </a:r>
            <a:r>
              <a:rPr lang="en-US" altLang="zh-CN" dirty="0" smtClean="0"/>
              <a:t>Rx beam sweep from a set of different beams</a:t>
            </a:r>
          </a:p>
          <a:p>
            <a:pPr lvl="2"/>
            <a:r>
              <a:rPr lang="en-US" altLang="zh-CN" dirty="0" smtClean="0"/>
              <a:t>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and UE Rx beam can be determined jointly or sequentially</a:t>
            </a:r>
          </a:p>
          <a:p>
            <a:pPr lvl="1"/>
            <a:r>
              <a:rPr lang="en-US" altLang="zh-CN" dirty="0"/>
              <a:t>P</a:t>
            </a:r>
            <a:r>
              <a:rPr lang="en-US" altLang="zh-CN" dirty="0" smtClean="0"/>
              <a:t>-2</a:t>
            </a:r>
            <a:r>
              <a:rPr lang="en-US" altLang="zh-CN" dirty="0"/>
              <a:t>: is used to enable UE measurement on different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</a:t>
            </a:r>
            <a:r>
              <a:rPr lang="en-US" altLang="zh-CN" dirty="0"/>
              <a:t>to </a:t>
            </a:r>
            <a:r>
              <a:rPr lang="en-US" altLang="zh-CN" dirty="0" smtClean="0"/>
              <a:t>possibly change </a:t>
            </a:r>
            <a:r>
              <a:rPr lang="en-US" altLang="zh-CN" dirty="0"/>
              <a:t>inter/intra-TRP </a:t>
            </a:r>
            <a:r>
              <a:rPr lang="en-US" altLang="zh-CN" dirty="0" err="1"/>
              <a:t>Tx</a:t>
            </a:r>
            <a:r>
              <a:rPr lang="en-US" altLang="zh-CN" dirty="0"/>
              <a:t> </a:t>
            </a:r>
            <a:r>
              <a:rPr lang="en-US" altLang="zh-CN" dirty="0" smtClean="0"/>
              <a:t>beam(s)</a:t>
            </a:r>
          </a:p>
          <a:p>
            <a:pPr lvl="2"/>
            <a:r>
              <a:rPr lang="en-US" altLang="zh-CN" dirty="0" smtClean="0"/>
              <a:t>From  a smaller set of beams for beam refinement (i.e. with prior beam info)</a:t>
            </a:r>
          </a:p>
          <a:p>
            <a:pPr lvl="2"/>
            <a:r>
              <a:rPr lang="en-US" altLang="zh-CN" dirty="0" smtClean="0"/>
              <a:t>Note: </a:t>
            </a:r>
            <a:r>
              <a:rPr lang="en-US" altLang="zh-CN" dirty="0"/>
              <a:t>P</a:t>
            </a:r>
            <a:r>
              <a:rPr lang="en-US" altLang="zh-CN" dirty="0" smtClean="0"/>
              <a:t>-2 can be a special case of P-1</a:t>
            </a:r>
          </a:p>
          <a:p>
            <a:pPr lvl="1"/>
            <a:r>
              <a:rPr lang="en-US" altLang="zh-CN" dirty="0"/>
              <a:t>P</a:t>
            </a:r>
            <a:r>
              <a:rPr lang="en-US" altLang="zh-CN" dirty="0" smtClean="0"/>
              <a:t>-3: </a:t>
            </a:r>
            <a:r>
              <a:rPr lang="en-US" altLang="zh-CN" dirty="0"/>
              <a:t>is used to enable </a:t>
            </a:r>
            <a:r>
              <a:rPr lang="en-US" altLang="zh-CN" dirty="0" smtClean="0"/>
              <a:t>UE measurement </a:t>
            </a:r>
            <a:r>
              <a:rPr lang="en-US" altLang="zh-CN" dirty="0"/>
              <a:t>on </a:t>
            </a:r>
            <a:r>
              <a:rPr lang="en-US" altLang="zh-CN" dirty="0" smtClean="0"/>
              <a:t>the same </a:t>
            </a:r>
            <a:r>
              <a:rPr lang="en-US" altLang="zh-CN" dirty="0"/>
              <a:t>TRP </a:t>
            </a:r>
            <a:r>
              <a:rPr lang="en-US" altLang="zh-CN" dirty="0" err="1"/>
              <a:t>Tx</a:t>
            </a:r>
            <a:r>
              <a:rPr lang="en-US" altLang="zh-CN" dirty="0"/>
              <a:t> beam to </a:t>
            </a:r>
            <a:r>
              <a:rPr lang="en-US" altLang="zh-CN" dirty="0" smtClean="0"/>
              <a:t>change UE </a:t>
            </a:r>
            <a:r>
              <a:rPr lang="en-US" altLang="zh-CN" dirty="0"/>
              <a:t>Rx </a:t>
            </a:r>
            <a:r>
              <a:rPr lang="en-US" altLang="zh-CN" dirty="0" smtClean="0"/>
              <a:t>beam in </a:t>
            </a:r>
            <a:r>
              <a:rPr lang="en-US" altLang="zh-CN" dirty="0"/>
              <a:t>the case UE </a:t>
            </a:r>
            <a:r>
              <a:rPr lang="en-US" altLang="zh-CN" dirty="0" smtClean="0"/>
              <a:t>uses </a:t>
            </a:r>
            <a:r>
              <a:rPr lang="en-US" altLang="zh-CN" dirty="0" err="1" smtClean="0"/>
              <a:t>beamforming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Strive for the same procedure design for Intra-TRP and inter-TRP beam management</a:t>
            </a:r>
          </a:p>
          <a:p>
            <a:pPr lvl="2"/>
            <a:r>
              <a:rPr lang="en-US" altLang="zh-CN" dirty="0"/>
              <a:t>Note: UE </a:t>
            </a:r>
            <a:r>
              <a:rPr lang="en-US" altLang="zh-CN" dirty="0" smtClean="0"/>
              <a:t>may not know </a:t>
            </a:r>
            <a:r>
              <a:rPr lang="en-US" altLang="zh-CN" dirty="0"/>
              <a:t>the TRP has changed for inter-TRP </a:t>
            </a:r>
            <a:r>
              <a:rPr lang="en-US" altLang="zh-CN" dirty="0" err="1"/>
              <a:t>Tx</a:t>
            </a:r>
            <a:r>
              <a:rPr lang="en-US" altLang="zh-CN" dirty="0"/>
              <a:t> beam </a:t>
            </a:r>
            <a:r>
              <a:rPr lang="en-US" altLang="zh-CN" dirty="0" smtClean="0"/>
              <a:t>change</a:t>
            </a:r>
          </a:p>
          <a:p>
            <a:pPr lvl="1"/>
            <a:r>
              <a:rPr lang="en-US" altLang="zh-CN" dirty="0" smtClean="0"/>
              <a:t>Note: Procedures P-2&amp;P-3 can be performed jointly and/or multiple times to achieve e.g. TRP Tx/UE Rx beam change simultaneously</a:t>
            </a:r>
          </a:p>
          <a:p>
            <a:pPr lvl="1"/>
            <a:r>
              <a:rPr lang="en-US" altLang="zh-CN" dirty="0" smtClean="0"/>
              <a:t>Note: Procedures P-3 may or may not have physical layer procedure spec. impact</a:t>
            </a:r>
          </a:p>
          <a:p>
            <a:pPr lvl="1"/>
            <a:r>
              <a:rPr lang="en-US" altLang="ko-KR" dirty="0" smtClean="0"/>
              <a:t>Support managing multiple Tx/Rx beam pairs for a </a:t>
            </a:r>
            <a:r>
              <a:rPr lang="en-US" altLang="ko-KR" dirty="0" smtClean="0"/>
              <a:t>UE</a:t>
            </a:r>
            <a:endParaRPr lang="en-US" altLang="ko-KR" strike="sngStrike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In standalone and non-standalone operations, </a:t>
            </a:r>
            <a:r>
              <a:rPr lang="en-US" altLang="zh-CN" dirty="0"/>
              <a:t>a</a:t>
            </a:r>
            <a:r>
              <a:rPr lang="en-US" altLang="zh-CN" dirty="0" smtClean="0"/>
              <a:t>ssistance information from another carrier can </a:t>
            </a:r>
            <a:r>
              <a:rPr lang="en-US" altLang="zh-CN" dirty="0" smtClean="0"/>
              <a:t>be utilized in beam management </a:t>
            </a:r>
            <a:r>
              <a:rPr lang="en-US" altLang="zh-CN" dirty="0" smtClean="0"/>
              <a:t>procedures</a:t>
            </a:r>
            <a:endParaRPr lang="en-US" altLang="zh-CN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val="25816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13741</TotalTime>
  <Words>329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DL beam management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1508</cp:revision>
  <cp:lastPrinted>2016-02-02T02:05:25Z</cp:lastPrinted>
  <dcterms:created xsi:type="dcterms:W3CDTF">2008-05-20T02:15:22Z</dcterms:created>
  <dcterms:modified xsi:type="dcterms:W3CDTF">2016-08-25T07:01:21Z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b5851427-c183-4fe5-a067-38a428fbd97a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2016-08-25 07:01:21Z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