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81" r:id="rId4"/>
    <p:sldId id="384" r:id="rId5"/>
    <p:sldId id="385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5918" autoAdjust="0"/>
  </p:normalViewPr>
  <p:slideViewPr>
    <p:cSldViewPr snapToGrid="0">
      <p:cViewPr>
        <p:scale>
          <a:sx n="100" d="100"/>
          <a:sy n="100" d="100"/>
        </p:scale>
        <p:origin x="1196" y="-2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NR MIMO calibration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Meeting #86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		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</a:t>
            </a:r>
            <a:r>
              <a:rPr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68273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Calibri" pitchFamily="34" charset="0"/>
              </a:rPr>
              <a:t>Gothenburg, Sweden, 22</a:t>
            </a:r>
            <a:r>
              <a:rPr lang="en-US" altLang="zh-CN" sz="2400" baseline="30000" dirty="0">
                <a:latin typeface="Calibri" pitchFamily="34" charset="0"/>
              </a:rPr>
              <a:t>nd </a:t>
            </a:r>
            <a:r>
              <a:rPr lang="en-US" altLang="zh-CN" sz="2400" dirty="0">
                <a:latin typeface="Calibri" pitchFamily="34" charset="0"/>
              </a:rPr>
              <a:t>– 26</a:t>
            </a:r>
            <a:r>
              <a:rPr lang="en-US" altLang="zh-CN" sz="2400" baseline="30000" dirty="0">
                <a:latin typeface="Calibri" pitchFamily="34" charset="0"/>
              </a:rPr>
              <a:t>th</a:t>
            </a:r>
            <a:r>
              <a:rPr lang="en-US" altLang="zh-CN" sz="2400" dirty="0">
                <a:latin typeface="Calibri" pitchFamily="34" charset="0"/>
              </a:rPr>
              <a:t> August 2016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34711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8</a:t>
            </a:r>
            <a:r>
              <a:rPr lang="en-US" altLang="zh-CN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.1.5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069250" y="4312286"/>
            <a:ext cx="784614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/>
              <a:t>ZTE Corporation, ZTE Microelectronics, Intel Corporation</a:t>
            </a:r>
            <a:r>
              <a:rPr lang="en-US" altLang="it-IT" sz="2400" dirty="0"/>
              <a:t>, Samsung, ASTRI, </a:t>
            </a:r>
            <a:r>
              <a:rPr lang="en-US" altLang="it-IT" sz="2400" dirty="0" err="1"/>
              <a:t>Xinwei</a:t>
            </a:r>
            <a:r>
              <a:rPr lang="en-US" altLang="it-IT" sz="2400" dirty="0"/>
              <a:t>, </a:t>
            </a:r>
            <a:r>
              <a:rPr lang="en-US" altLang="it-IT" sz="2400" dirty="0" err="1"/>
              <a:t>MediaTek</a:t>
            </a:r>
            <a:r>
              <a:rPr lang="en-US" altLang="it-IT" sz="2400" dirty="0"/>
              <a:t>, Nokia, ASB, Ericsson, NTT DOCOMO, Qualcomm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8"/>
            <a:ext cx="8402638" cy="581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600"/>
              </a:spcBef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lnSpc>
                <a:spcPct val="150000"/>
              </a:lnSpc>
              <a:buFont typeface="Arial" charset="0"/>
              <a:buChar char="•"/>
              <a:defRPr/>
            </a:pPr>
            <a:endParaRPr lang="en-US" altLang="zh-CN" sz="2000" b="0" dirty="0">
              <a:cs typeface="Times New Roman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331411"/>
              </p:ext>
            </p:extLst>
          </p:nvPr>
        </p:nvGraphicFramePr>
        <p:xfrm>
          <a:off x="295275" y="1378227"/>
          <a:ext cx="8592457" cy="5235299"/>
        </p:xfrm>
        <a:graphic>
          <a:graphicData uri="http://schemas.openxmlformats.org/drawingml/2006/table">
            <a:tbl>
              <a:tblPr/>
              <a:tblGrid>
                <a:gridCol w="1465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4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849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18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700" b="1" kern="100" dirty="0"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　</a:t>
                      </a:r>
                      <a:endParaRPr lang="zh-CN" sz="7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Below 6GHz (700MHz, 4GHz)</a:t>
                      </a:r>
                      <a:endParaRPr lang="zh-CN" sz="7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700" b="1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Above 6GHz (30GHz, 70GHz)</a:t>
                      </a: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249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b="1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BS (</a:t>
                      </a:r>
                      <a:r>
                        <a:rPr lang="en-US" sz="700" b="1" kern="0" dirty="0" err="1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M,N,P,Mg,Ng</a:t>
                      </a:r>
                      <a:r>
                        <a:rPr lang="en-US" sz="700" b="1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)</a:t>
                      </a:r>
                      <a:endParaRPr lang="zh-CN" sz="7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Mg=1,Ng=1 </a:t>
                      </a:r>
                      <a:endParaRPr lang="zh-CN" sz="7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Other configurations are FFS</a:t>
                      </a:r>
                      <a:b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4GHz: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Dense urban and Urban macro: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Baseline: (</a:t>
                      </a:r>
                      <a:r>
                        <a:rPr lang="en-US" sz="7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M,N,P,Mg,Ng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) = (8,8,2,1,1).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Note that for Urban macro, companies are also encouraged optionally to investigate larger panels, e.g. (8,16,2,1,1)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Indoor hotspot: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FFS</a:t>
                      </a: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b="1" kern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Baselines are at least for MIMO-related calibration (and can also be used for other features unless a different baseline is defined for evaluation of a particular feature). 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Companies are encouraged to evaluate other configurations as well.</a:t>
                      </a:r>
                      <a:endParaRPr lang="zh-CN" sz="7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FFS</a:t>
                      </a:r>
                      <a:b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30GHz: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Dense urban and Urban macro: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Baseline: (</a:t>
                      </a:r>
                      <a:r>
                        <a:rPr lang="en-US" sz="7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M,N,P,Mg,Ng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) = (4,8,2,2,2). 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Indoor hotspot: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FFS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70GHz: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Dense urban: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Baseline: (</a:t>
                      </a:r>
                      <a:r>
                        <a:rPr lang="en-US" sz="7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M,N,P,Mg,Ng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) = (8,16,2,2,2). 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Indoor hotspot: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FFS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b="1" kern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Baselines are at least for MIMO-related calibration (and can also be used for other features unless a different baseline is defined for evaluation of a particular feature). 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Companies are encouraged to evaluate other configurations as well.</a:t>
                      </a:r>
                      <a:endParaRPr lang="zh-CN" sz="7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85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b="1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BS (</a:t>
                      </a:r>
                      <a:r>
                        <a:rPr lang="en-US" sz="700" b="1" kern="0" dirty="0" err="1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dH,dV,dH,g,dV,g</a:t>
                      </a:r>
                      <a:r>
                        <a:rPr lang="en-US" sz="700" b="1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)</a:t>
                      </a:r>
                      <a:endParaRPr lang="zh-CN" sz="7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(0.5,0.8, FFS, FFS)</a:t>
                      </a:r>
                      <a:b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Other value </a:t>
                      </a:r>
                      <a:r>
                        <a:rPr lang="en-US" sz="700" kern="0" dirty="0" err="1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dv</a:t>
                      </a:r>
                      <a: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 is FFS</a:t>
                      </a:r>
                      <a:b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4GHz: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Dense urban and Urban macro:</a:t>
                      </a:r>
                      <a:b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Baseline: (</a:t>
                      </a:r>
                      <a:r>
                        <a:rPr lang="en-US" sz="7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dH,dV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) = (0.5, 0.8)</a:t>
                      </a:r>
                      <a:r>
                        <a:rPr lang="zh-CN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λ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.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Indoor hotspot: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- FFS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b="1" kern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Baselines are at least for MIMO-related calibration (and can also be used for other features unless a different baseline is defined for evaluation of a particular feature). 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Companies are encouraged to evaluate other configurations as well.</a:t>
                      </a:r>
                      <a:endParaRPr lang="zh-CN" sz="7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(0.5,FFS, FFS, FFS)</a:t>
                      </a:r>
                      <a:b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30GHz: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Dense urban and Urban macro: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Baseline: (</a:t>
                      </a:r>
                      <a:r>
                        <a:rPr lang="en-US" sz="7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dH,dV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) = (0.5, 0.5)</a:t>
                      </a:r>
                      <a:r>
                        <a:rPr lang="zh-CN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λ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. (</a:t>
                      </a:r>
                      <a:r>
                        <a:rPr lang="en-US" sz="7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dg,H,dg,V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) = (4.0, 2.0)</a:t>
                      </a:r>
                      <a:r>
                        <a:rPr lang="zh-CN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λ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.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- Note that companies are also encouraged to investigate a larger panel spacing, e.g. (</a:t>
                      </a:r>
                      <a:r>
                        <a:rPr lang="en-US" sz="7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dg,H,dg,V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) = (8,4)</a:t>
                      </a:r>
                      <a:r>
                        <a:rPr lang="zh-CN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λ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Indoor hotspot: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- FFS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70GHz:</a:t>
                      </a:r>
                      <a:b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Dense urban: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- Baseline: (</a:t>
                      </a:r>
                      <a:r>
                        <a:rPr lang="en-US" sz="7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dH,dV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) = (0.5, 0.5)</a:t>
                      </a:r>
                      <a:r>
                        <a:rPr lang="zh-CN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λ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. (</a:t>
                      </a:r>
                      <a:r>
                        <a:rPr lang="en-US" sz="7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dg,H,dg,V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) = (8.0, 4.0) </a:t>
                      </a:r>
                      <a:r>
                        <a:rPr lang="zh-CN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λ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. 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- Note that companies are also encouraged to investigate a larger panel spacing, e.g. (</a:t>
                      </a:r>
                      <a:r>
                        <a:rPr lang="en-US" sz="7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dg,H,dg,V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) = (16,8) </a:t>
                      </a:r>
                      <a:r>
                        <a:rPr lang="zh-CN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λ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Indoor hotspot: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- FFS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b="1" kern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Baselines are at least for MIMO-related calibration (and can also be used for other features unless a different baseline is defined for evaluation of a particular feature). 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Companies are encouraged to evaluate other configurations as well.</a:t>
                      </a:r>
                      <a:endParaRPr lang="zh-CN" sz="7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72279" y="779492"/>
            <a:ext cx="90625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In RAN1#85, antenna-configuration-related parameters have been agreed for MIMO-related calibration.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365125" y="876300"/>
            <a:ext cx="8402638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RAN1 starts NR MIMO calibration on both link level and system-level simulations to reach a common ground for MIMO related evaluation.</a:t>
            </a:r>
            <a:endParaRPr lang="en-US" altLang="zh-CN" sz="2000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95338" lvl="2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Discuss further on baseline simulation assumptions and metrics for calibration in RAN1#86 </a:t>
            </a:r>
          </a:p>
          <a:p>
            <a:pPr marL="795338" lvl="2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Thereafter, email reflector is used to collect results (no online time for calibration discussions, similar to channel model calibration)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20431</TotalTime>
  <Words>159</Words>
  <Application>Microsoft Office PowerPoint</Application>
  <PresentationFormat>On-screen Show (4:3)</PresentationFormat>
  <Paragraphs>26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Arial Unicode MS</vt:lpstr>
      <vt:lpstr>ＭＳ Ｐゴシック</vt:lpstr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WF on NR MIMO calibration 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ynli</cp:lastModifiedBy>
  <cp:revision>2224</cp:revision>
  <dcterms:created xsi:type="dcterms:W3CDTF">2007-12-19T20:51:45Z</dcterms:created>
  <dcterms:modified xsi:type="dcterms:W3CDTF">2016-08-24T09:23:29Z</dcterms:modified>
</cp:coreProperties>
</file>