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1" autoAdjust="0"/>
    <p:restoredTop sz="94707" autoAdjust="0"/>
  </p:normalViewPr>
  <p:slideViewPr>
    <p:cSldViewPr>
      <p:cViewPr varScale="1">
        <p:scale>
          <a:sx n="80" d="100"/>
          <a:sy n="80" d="100"/>
        </p:scale>
        <p:origin x="-1470" y="-84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4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9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R1-168255</a:t>
            </a:r>
            <a:endParaRPr lang="en-US" sz="2400" b="1" i="1" dirty="0"/>
          </a:p>
          <a:p>
            <a:r>
              <a:rPr lang="en-US" sz="2400" b="1" dirty="0"/>
              <a:t>Gothenburg, Sweden, </a:t>
            </a:r>
            <a:r>
              <a:rPr lang="en-US" sz="2400" b="1" dirty="0" smtClean="0"/>
              <a:t>22nd – 26th </a:t>
            </a:r>
            <a:r>
              <a:rPr lang="en-US" sz="2400" b="1" dirty="0"/>
              <a:t>Aug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evaluation assumptions for initial access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 Corporation, […]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2319149"/>
              </p:ext>
            </p:extLst>
          </p:nvPr>
        </p:nvGraphicFramePr>
        <p:xfrm>
          <a:off x="457201" y="874121"/>
          <a:ext cx="8229599" cy="583147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26527"/>
                <a:gridCol w="3001536"/>
                <a:gridCol w="3001536"/>
              </a:tblGrid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</a:t>
                      </a:r>
                      <a:r>
                        <a:rPr lang="en-GB" sz="1400" dirty="0" smtClean="0"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CDL, AWGN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6582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SNR range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&gt; -6dB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&gt; -18dB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49747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TRP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(1,1,2) with </a:t>
                      </a:r>
                      <a:r>
                        <a:rPr lang="en-GB" sz="1400" dirty="0" err="1" smtClean="0">
                          <a:effectLst/>
                        </a:rPr>
                        <a:t>omni</a:t>
                      </a:r>
                      <a:r>
                        <a:rPr lang="en-GB" sz="1400" dirty="0" smtClean="0">
                          <a:effectLst/>
                        </a:rPr>
                        <a:t>-directional antenna element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UE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(1,1,2) with omni-directional antenna element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3165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port virtualization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681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: uniform distribution +/- 0.05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UE: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95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Number of interfering TRPs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1. 0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mandatory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2. 2 interfering TRPs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(1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0dB, 2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 SIR = -3dB;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SIR is defined as the ratio of power between a reference cell and interfered cell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) 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timing arrival differences from TRPs are provided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proponent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: optional</a:t>
                      </a:r>
                      <a:endParaRPr lang="en-GB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 0 TRP</a:t>
                      </a:r>
                      <a:endParaRPr lang="en-US" sz="11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574"/>
            <a:ext cx="8229600" cy="1109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092816"/>
              </p:ext>
            </p:extLst>
          </p:nvPr>
        </p:nvGraphicFramePr>
        <p:xfrm>
          <a:off x="457200" y="835260"/>
          <a:ext cx="8229600" cy="5870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9800"/>
                <a:gridCol w="3009900"/>
                <a:gridCol w="3009900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8dB)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PHY Abstraction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Note: Proponents</a:t>
                      </a:r>
                      <a:r>
                        <a:rPr lang="en-US" sz="1400" baseline="0" dirty="0" smtClean="0">
                          <a:effectLst/>
                        </a:rPr>
                        <a:t> are allowed to provide PHY abstraction details if used</a:t>
                      </a:r>
                      <a:endParaRPr lang="en-US" sz="1400" dirty="0" smtClean="0"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72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dirty="0"/>
              <a:t>Signal detection rate</a:t>
            </a:r>
          </a:p>
          <a:p>
            <a:pPr lvl="0" hangingPunct="0"/>
            <a:r>
              <a:rPr lang="en-US" dirty="0"/>
              <a:t>Misdetection </a:t>
            </a:r>
            <a:r>
              <a:rPr lang="en-US" dirty="0" smtClean="0"/>
              <a:t>probability</a:t>
            </a:r>
            <a:endParaRPr lang="en-US" dirty="0"/>
          </a:p>
          <a:p>
            <a:pPr lvl="0" hangingPunct="0"/>
            <a:r>
              <a:rPr lang="en-US" dirty="0"/>
              <a:t>Distribution of acquisition time (a.k.a. cell search time)</a:t>
            </a:r>
          </a:p>
          <a:p>
            <a:pPr lvl="0" hangingPunct="0"/>
            <a:r>
              <a:rPr lang="en-US" dirty="0"/>
              <a:t>Residual timing and frequency errors after </a:t>
            </a:r>
            <a:r>
              <a:rPr lang="en-US" dirty="0" smtClean="0"/>
              <a:t>synchronization</a:t>
            </a:r>
          </a:p>
          <a:p>
            <a:r>
              <a:rPr lang="en-US" dirty="0" smtClean="0"/>
              <a:t>Other </a:t>
            </a:r>
            <a:r>
              <a:rPr lang="en-US" dirty="0"/>
              <a:t>metrics </a:t>
            </a:r>
            <a:r>
              <a:rPr lang="en-US" dirty="0" smtClean="0"/>
              <a:t>(e.g., PAPR) are </a:t>
            </a:r>
            <a:r>
              <a:rPr lang="en-US" dirty="0"/>
              <a:t>not </a:t>
            </a:r>
            <a:r>
              <a:rPr lang="en-US" dirty="0" smtClean="0"/>
              <a:t>precluded</a:t>
            </a:r>
          </a:p>
          <a:p>
            <a:pPr marL="0" indent="0">
              <a:buNone/>
            </a:pPr>
            <a:r>
              <a:rPr lang="en-US" dirty="0" smtClean="0"/>
              <a:t>Note: Proponents </a:t>
            </a:r>
            <a:r>
              <a:rPr lang="en-US" dirty="0"/>
              <a:t>should specify the target false alarm </a:t>
            </a:r>
            <a:r>
              <a:rPr lang="en-US" dirty="0" smtClean="0"/>
              <a:t>probability</a:t>
            </a:r>
          </a:p>
          <a:p>
            <a:pPr marL="0" indent="0">
              <a:buNone/>
            </a:pPr>
            <a:r>
              <a:rPr lang="en-US" dirty="0" smtClean="0"/>
              <a:t>Note: Proponents should open detailed synchronization signal designs including synchronization signal bandwidth</a:t>
            </a:r>
          </a:p>
          <a:p>
            <a:pPr marL="0" indent="0">
              <a:buNone/>
            </a:pPr>
            <a:r>
              <a:rPr lang="en-US" dirty="0" smtClean="0"/>
              <a:t>Note: It is recommended to assume the same amount of information</a:t>
            </a:r>
          </a:p>
          <a:p>
            <a:pPr marL="0" indent="0">
              <a:buNone/>
            </a:pPr>
            <a:r>
              <a:rPr lang="en-US" dirty="0"/>
              <a:t>N</a:t>
            </a:r>
            <a:r>
              <a:rPr lang="en-US" dirty="0" smtClean="0"/>
              <a:t>ote: Search duty cycle is 100% (i.e. receiver is always 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7120</TotalTime>
  <Words>659</Words>
  <Application>Microsoft Office PowerPoint</Application>
  <PresentationFormat>画面に合わせる (4:3)</PresentationFormat>
  <Paragraphs>93</Paragraphs>
  <Slides>4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Link-level evaluation assumptions</vt:lpstr>
      <vt:lpstr>System-level evaluation assumptions</vt:lpstr>
      <vt:lpstr>Performance metrics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RAN1 Chairman</cp:lastModifiedBy>
  <cp:revision>415</cp:revision>
  <dcterms:created xsi:type="dcterms:W3CDTF">2016-03-24T01:14:08Z</dcterms:created>
  <dcterms:modified xsi:type="dcterms:W3CDTF">2016-08-24T07:13:50Z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131db154-a49a-49e7-afc9-6471ac401094</vt:lpwstr>
  </property>
  <property fmtid="{D5CDD505-2E9C-101B-9397-08002B2CF9AE}" pid="3" name="CTP_TimeStamp">
    <vt:lpwstr>2016-08-24 06:59:48Z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