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0" r:id="rId3"/>
    <p:sldId id="26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776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A9D8F2-0718-4C6C-B4F2-EBDE36ABD667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CA7FF6-F562-442F-8B83-30F144D3BB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251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CA7FF6-F562-442F-8B83-30F144D3BB9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9163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281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077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471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13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710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44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123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399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486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112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93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349AD-B13C-4BED-A7DE-F0B3E5C2F900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342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3465" y="2492896"/>
            <a:ext cx="8146685" cy="1470025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Way forward on the UL burst duration indication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200" dirty="0" smtClean="0"/>
              <a:t>For: Decision</a:t>
            </a:r>
            <a:br>
              <a:rPr lang="en-US" sz="2200" dirty="0" smtClean="0"/>
            </a:br>
            <a:r>
              <a:rPr lang="en-US" sz="2200" dirty="0" smtClean="0"/>
              <a:t>AI: 7.2.1.3</a:t>
            </a:r>
            <a:endParaRPr lang="en-US" sz="2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600" y="4725144"/>
            <a:ext cx="6400800" cy="1752600"/>
          </a:xfrm>
        </p:spPr>
        <p:txBody>
          <a:bodyPr>
            <a:normAutofit/>
          </a:bodyPr>
          <a:lstStyle/>
          <a:p>
            <a:r>
              <a:rPr lang="en-US" dirty="0" smtClean="0"/>
              <a:t>Intel, Qualcomm</a:t>
            </a:r>
            <a:endParaRPr lang="en-US" sz="1800" dirty="0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23850" y="257859"/>
            <a:ext cx="84963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pt-BR" b="1" dirty="0"/>
              <a:t>3GPP TSG-RAN WG1 </a:t>
            </a:r>
            <a:r>
              <a:rPr lang="pt-BR" b="1" dirty="0" smtClean="0"/>
              <a:t>#86</a:t>
            </a:r>
            <a:r>
              <a:rPr lang="pt-BR" b="1" dirty="0"/>
              <a:t>				        </a:t>
            </a:r>
            <a:r>
              <a:rPr lang="pt-BR" b="1" dirty="0" smtClean="0"/>
              <a:t>	</a:t>
            </a:r>
            <a:r>
              <a:rPr lang="pt-BR" b="1" dirty="0"/>
              <a:t>R1-168178</a:t>
            </a:r>
            <a:endParaRPr lang="en-US" dirty="0"/>
          </a:p>
          <a:p>
            <a:r>
              <a:rPr lang="en-US" b="1" dirty="0" smtClean="0"/>
              <a:t>Gothenburg, Sweden, August 22-26, 2016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9153072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764904"/>
          </a:xfrm>
        </p:spPr>
        <p:txBody>
          <a:bodyPr>
            <a:normAutofit fontScale="85000" lnSpcReduction="10000"/>
          </a:bodyPr>
          <a:lstStyle/>
          <a:p>
            <a:pPr marL="457200" indent="-457200"/>
            <a:r>
              <a:rPr lang="en-US" dirty="0" smtClean="0"/>
              <a:t>The benefits of signaling the UL burst duration in </a:t>
            </a:r>
            <a:br>
              <a:rPr lang="en-US" dirty="0" smtClean="0"/>
            </a:br>
            <a:r>
              <a:rPr lang="en-US" dirty="0" smtClean="0"/>
              <a:t>C-PDCCH is two-fold:</a:t>
            </a:r>
          </a:p>
          <a:p>
            <a:pPr marL="857250" lvl="1" indent="-457200"/>
            <a:r>
              <a:rPr lang="en-US" dirty="0" smtClean="0"/>
              <a:t>Power saving: </a:t>
            </a:r>
            <a:r>
              <a:rPr lang="en-GB" dirty="0"/>
              <a:t>With UL burst duration indication, UE may sleep for the indicated duration, if not scheduled</a:t>
            </a:r>
            <a:r>
              <a:rPr lang="en-GB" dirty="0" smtClean="0"/>
              <a:t>.</a:t>
            </a:r>
          </a:p>
          <a:p>
            <a:pPr marL="857250" lvl="1" indent="-457200"/>
            <a:r>
              <a:rPr lang="en-GB" dirty="0" smtClean="0"/>
              <a:t>LBT overriding: </a:t>
            </a:r>
            <a:r>
              <a:rPr lang="en-GB" dirty="0"/>
              <a:t>UL burst duration can be used to override the </a:t>
            </a:r>
            <a:r>
              <a:rPr lang="en-GB" dirty="0" smtClean="0"/>
              <a:t>previous LBT </a:t>
            </a:r>
            <a:r>
              <a:rPr lang="en-GB" dirty="0"/>
              <a:t>indication in UL grant from Category 4 LBT to single interval LBT. </a:t>
            </a:r>
            <a:endParaRPr lang="en-US" dirty="0" smtClean="0"/>
          </a:p>
          <a:p>
            <a:pPr marL="457200" indent="-457200"/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8" y="4653136"/>
            <a:ext cx="7056784" cy="1585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0834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925144"/>
          </a:xfrm>
        </p:spPr>
        <p:txBody>
          <a:bodyPr>
            <a:normAutofit fontScale="92500"/>
          </a:bodyPr>
          <a:lstStyle/>
          <a:p>
            <a:pPr marL="457200" indent="-457200"/>
            <a:r>
              <a:rPr lang="en-US" dirty="0" smtClean="0"/>
              <a:t>C-PDCCH indicates a pair of values (UL burst duration, offset)</a:t>
            </a:r>
          </a:p>
          <a:p>
            <a:pPr marL="857250" lvl="1" indent="-457200"/>
            <a:r>
              <a:rPr lang="en-US" dirty="0" smtClean="0"/>
              <a:t>UL burst duration is the number of consecutive UL </a:t>
            </a:r>
            <a:r>
              <a:rPr lang="en-US" dirty="0" err="1" smtClean="0"/>
              <a:t>subframes</a:t>
            </a:r>
            <a:r>
              <a:rPr lang="en-US" dirty="0" smtClean="0"/>
              <a:t> belonging to the same channel occupancy with the DL </a:t>
            </a:r>
            <a:r>
              <a:rPr lang="en-US" dirty="0" err="1" smtClean="0"/>
              <a:t>subframes</a:t>
            </a:r>
            <a:r>
              <a:rPr lang="en-US" dirty="0" smtClean="0"/>
              <a:t> signaling UL burst duration.</a:t>
            </a:r>
          </a:p>
          <a:p>
            <a:pPr marL="857250" lvl="1" indent="-457200"/>
            <a:r>
              <a:rPr lang="en-US" dirty="0" smtClean="0"/>
              <a:t>Offset is the number of </a:t>
            </a:r>
            <a:r>
              <a:rPr lang="en-US" dirty="0" err="1" smtClean="0"/>
              <a:t>subframe</a:t>
            </a:r>
            <a:r>
              <a:rPr lang="en-US" dirty="0" smtClean="0"/>
              <a:t> to the start of indicated UL burst.</a:t>
            </a:r>
          </a:p>
          <a:p>
            <a:pPr marL="857250" lvl="1" indent="-457200"/>
            <a:r>
              <a:rPr lang="en-US" dirty="0" smtClean="0"/>
              <a:t>The LBT procedure for any UL </a:t>
            </a:r>
            <a:r>
              <a:rPr lang="en-US" dirty="0" err="1" smtClean="0"/>
              <a:t>subframe</a:t>
            </a:r>
            <a:r>
              <a:rPr lang="en-US" dirty="0" smtClean="0"/>
              <a:t> within the signaled UL burst duration for which the </a:t>
            </a:r>
            <a:r>
              <a:rPr lang="en-US" dirty="0" err="1" smtClean="0"/>
              <a:t>eNB</a:t>
            </a:r>
            <a:r>
              <a:rPr lang="en-US" dirty="0" smtClean="0"/>
              <a:t> had already indicated to perform Category 4 LBT can be switched to an LBT based on 25 us CCA.</a:t>
            </a:r>
          </a:p>
        </p:txBody>
      </p:sp>
    </p:spTree>
    <p:extLst>
      <p:ext uri="{BB962C8B-B14F-4D97-AF65-F5344CB8AC3E}">
        <p14:creationId xmlns:p14="http://schemas.microsoft.com/office/powerpoint/2010/main" val="23686234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2646</TotalTime>
  <Words>117</Words>
  <Application>Microsoft Office PowerPoint</Application>
  <PresentationFormat>On-screen Show (4:3)</PresentationFormat>
  <Paragraphs>14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Way forward on the UL burst duration indication  For: Decision AI: 7.2.1.3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the number of antenna columns N</dc:title>
  <dc:creator>Intel Corporation</dc:creator>
  <cp:keywords>CTPClassification=CTP_PUBLIC:VisualMarkings=</cp:keywords>
  <cp:lastModifiedBy>Jeon, Jeongho</cp:lastModifiedBy>
  <cp:revision>125</cp:revision>
  <dcterms:created xsi:type="dcterms:W3CDTF">2014-11-14T08:47:07Z</dcterms:created>
  <dcterms:modified xsi:type="dcterms:W3CDTF">2016-08-23T17:16:20Z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b7df1b49-8c23-463e-8f08-d0a1d84fc5b1</vt:lpwstr>
  </property>
  <property fmtid="{D5CDD505-2E9C-101B-9397-08002B2CF9AE}" pid="3" name="CTP_TimeStamp">
    <vt:lpwstr>2016-08-23 17:16:20Z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