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</a:t>
            </a:r>
            <a:r>
              <a:rPr lang="en-GB" sz="2400" b="1" dirty="0"/>
              <a:t>	</a:t>
            </a:r>
            <a:r>
              <a:rPr lang="en-GB" sz="2400" b="1" dirty="0" smtClean="0"/>
              <a:t>	</a:t>
            </a:r>
            <a:r>
              <a:rPr lang="en-GB" sz="2400" b="1" smtClean="0"/>
              <a:t>	</a:t>
            </a:r>
            <a:r>
              <a:rPr lang="en-GB" sz="2400" b="1" smtClean="0"/>
              <a:t>R1-168177 </a:t>
            </a:r>
            <a:r>
              <a:rPr lang="en-US" sz="2400" b="1" dirty="0" smtClean="0"/>
              <a:t>Gothenburg, Sweden, 22</a:t>
            </a:r>
            <a:r>
              <a:rPr lang="en-US" sz="2400" b="1" baseline="30000" dirty="0" smtClean="0"/>
              <a:t>nd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Aug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295400" y="2263914"/>
            <a:ext cx="6629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</a:t>
            </a:r>
            <a:r>
              <a:rPr lang="en-US" altLang="zh-CN" sz="4000" dirty="0" smtClean="0"/>
              <a:t>UL MIMO transmission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762000" y="3741003"/>
            <a:ext cx="746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Huawei, HiSilicon, China Unicom, </a:t>
            </a:r>
            <a:r>
              <a:rPr lang="en-US" sz="2400" dirty="0" smtClean="0"/>
              <a:t>Samsung</a:t>
            </a:r>
            <a:endParaRPr 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cs typeface="Times New Roman" pitchFamily="18" charset="0"/>
              </a:rPr>
              <a:t>Background</a:t>
            </a:r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497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+mj-lt"/>
                <a:cs typeface="Times New Roman" pitchFamily="18" charset="0"/>
              </a:rPr>
              <a:t>In RAN1#85, agreement that the following </a:t>
            </a:r>
            <a:r>
              <a:rPr lang="en-US" altLang="zh-CN" sz="2400" dirty="0" smtClean="0">
                <a:cs typeface="Times New Roman" pitchFamily="18" charset="0"/>
              </a:rPr>
              <a:t>UL transmission schemes should be studied were achieved</a:t>
            </a:r>
            <a:endParaRPr lang="en-US" sz="2400" dirty="0" smtClean="0">
              <a:latin typeface="+mj-lt"/>
              <a:cs typeface="Times New Roman" pitchFamily="18" charset="0"/>
            </a:endParaRPr>
          </a:p>
          <a:p>
            <a:pPr lvl="1"/>
            <a:r>
              <a:rPr lang="en-US" altLang="zh-CN" sz="2000" dirty="0" smtClean="0">
                <a:latin typeface="+mj-lt"/>
                <a:cs typeface="Times New Roman" pitchFamily="18" charset="0"/>
              </a:rPr>
              <a:t>Non reciprocity based UL MIMO (e.g. PMI based) </a:t>
            </a:r>
            <a:endParaRPr lang="zh-CN" altLang="zh-CN" sz="2000" dirty="0" smtClean="0">
              <a:latin typeface="+mj-lt"/>
              <a:cs typeface="Times New Roman" pitchFamily="18" charset="0"/>
            </a:endParaRPr>
          </a:p>
          <a:p>
            <a:pPr lvl="1"/>
            <a:r>
              <a:rPr lang="en-US" altLang="zh-CN" sz="2000" b="1" dirty="0" smtClean="0">
                <a:latin typeface="+mj-lt"/>
                <a:cs typeface="Times New Roman" pitchFamily="18" charset="0"/>
              </a:rPr>
              <a:t>Reciprocity based UL MIMO</a:t>
            </a:r>
            <a:r>
              <a:rPr lang="en-US" altLang="zh-CN" sz="2000" dirty="0" smtClean="0">
                <a:latin typeface="+mj-lt"/>
                <a:cs typeface="Times New Roman" pitchFamily="18" charset="0"/>
              </a:rPr>
              <a:t>. E.g. UE derives </a:t>
            </a:r>
            <a:r>
              <a:rPr lang="en-US" altLang="zh-CN" sz="2000" dirty="0" err="1" smtClean="0">
                <a:latin typeface="+mj-lt"/>
                <a:cs typeface="Times New Roman" pitchFamily="18" charset="0"/>
              </a:rPr>
              <a:t>precoder</a:t>
            </a:r>
            <a:r>
              <a:rPr lang="en-US" altLang="zh-CN" sz="2000" dirty="0" smtClean="0">
                <a:latin typeface="+mj-lt"/>
                <a:cs typeface="Times New Roman" pitchFamily="18" charset="0"/>
              </a:rPr>
              <a:t> based on downlink RS measurement (including partial reciprocity)</a:t>
            </a:r>
          </a:p>
          <a:p>
            <a:pPr lvl="1"/>
            <a:r>
              <a:rPr lang="en-US" altLang="zh-CN" sz="2000" dirty="0" smtClean="0"/>
              <a:t>Support of MU-MIMO</a:t>
            </a:r>
            <a:endParaRPr lang="zh-CN" altLang="zh-CN" sz="2000" dirty="0" smtClean="0"/>
          </a:p>
          <a:p>
            <a:pPr lvl="1"/>
            <a:endParaRPr lang="zh-CN" altLang="zh-CN" sz="2000" dirty="0" smtClean="0"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71600"/>
            <a:ext cx="7772400" cy="4343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000" dirty="0" smtClean="0">
                <a:latin typeface="+mj-lt"/>
                <a:cs typeface="Times New Roman" pitchFamily="18" charset="0"/>
              </a:rPr>
              <a:t>The following aspects for UL MIMO transmission should be </a:t>
            </a:r>
            <a:r>
              <a:rPr lang="en-US" altLang="zh-CN" sz="2000" dirty="0" smtClean="0">
                <a:cs typeface="Times New Roman" pitchFamily="18" charset="0"/>
              </a:rPr>
              <a:t>supported</a:t>
            </a:r>
            <a:r>
              <a:rPr lang="en-US" altLang="zh-CN" sz="2000" dirty="0" smtClean="0">
                <a:latin typeface="+mj-lt"/>
                <a:cs typeface="Times New Roman" pitchFamily="18" charset="0"/>
              </a:rPr>
              <a:t>:</a:t>
            </a:r>
          </a:p>
          <a:p>
            <a:pPr lvl="1"/>
            <a:r>
              <a:rPr lang="en-US" altLang="zh-CN" sz="1600" dirty="0" smtClean="0">
                <a:latin typeface="+mj-lt"/>
                <a:cs typeface="Times New Roman" pitchFamily="18" charset="0"/>
              </a:rPr>
              <a:t>Transmission schemes for both reciprocity calibrated UEs, reciprocity non-calibrated UEs, and non-reciprocity case</a:t>
            </a:r>
          </a:p>
          <a:p>
            <a:pPr lvl="1"/>
            <a:r>
              <a:rPr lang="en-US" altLang="zh-CN" sz="1600" dirty="0" smtClean="0">
                <a:latin typeface="+mj-lt"/>
                <a:cs typeface="Times New Roman" pitchFamily="18" charset="0"/>
              </a:rPr>
              <a:t>Codebook </a:t>
            </a:r>
            <a:r>
              <a:rPr lang="en-US" altLang="zh-CN" sz="1600" dirty="0">
                <a:latin typeface="+mj-lt"/>
                <a:cs typeface="Times New Roman" pitchFamily="18" charset="0"/>
              </a:rPr>
              <a:t>based </a:t>
            </a:r>
            <a:r>
              <a:rPr lang="en-US" altLang="zh-CN" sz="1600" dirty="0" smtClean="0">
                <a:latin typeface="+mj-lt"/>
                <a:cs typeface="Times New Roman" pitchFamily="18" charset="0"/>
              </a:rPr>
              <a:t>transmission </a:t>
            </a:r>
          </a:p>
          <a:p>
            <a:pPr lvl="2"/>
            <a:r>
              <a:rPr lang="en-US" altLang="zh-CN" sz="1600" dirty="0" smtClean="0">
                <a:latin typeface="+mj-lt"/>
                <a:cs typeface="Times New Roman" pitchFamily="18" charset="0"/>
              </a:rPr>
              <a:t>Frequency selective </a:t>
            </a:r>
            <a:r>
              <a:rPr lang="en-US" altLang="zh-CN" sz="1600" dirty="0" err="1" smtClean="0">
                <a:latin typeface="+mj-lt"/>
                <a:cs typeface="Times New Roman" pitchFamily="18" charset="0"/>
              </a:rPr>
              <a:t>precoding</a:t>
            </a:r>
            <a:r>
              <a:rPr lang="en-US" altLang="zh-CN" sz="1600" dirty="0" smtClean="0">
                <a:latin typeface="+mj-lt"/>
                <a:cs typeface="Times New Roman" pitchFamily="18" charset="0"/>
              </a:rPr>
              <a:t> should be considered for large system bandwidth</a:t>
            </a:r>
          </a:p>
          <a:p>
            <a:pPr lvl="2"/>
            <a:r>
              <a:rPr lang="en-US" altLang="zh-CN" sz="1600" dirty="0">
                <a:cs typeface="Times New Roman" pitchFamily="18" charset="0"/>
              </a:rPr>
              <a:t>E.g., UE–aided and </a:t>
            </a:r>
            <a:r>
              <a:rPr lang="en-US" altLang="zh-CN" sz="1600" dirty="0" err="1">
                <a:cs typeface="Times New Roman" pitchFamily="18" charset="0"/>
              </a:rPr>
              <a:t>eNB</a:t>
            </a:r>
            <a:r>
              <a:rPr lang="en-US" altLang="zh-CN" sz="1600" dirty="0">
                <a:cs typeface="Times New Roman" pitchFamily="18" charset="0"/>
              </a:rPr>
              <a:t>-centric</a:t>
            </a:r>
            <a:endParaRPr lang="en-US" altLang="zh-CN" sz="1600" dirty="0" smtClean="0">
              <a:latin typeface="+mj-lt"/>
              <a:cs typeface="Times New Roman" pitchFamily="18" charset="0"/>
            </a:endParaRPr>
          </a:p>
          <a:p>
            <a:pPr lvl="1"/>
            <a:r>
              <a:rPr lang="en-US" altLang="zh-CN" sz="1600" dirty="0" smtClean="0">
                <a:latin typeface="+mj-lt"/>
                <a:cs typeface="Times New Roman" pitchFamily="18" charset="0"/>
              </a:rPr>
              <a:t>Non-codebook based transmission </a:t>
            </a:r>
          </a:p>
          <a:p>
            <a:pPr lvl="2"/>
            <a:r>
              <a:rPr lang="en-US" altLang="zh-CN" sz="1600" dirty="0">
                <a:latin typeface="+mj-lt"/>
                <a:cs typeface="Times New Roman" pitchFamily="18" charset="0"/>
              </a:rPr>
              <a:t>E</a:t>
            </a:r>
            <a:r>
              <a:rPr lang="en-US" altLang="zh-CN" sz="1600" dirty="0" smtClean="0">
                <a:latin typeface="+mj-lt"/>
                <a:cs typeface="Times New Roman" pitchFamily="18" charset="0"/>
              </a:rPr>
              <a:t>.g</a:t>
            </a:r>
            <a:r>
              <a:rPr lang="en-US" altLang="zh-CN" sz="1600" dirty="0">
                <a:latin typeface="+mj-lt"/>
                <a:cs typeface="Times New Roman" pitchFamily="18" charset="0"/>
              </a:rPr>
              <a:t>., </a:t>
            </a:r>
            <a:r>
              <a:rPr lang="en-US" altLang="zh-CN" sz="1600" dirty="0" smtClean="0">
                <a:latin typeface="+mj-lt"/>
                <a:cs typeface="Times New Roman" pitchFamily="18" charset="0"/>
              </a:rPr>
              <a:t>reciprocity based (based on </a:t>
            </a:r>
            <a:r>
              <a:rPr lang="en-US" altLang="ko-KR" sz="1600" dirty="0" smtClean="0">
                <a:latin typeface="+mj-lt"/>
                <a:cs typeface="Times New Roman" pitchFamily="18" charset="0"/>
              </a:rPr>
              <a:t>DL RS) transmission only for calibrated UEs</a:t>
            </a:r>
          </a:p>
          <a:p>
            <a:pPr lvl="2"/>
            <a:r>
              <a:rPr lang="en-US" altLang="zh-CN" sz="1600" dirty="0" smtClean="0">
                <a:cs typeface="Times New Roman" pitchFamily="18" charset="0"/>
              </a:rPr>
              <a:t>E.g., UE–aided and </a:t>
            </a:r>
            <a:r>
              <a:rPr lang="en-US" altLang="zh-CN" sz="1600" dirty="0" err="1" smtClean="0">
                <a:cs typeface="Times New Roman" pitchFamily="18" charset="0"/>
              </a:rPr>
              <a:t>eNB</a:t>
            </a:r>
            <a:r>
              <a:rPr lang="en-US" altLang="zh-CN" sz="1600" dirty="0" smtClean="0">
                <a:cs typeface="Times New Roman" pitchFamily="18" charset="0"/>
              </a:rPr>
              <a:t>-centric:  UE recommends candidate UL </a:t>
            </a:r>
            <a:r>
              <a:rPr lang="en-US" altLang="zh-CN" sz="1600" dirty="0" err="1" smtClean="0">
                <a:cs typeface="Times New Roman" pitchFamily="18" charset="0"/>
              </a:rPr>
              <a:t>precoders</a:t>
            </a:r>
            <a:r>
              <a:rPr lang="en-US" altLang="zh-CN" sz="1600" dirty="0" smtClean="0">
                <a:cs typeface="Times New Roman" pitchFamily="18" charset="0"/>
              </a:rPr>
              <a:t> to </a:t>
            </a:r>
            <a:r>
              <a:rPr lang="en-US" altLang="zh-CN" sz="1600" dirty="0" err="1" smtClean="0">
                <a:cs typeface="Times New Roman" pitchFamily="18" charset="0"/>
              </a:rPr>
              <a:t>eNB</a:t>
            </a:r>
            <a:r>
              <a:rPr lang="en-US" altLang="zh-CN" sz="1600" dirty="0" smtClean="0">
                <a:cs typeface="Times New Roman" pitchFamily="18" charset="0"/>
              </a:rPr>
              <a:t> based on DL RS measurement , and BS determines the final </a:t>
            </a:r>
            <a:r>
              <a:rPr lang="en-US" altLang="zh-CN" sz="1600" dirty="0" err="1" smtClean="0">
                <a:cs typeface="Times New Roman" pitchFamily="18" charset="0"/>
              </a:rPr>
              <a:t>precoder</a:t>
            </a:r>
            <a:r>
              <a:rPr lang="en-US" altLang="zh-CN" sz="1600" dirty="0" smtClean="0"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4890</TotalTime>
  <Words>159</Words>
  <Application>Microsoft Office PowerPoint</Application>
  <PresentationFormat>全屏显示(4:3)</PresentationFormat>
  <Paragraphs>18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맑은 고딕</vt:lpstr>
      <vt:lpstr>ＭＳ Ｐゴシック</vt:lpstr>
      <vt:lpstr>宋体</vt:lpstr>
      <vt:lpstr>Arial</vt:lpstr>
      <vt:lpstr>Calibri</vt:lpstr>
      <vt:lpstr>Times New Roman</vt:lpstr>
      <vt:lpstr>Office Theme</vt:lpstr>
      <vt:lpstr>PowerPoint 演示文稿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Zhangleiming (Roger)</cp:lastModifiedBy>
  <cp:revision>456</cp:revision>
  <dcterms:created xsi:type="dcterms:W3CDTF">2016-03-24T01:14:08Z</dcterms:created>
  <dcterms:modified xsi:type="dcterms:W3CDTF">2016-08-23T17:03:36Z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(3)3+AmM9OGAqiBKLLrVrYNMjklYZqP2XoZnQtYdxcMxmGhY0mK4CjZ6Vts062MR4pRLoMXILZg
l5JCsMfkIzJT/AES9HH0P7/yzb0FGDV1Jol6urzEpMVddaV9NFEMZrZL8svEBA3TWpBQkIV5
5B9rMZfs1ABxwfEyhpw1cP+Cujz/i46MYNW925EBgeuJaGG9o9WEbsK9WvliD+FyxHY1o0At
R+rUT+vpBo3ZWTJYXn</vt:lpwstr>
  </property>
  <property fmtid="{D5CDD505-2E9C-101B-9397-08002B2CF9AE}" pid="9" name="_2015_ms_pID_7253431">
    <vt:lpwstr>XMCQ0Cul/hatJWP3Veg4NA7hG3Nmh3ZNEVLbnVmoIbbGhAGb64Dxqq
LVR28H7kcWut/1Mui6w8QWNSD1FoC8QOyW+3rWjla3ow2clmRT0ffMaIXYQOwuYaQ0SO5xjz
FrDm8NXoJik98RRiGJTMuOpG5g0jJiFfVnNeqXKTppaCSDfbaKRv42p10bdWXHEY0HqxwkPQ
5l565MsAIP+220CqkRVAQk007k3Vti2S184j</vt:lpwstr>
  </property>
  <property fmtid="{D5CDD505-2E9C-101B-9397-08002B2CF9AE}" pid="10" name="_2015_ms_pID_7253432">
    <vt:lpwstr>bQCcZOJ6ZO1ag8twiC0pBWOIJd2zn95o4sWU
TZjQbnzc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1471881007</vt:lpwstr>
  </property>
</Properties>
</file>