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8" autoAdjust="0"/>
    <p:restoredTop sz="94660"/>
  </p:normalViewPr>
  <p:slideViewPr>
    <p:cSldViewPr snapToGrid="0">
      <p:cViewPr varScale="1">
        <p:scale>
          <a:sx n="87" d="100"/>
          <a:sy n="87" d="100"/>
        </p:scale>
        <p:origin x="-336" y="-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37DE2EB-7434-41A8-A855-7508FE03C960}" type="datetimeFigureOut">
              <a:rPr lang="en-GB" smtClean="0"/>
              <a:t>23/08/2016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1302043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37DE2EB-7434-41A8-A855-7508FE03C960}" type="datetimeFigureOut">
              <a:rPr lang="en-GB" smtClean="0"/>
              <a:t>23/08/2016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33852771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37DE2EB-7434-41A8-A855-7508FE03C960}" type="datetimeFigureOut">
              <a:rPr lang="en-GB" smtClean="0"/>
              <a:t>23/08/2016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2382760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37DE2EB-7434-41A8-A855-7508FE03C960}" type="datetimeFigureOut">
              <a:rPr lang="en-GB" smtClean="0"/>
              <a:t>23/08/2016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2961913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37DE2EB-7434-41A8-A855-7508FE03C960}" type="datetimeFigureOut">
              <a:rPr lang="en-GB" smtClean="0"/>
              <a:t>23/08/2016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3153947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37DE2EB-7434-41A8-A855-7508FE03C960}" type="datetimeFigureOut">
              <a:rPr lang="en-GB" smtClean="0"/>
              <a:t>23/08/2016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1495393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37DE2EB-7434-41A8-A855-7508FE03C960}" type="datetimeFigureOut">
              <a:rPr lang="en-GB" smtClean="0"/>
              <a:t>23/08/2016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3195130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37DE2EB-7434-41A8-A855-7508FE03C960}" type="datetimeFigureOut">
              <a:rPr lang="en-GB" smtClean="0"/>
              <a:t>23/08/2016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412441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7DE2EB-7434-41A8-A855-7508FE03C960}" type="datetimeFigureOut">
              <a:rPr lang="en-GB" smtClean="0"/>
              <a:t>23/08/2016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917934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7DE2EB-7434-41A8-A855-7508FE03C960}" type="datetimeFigureOut">
              <a:rPr lang="en-GB" smtClean="0"/>
              <a:t>23/08/2016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4265952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7DE2EB-7434-41A8-A855-7508FE03C960}" type="datetimeFigureOut">
              <a:rPr lang="en-GB" smtClean="0"/>
              <a:t>23/08/2016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91949E4-A03F-432C-BFE4-CC80756552C5}" type="slidenum">
              <a:rPr lang="en-GB" smtClean="0"/>
              <a:t>‹#›</a:t>
            </a:fld>
            <a:endParaRPr lang="en-GB"/>
          </a:p>
        </p:txBody>
      </p:sp>
    </p:spTree>
    <p:extLst>
      <p:ext uri="{BB962C8B-B14F-4D97-AF65-F5344CB8AC3E}">
        <p14:creationId xmlns:p14="http://schemas.microsoft.com/office/powerpoint/2010/main" val="4087849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7DE2EB-7434-41A8-A855-7508FE03C960}" type="datetimeFigureOut">
              <a:rPr lang="en-GB" smtClean="0"/>
              <a:t>23/08/2016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1949E4-A03F-432C-BFE4-CC80756552C5}" type="slidenum">
              <a:rPr lang="en-GB" smtClean="0"/>
              <a:t>‹#›</a:t>
            </a:fld>
            <a:endParaRPr lang="en-GB"/>
          </a:p>
        </p:txBody>
      </p:sp>
    </p:spTree>
    <p:extLst>
      <p:ext uri="{BB962C8B-B14F-4D97-AF65-F5344CB8AC3E}">
        <p14:creationId xmlns:p14="http://schemas.microsoft.com/office/powerpoint/2010/main" val="2502005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44781" y="1805940"/>
            <a:ext cx="9625445" cy="2069176"/>
          </a:xfrm>
        </p:spPr>
        <p:txBody>
          <a:bodyPr>
            <a:normAutofit/>
          </a:bodyPr>
          <a:lstStyle/>
          <a:p>
            <a:r>
              <a:rPr lang="fi-FI" sz="4400" dirty="0" smtClean="0">
                <a:latin typeface="Nokia Pure Text" panose="020B0504040602060303" pitchFamily="34" charset="0"/>
                <a:ea typeface="Nokia Pure Text" panose="020B0504040602060303" pitchFamily="34" charset="0"/>
                <a:cs typeface="Nokia Pure Text" panose="020B0504040602060303" pitchFamily="34" charset="0"/>
              </a:rPr>
              <a:t>WF on turbo code selection</a:t>
            </a:r>
            <a:endParaRPr lang="en-GB" sz="4400" dirty="0">
              <a:latin typeface="Nokia Pure Text" panose="020B0504040602060303" pitchFamily="34" charset="0"/>
              <a:ea typeface="Nokia Pure Text" panose="020B0504040602060303" pitchFamily="34" charset="0"/>
              <a:cs typeface="Nokia Pure Text" panose="020B0504040602060303" pitchFamily="34" charset="0"/>
            </a:endParaRPr>
          </a:p>
        </p:txBody>
      </p:sp>
      <p:sp>
        <p:nvSpPr>
          <p:cNvPr id="4" name="テキスト ボックス 6"/>
          <p:cNvSpPr txBox="1">
            <a:spLocks noChangeArrowheads="1"/>
          </p:cNvSpPr>
          <p:nvPr/>
        </p:nvSpPr>
        <p:spPr bwMode="auto">
          <a:xfrm>
            <a:off x="179388" y="188913"/>
            <a:ext cx="5149551" cy="1200329"/>
          </a:xfrm>
          <a:prstGeom prst="rect">
            <a:avLst/>
          </a:prstGeom>
          <a:noFill/>
          <a:ln w="9525">
            <a:noFill/>
            <a:miter lim="800000"/>
            <a:headEnd/>
            <a:tailEnd/>
          </a:ln>
        </p:spPr>
        <p:txBody>
          <a:bodyPr wrap="none">
            <a:spAutoFit/>
          </a:bodyPr>
          <a:lstStyle/>
          <a:p>
            <a:r>
              <a:rPr kumimoji="1" lang="en-US" altLang="ja-JP" sz="2400" dirty="0">
                <a:latin typeface="Calibri" pitchFamily="34" charset="0"/>
                <a:ea typeface="ＭＳ Ｐゴシック" pitchFamily="34" charset="-128"/>
              </a:rPr>
              <a:t>3GPP TSG RAN WG1 </a:t>
            </a:r>
            <a:r>
              <a:rPr kumimoji="1" lang="en-US" altLang="ja-JP" sz="2400" dirty="0" smtClean="0">
                <a:latin typeface="Calibri" pitchFamily="34" charset="0"/>
                <a:ea typeface="ＭＳ Ｐゴシック" pitchFamily="34" charset="-128"/>
              </a:rPr>
              <a:t>#86 meeting</a:t>
            </a:r>
            <a:endParaRPr kumimoji="1" lang="en-US" altLang="ja-JP" sz="2400" dirty="0">
              <a:latin typeface="Calibri" pitchFamily="34" charset="0"/>
              <a:ea typeface="ＭＳ Ｐゴシック" pitchFamily="34" charset="-128"/>
            </a:endParaRPr>
          </a:p>
          <a:p>
            <a:pPr hangingPunct="0"/>
            <a:r>
              <a:rPr lang="de-DE" altLang="zh-CN" sz="2400" dirty="0"/>
              <a:t>Gothenburg, Sweden, Aug 22 - 26, 2016</a:t>
            </a:r>
          </a:p>
          <a:p>
            <a:r>
              <a:rPr kumimoji="1" lang="en-US" altLang="ja-JP" sz="2400" dirty="0" smtClean="0">
                <a:latin typeface="Calibri" pitchFamily="34" charset="0"/>
                <a:ea typeface="ＭＳ Ｐゴシック" pitchFamily="34" charset="-128"/>
              </a:rPr>
              <a:t>Agenda </a:t>
            </a:r>
            <a:r>
              <a:rPr kumimoji="1" lang="en-US" altLang="ja-JP" sz="2400" dirty="0">
                <a:latin typeface="Calibri" pitchFamily="34" charset="0"/>
                <a:ea typeface="ＭＳ Ｐゴシック" pitchFamily="34" charset="-128"/>
              </a:rPr>
              <a:t>item </a:t>
            </a:r>
            <a:r>
              <a:rPr kumimoji="1" lang="en-US" altLang="ja-JP" sz="2400" dirty="0" smtClean="0">
                <a:latin typeface="Calibri" pitchFamily="34" charset="0"/>
                <a:ea typeface="ＭＳ Ｐゴシック" pitchFamily="34" charset="-128"/>
              </a:rPr>
              <a:t>8.1.4.1</a:t>
            </a:r>
            <a:endParaRPr kumimoji="1" lang="ja-JP" altLang="en-US" sz="2400" dirty="0">
              <a:latin typeface="Calibri" pitchFamily="34" charset="0"/>
              <a:ea typeface="ＭＳ Ｐゴシック" pitchFamily="34" charset="-128"/>
            </a:endParaRPr>
          </a:p>
        </p:txBody>
      </p:sp>
      <p:sp>
        <p:nvSpPr>
          <p:cNvPr id="3" name="TextBox 2"/>
          <p:cNvSpPr txBox="1"/>
          <p:nvPr/>
        </p:nvSpPr>
        <p:spPr>
          <a:xfrm>
            <a:off x="1119306" y="4776140"/>
            <a:ext cx="9458639" cy="523220"/>
          </a:xfrm>
          <a:prstGeom prst="rect">
            <a:avLst/>
          </a:prstGeom>
          <a:noFill/>
        </p:spPr>
        <p:txBody>
          <a:bodyPr wrap="square" rtlCol="0">
            <a:spAutoFit/>
          </a:bodyPr>
          <a:lstStyle/>
          <a:p>
            <a:pPr algn="ctr"/>
            <a:r>
              <a:rPr lang="en-US" sz="2800" dirty="0" smtClean="0"/>
              <a:t>LG Electronics, </a:t>
            </a:r>
            <a:r>
              <a:rPr lang="en-US" sz="2800" dirty="0" smtClean="0"/>
              <a:t>Ericsson, CATT</a:t>
            </a:r>
            <a:r>
              <a:rPr lang="en-US" sz="2800" dirty="0" smtClean="0"/>
              <a:t>, </a:t>
            </a:r>
            <a:r>
              <a:rPr lang="en-US" sz="2800" dirty="0" smtClean="0"/>
              <a:t>NEC, Orange, IMT</a:t>
            </a:r>
            <a:endParaRPr lang="en-US" sz="2800" dirty="0"/>
          </a:p>
        </p:txBody>
      </p:sp>
      <p:sp>
        <p:nvSpPr>
          <p:cNvPr id="6" name="TextBox 5"/>
          <p:cNvSpPr txBox="1"/>
          <p:nvPr/>
        </p:nvSpPr>
        <p:spPr>
          <a:xfrm>
            <a:off x="10448976" y="305509"/>
            <a:ext cx="1534394" cy="461665"/>
          </a:xfrm>
          <a:prstGeom prst="rect">
            <a:avLst/>
          </a:prstGeom>
          <a:noFill/>
        </p:spPr>
        <p:txBody>
          <a:bodyPr wrap="none" rtlCol="0">
            <a:spAutoFit/>
          </a:bodyPr>
          <a:lstStyle/>
          <a:p>
            <a:r>
              <a:rPr lang="fi-FI" sz="2400" dirty="0" smtClean="0"/>
              <a:t>R1-168164</a:t>
            </a:r>
            <a:endParaRPr lang="en-GB" sz="2400" dirty="0"/>
          </a:p>
        </p:txBody>
      </p:sp>
    </p:spTree>
    <p:extLst>
      <p:ext uri="{BB962C8B-B14F-4D97-AF65-F5344CB8AC3E}">
        <p14:creationId xmlns:p14="http://schemas.microsoft.com/office/powerpoint/2010/main" val="24453692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166518" y="1116463"/>
            <a:ext cx="10065792" cy="3323987"/>
          </a:xfrm>
          <a:prstGeom prst="rect">
            <a:avLst/>
          </a:prstGeom>
        </p:spPr>
        <p:txBody>
          <a:bodyPr wrap="square">
            <a:spAutoFit/>
          </a:bodyPr>
          <a:lstStyle/>
          <a:p>
            <a:pPr marL="342900" indent="-342900">
              <a:buFont typeface="Wingdings" panose="05000000000000000000" pitchFamily="2" charset="2"/>
              <a:buChar char="q"/>
            </a:pPr>
            <a:r>
              <a:rPr lang="en-US" altLang="ko-KR" sz="2200" dirty="0">
                <a:latin typeface="Nokia Pure Text" panose="020B0504040602060303" pitchFamily="34" charset="0"/>
                <a:ea typeface="Nokia Pure Text" panose="020B0504040602060303" pitchFamily="34" charset="0"/>
                <a:cs typeface="Nokia Pure Text" panose="020B0504040602060303" pitchFamily="34" charset="0"/>
              </a:rPr>
              <a:t>In </a:t>
            </a:r>
            <a:r>
              <a:rPr lang="en-US" altLang="ko-KR" sz="2200" dirty="0" smtClean="0">
                <a:latin typeface="Nokia Pure Text" panose="020B0504040602060303" pitchFamily="34" charset="0"/>
                <a:ea typeface="Nokia Pure Text" panose="020B0504040602060303" pitchFamily="34" charset="0"/>
                <a:cs typeface="Nokia Pure Text" panose="020B0504040602060303" pitchFamily="34" charset="0"/>
              </a:rPr>
              <a:t>RAN1#85, </a:t>
            </a:r>
            <a:r>
              <a:rPr lang="en-US" altLang="ko-KR" sz="2200" dirty="0">
                <a:latin typeface="Nokia Pure Text" panose="020B0504040602060303" pitchFamily="34" charset="0"/>
                <a:ea typeface="Nokia Pure Text" panose="020B0504040602060303" pitchFamily="34" charset="0"/>
                <a:cs typeface="Nokia Pure Text" panose="020B0504040602060303" pitchFamily="34" charset="0"/>
              </a:rPr>
              <a:t>the following flexibility issue </a:t>
            </a:r>
            <a:r>
              <a:rPr lang="en-US" altLang="ko-KR" sz="2200" dirty="0" smtClean="0">
                <a:latin typeface="Nokia Pure Text" panose="020B0504040602060303" pitchFamily="34" charset="0"/>
                <a:ea typeface="Nokia Pure Text" panose="020B0504040602060303" pitchFamily="34" charset="0"/>
                <a:cs typeface="Nokia Pure Text" panose="020B0504040602060303" pitchFamily="34" charset="0"/>
              </a:rPr>
              <a:t>had </a:t>
            </a:r>
            <a:r>
              <a:rPr lang="en-US" altLang="ko-KR" sz="2200" dirty="0">
                <a:latin typeface="Nokia Pure Text" panose="020B0504040602060303" pitchFamily="34" charset="0"/>
                <a:ea typeface="Nokia Pure Text" panose="020B0504040602060303" pitchFamily="34" charset="0"/>
                <a:cs typeface="Nokia Pure Text" panose="020B0504040602060303" pitchFamily="34" charset="0"/>
              </a:rPr>
              <a:t>been agreed</a:t>
            </a:r>
          </a:p>
          <a:p>
            <a:pPr marL="800100" lvl="1" indent="-342900">
              <a:buFont typeface="Wingdings" panose="05000000000000000000" pitchFamily="2" charset="2"/>
              <a:buChar char=""/>
            </a:pPr>
            <a:r>
              <a:rPr lang="en-US" altLang="ko-KR" sz="2000" dirty="0">
                <a:latin typeface="Nokia Pure Text" panose="020B0504040602060303" pitchFamily="34" charset="0"/>
                <a:ea typeface="Nokia Pure Text" panose="020B0504040602060303" pitchFamily="34" charset="0"/>
                <a:cs typeface="Nokia Pure Text" panose="020B0504040602060303" pitchFamily="34" charset="0"/>
              </a:rPr>
              <a:t>FEC complexity supporting the full range of info block lengths and code rates with reasonable (details FFS) granularity should be compared instead of single info block length with some code rate.</a:t>
            </a:r>
          </a:p>
          <a:p>
            <a:pPr marL="1257300" lvl="2" indent="-342900">
              <a:buFont typeface="Wingdings" panose="05000000000000000000" pitchFamily="2" charset="2"/>
              <a:buChar char="Ø"/>
            </a:pPr>
            <a:r>
              <a:rPr lang="en-US" altLang="ko-KR" sz="2000" dirty="0">
                <a:latin typeface="Nokia Pure Text" panose="020B0504040602060303" pitchFamily="34" charset="0"/>
                <a:ea typeface="Nokia Pure Text" panose="020B0504040602060303" pitchFamily="34" charset="0"/>
                <a:cs typeface="Nokia Pure Text" panose="020B0504040602060303" pitchFamily="34" charset="0"/>
              </a:rPr>
              <a:t>Companies should provide details of the range of info block lengths and code rates for which their complexity evaluations are conducted</a:t>
            </a:r>
          </a:p>
          <a:p>
            <a:pPr marL="342900" indent="-342900">
              <a:buFont typeface="Wingdings" panose="05000000000000000000" pitchFamily="2" charset="2"/>
              <a:buChar char="q"/>
            </a:pPr>
            <a:endParaRPr lang="en-US" altLang="ko-KR" sz="2200" dirty="0" smtClean="0">
              <a:latin typeface="Nokia Pure Text" panose="020B0504040602060303" pitchFamily="34" charset="0"/>
              <a:ea typeface="Nokia Pure Text" panose="020B0504040602060303" pitchFamily="34" charset="0"/>
              <a:cs typeface="Nokia Pure Text" panose="020B0504040602060303" pitchFamily="34" charset="0"/>
            </a:endParaRPr>
          </a:p>
          <a:p>
            <a:pPr marL="342900" indent="-342900">
              <a:buFont typeface="Wingdings" panose="05000000000000000000" pitchFamily="2" charset="2"/>
              <a:buChar char="q"/>
            </a:pPr>
            <a:r>
              <a:rPr lang="en-US" altLang="ko-KR" sz="2200" dirty="0" smtClean="0">
                <a:latin typeface="Nokia Pure Text" panose="020B0504040602060303" pitchFamily="34" charset="0"/>
                <a:ea typeface="Nokia Pure Text" panose="020B0504040602060303" pitchFamily="34" charset="0"/>
                <a:cs typeface="Nokia Pure Text" panose="020B0504040602060303" pitchFamily="34" charset="0"/>
              </a:rPr>
              <a:t>Based on our results, LTE turbo </a:t>
            </a:r>
            <a:r>
              <a:rPr lang="en-US" altLang="ko-KR" sz="2200" dirty="0">
                <a:latin typeface="Nokia Pure Text" panose="020B0504040602060303" pitchFamily="34" charset="0"/>
                <a:ea typeface="Nokia Pure Text" panose="020B0504040602060303" pitchFamily="34" charset="0"/>
                <a:cs typeface="Nokia Pure Text" panose="020B0504040602060303" pitchFamily="34" charset="0"/>
              </a:rPr>
              <a:t>decoders can have better area and energy efficiencies than those of LDPC </a:t>
            </a:r>
            <a:r>
              <a:rPr lang="en-US" altLang="ko-KR" sz="2200" dirty="0" smtClean="0">
                <a:latin typeface="Nokia Pure Text" panose="020B0504040602060303" pitchFamily="34" charset="0"/>
                <a:ea typeface="Nokia Pure Text" panose="020B0504040602060303" pitchFamily="34" charset="0"/>
                <a:cs typeface="Nokia Pure Text" panose="020B0504040602060303" pitchFamily="34" charset="0"/>
              </a:rPr>
              <a:t>decoders with full flexibility. </a:t>
            </a:r>
            <a:endParaRPr lang="en-US" altLang="ko-KR" sz="2200" dirty="0">
              <a:latin typeface="Nokia Pure Text" panose="020B0504040602060303" pitchFamily="34" charset="0"/>
              <a:ea typeface="Nokia Pure Text" panose="020B0504040602060303" pitchFamily="34" charset="0"/>
              <a:cs typeface="Nokia Pure Text" panose="020B0504040602060303" pitchFamily="34" charset="0"/>
            </a:endParaRPr>
          </a:p>
          <a:p>
            <a:pPr marL="342900" indent="-342900">
              <a:buFont typeface="Wingdings" panose="05000000000000000000" pitchFamily="2" charset="2"/>
              <a:buChar char="q"/>
            </a:pPr>
            <a:endParaRPr lang="en-US" sz="2200" dirty="0">
              <a:latin typeface="Nokia Pure Text" panose="020B0504040602060303" pitchFamily="34" charset="0"/>
              <a:ea typeface="Nokia Pure Text" panose="020B0504040602060303" pitchFamily="34" charset="0"/>
              <a:cs typeface="Nokia Pure Text" panose="020B0504040602060303" pitchFamily="34" charset="0"/>
            </a:endParaRPr>
          </a:p>
        </p:txBody>
      </p:sp>
      <p:sp>
        <p:nvSpPr>
          <p:cNvPr id="2" name="Title 1"/>
          <p:cNvSpPr>
            <a:spLocks noGrp="1"/>
          </p:cNvSpPr>
          <p:nvPr>
            <p:ph type="title"/>
          </p:nvPr>
        </p:nvSpPr>
        <p:spPr>
          <a:xfrm>
            <a:off x="578426" y="419694"/>
            <a:ext cx="10515600" cy="812044"/>
          </a:xfrm>
        </p:spPr>
        <p:txBody>
          <a:bodyPr>
            <a:noAutofit/>
          </a:bodyPr>
          <a:lstStyle/>
          <a:p>
            <a:r>
              <a:rPr lang="en-US" sz="2800" dirty="0" smtClean="0">
                <a:latin typeface="Nokia Pure Text" panose="020B0504040602060303" pitchFamily="34" charset="0"/>
                <a:ea typeface="Nokia Pure Text" panose="020B0504040602060303" pitchFamily="34" charset="0"/>
                <a:cs typeface="Nokia Pure Text" panose="020B0504040602060303" pitchFamily="34" charset="0"/>
              </a:rPr>
              <a:t/>
            </a:r>
            <a:br>
              <a:rPr lang="en-US" sz="2800" dirty="0" smtClean="0">
                <a:latin typeface="Nokia Pure Text" panose="020B0504040602060303" pitchFamily="34" charset="0"/>
                <a:ea typeface="Nokia Pure Text" panose="020B0504040602060303" pitchFamily="34" charset="0"/>
                <a:cs typeface="Nokia Pure Text" panose="020B0504040602060303" pitchFamily="34" charset="0"/>
              </a:rPr>
            </a:br>
            <a:endParaRPr lang="en-US" sz="2800" dirty="0">
              <a:latin typeface="Nokia Pure Text" panose="020B0504040602060303" pitchFamily="34" charset="0"/>
              <a:ea typeface="Nokia Pure Text" panose="020B0504040602060303" pitchFamily="34" charset="0"/>
              <a:cs typeface="Nokia Pure Text" panose="020B0504040602060303" pitchFamily="34" charset="0"/>
            </a:endParaRPr>
          </a:p>
        </p:txBody>
      </p:sp>
      <p:sp>
        <p:nvSpPr>
          <p:cNvPr id="6" name="Title 1"/>
          <p:cNvSpPr txBox="1">
            <a:spLocks/>
          </p:cNvSpPr>
          <p:nvPr/>
        </p:nvSpPr>
        <p:spPr>
          <a:xfrm>
            <a:off x="529943" y="377917"/>
            <a:ext cx="10515600" cy="4284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smtClean="0">
                <a:latin typeface="Nokia Pure Text" panose="020B0504040602060303" pitchFamily="34" charset="0"/>
                <a:ea typeface="Nokia Pure Text" panose="020B0504040602060303" pitchFamily="34" charset="0"/>
                <a:cs typeface="Nokia Pure Text" panose="020B0504040602060303" pitchFamily="34" charset="0"/>
              </a:rPr>
              <a:t>Background</a:t>
            </a:r>
            <a:endParaRPr lang="en-GB" sz="4000" dirty="0"/>
          </a:p>
        </p:txBody>
      </p:sp>
    </p:spTree>
    <p:extLst>
      <p:ext uri="{BB962C8B-B14F-4D97-AF65-F5344CB8AC3E}">
        <p14:creationId xmlns:p14="http://schemas.microsoft.com/office/powerpoint/2010/main" val="37688295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426" y="1472554"/>
            <a:ext cx="10385946" cy="4547879"/>
          </a:xfrm>
        </p:spPr>
        <p:txBody>
          <a:bodyPr>
            <a:normAutofit/>
          </a:bodyPr>
          <a:lstStyle/>
          <a:p>
            <a:pPr algn="just">
              <a:lnSpc>
                <a:spcPct val="150000"/>
              </a:lnSpc>
              <a:buFont typeface="Wingdings" panose="05000000000000000000" pitchFamily="2" charset="2"/>
              <a:buChar char="q"/>
            </a:pPr>
            <a:r>
              <a:rPr lang="en-US" sz="2200" b="1" dirty="0" smtClean="0">
                <a:latin typeface="Nokia Pure Text" panose="020B0504040602060303" pitchFamily="34" charset="0"/>
                <a:ea typeface="Nokia Pure Text" panose="020B0504040602060303" pitchFamily="34" charset="0"/>
                <a:cs typeface="Nokia Pure Text" panose="020B0504040602060303" pitchFamily="34" charset="0"/>
              </a:rPr>
              <a:t> LTE turbo code </a:t>
            </a:r>
            <a:r>
              <a:rPr lang="en-US" sz="2200" b="1" dirty="0">
                <a:latin typeface="Nokia Pure Text" panose="020B0504040602060303" pitchFamily="34" charset="0"/>
                <a:ea typeface="Nokia Pure Text" panose="020B0504040602060303" pitchFamily="34" charset="0"/>
                <a:cs typeface="Nokia Pure Text" panose="020B0504040602060303" pitchFamily="34" charset="0"/>
              </a:rPr>
              <a:t>should be supported for NR </a:t>
            </a:r>
            <a:r>
              <a:rPr lang="en-US" sz="2200" b="1" dirty="0" smtClean="0">
                <a:latin typeface="Nokia Pure Text" panose="020B0504040602060303" pitchFamily="34" charset="0"/>
                <a:ea typeface="Nokia Pure Text" panose="020B0504040602060303" pitchFamily="34" charset="0"/>
                <a:cs typeface="Nokia Pure Text" panose="020B0504040602060303" pitchFamily="34" charset="0"/>
              </a:rPr>
              <a:t>for at least low </a:t>
            </a:r>
            <a:r>
              <a:rPr lang="en-US" sz="2200" b="1" dirty="0" smtClean="0">
                <a:latin typeface="Nokia Pure Text" panose="020B0504040602060303" pitchFamily="34" charset="0"/>
                <a:ea typeface="Nokia Pure Text" panose="020B0504040602060303" pitchFamily="34" charset="0"/>
                <a:cs typeface="Nokia Pure Text" panose="020B0504040602060303" pitchFamily="34" charset="0"/>
              </a:rPr>
              <a:t>throughput </a:t>
            </a:r>
            <a:r>
              <a:rPr lang="en-US" sz="2200" b="1" dirty="0" smtClean="0">
                <a:latin typeface="Nokia Pure Text" panose="020B0504040602060303" pitchFamily="34" charset="0"/>
                <a:ea typeface="Nokia Pure Text" panose="020B0504040602060303" pitchFamily="34" charset="0"/>
                <a:cs typeface="Nokia Pure Text" panose="020B0504040602060303" pitchFamily="34" charset="0"/>
              </a:rPr>
              <a:t>including </a:t>
            </a:r>
            <a:r>
              <a:rPr lang="en-US" sz="2200" b="1" dirty="0" err="1" smtClean="0">
                <a:latin typeface="Nokia Pure Text" panose="020B0504040602060303" pitchFamily="34" charset="0"/>
                <a:ea typeface="Nokia Pure Text" panose="020B0504040602060303" pitchFamily="34" charset="0"/>
                <a:cs typeface="Nokia Pure Text" panose="020B0504040602060303" pitchFamily="34" charset="0"/>
              </a:rPr>
              <a:t>eMBB</a:t>
            </a:r>
            <a:r>
              <a:rPr lang="en-US" sz="2200" b="1" dirty="0" smtClean="0">
                <a:latin typeface="Nokia Pure Text" panose="020B0504040602060303" pitchFamily="34" charset="0"/>
                <a:ea typeface="Nokia Pure Text" panose="020B0504040602060303" pitchFamily="34" charset="0"/>
                <a:cs typeface="Nokia Pure Text" panose="020B0504040602060303" pitchFamily="34" charset="0"/>
              </a:rPr>
              <a:t>, </a:t>
            </a:r>
            <a:r>
              <a:rPr lang="en-US" sz="2200" b="1" dirty="0" err="1" smtClean="0">
                <a:latin typeface="Nokia Pure Text" panose="020B0504040602060303" pitchFamily="34" charset="0"/>
                <a:ea typeface="Nokia Pure Text" panose="020B0504040602060303" pitchFamily="34" charset="0"/>
                <a:cs typeface="Nokia Pure Text" panose="020B0504040602060303" pitchFamily="34" charset="0"/>
              </a:rPr>
              <a:t>mMTC</a:t>
            </a:r>
            <a:r>
              <a:rPr lang="en-US" sz="2200" b="1" dirty="0" smtClean="0">
                <a:latin typeface="Nokia Pure Text" panose="020B0504040602060303" pitchFamily="34" charset="0"/>
                <a:ea typeface="Nokia Pure Text" panose="020B0504040602060303" pitchFamily="34" charset="0"/>
                <a:cs typeface="Nokia Pure Text" panose="020B0504040602060303" pitchFamily="34" charset="0"/>
              </a:rPr>
              <a:t>, and URLLC</a:t>
            </a:r>
          </a:p>
          <a:p>
            <a:pPr lvl="1" algn="just">
              <a:lnSpc>
                <a:spcPct val="150000"/>
              </a:lnSpc>
              <a:buFont typeface="Wingdings" panose="05000000000000000000" pitchFamily="2" charset="2"/>
              <a:buChar char="q"/>
            </a:pPr>
            <a:r>
              <a:rPr lang="en-US" sz="1800" b="1" dirty="0" smtClean="0">
                <a:latin typeface="Nokia Pure Text" panose="020B0504040602060303" pitchFamily="34" charset="0"/>
                <a:ea typeface="Nokia Pure Text" panose="020B0504040602060303" pitchFamily="34" charset="0"/>
                <a:cs typeface="Nokia Pure Text" panose="020B0504040602060303" pitchFamily="34" charset="0"/>
              </a:rPr>
              <a:t>It can support flexibilities of information block sizes and code rates</a:t>
            </a:r>
          </a:p>
          <a:p>
            <a:pPr lvl="1" algn="just">
              <a:lnSpc>
                <a:spcPct val="150000"/>
              </a:lnSpc>
              <a:buFont typeface="Wingdings" panose="05000000000000000000" pitchFamily="2" charset="2"/>
              <a:buChar char="q"/>
            </a:pPr>
            <a:r>
              <a:rPr lang="en-US" sz="1800" b="1" dirty="0" smtClean="0">
                <a:latin typeface="Nokia Pure Text" panose="020B0504040602060303" pitchFamily="34" charset="0"/>
                <a:ea typeface="Nokia Pure Text" panose="020B0504040602060303" pitchFamily="34" charset="0"/>
                <a:cs typeface="Nokia Pure Text" panose="020B0504040602060303" pitchFamily="34" charset="0"/>
              </a:rPr>
              <a:t>Turbo code enhancement can be considered</a:t>
            </a:r>
          </a:p>
          <a:p>
            <a:pPr algn="just">
              <a:lnSpc>
                <a:spcPct val="150000"/>
              </a:lnSpc>
              <a:buFont typeface="Wingdings" panose="05000000000000000000" pitchFamily="2" charset="2"/>
              <a:buChar char="q"/>
            </a:pPr>
            <a:r>
              <a:rPr lang="en-US" sz="2200" b="1" dirty="0" smtClean="0">
                <a:latin typeface="Nokia Pure Text" panose="020B0504040602060303" pitchFamily="34" charset="0"/>
                <a:ea typeface="Nokia Pure Text" panose="020B0504040602060303" pitchFamily="34" charset="0"/>
                <a:cs typeface="Nokia Pure Text" panose="020B0504040602060303" pitchFamily="34" charset="0"/>
              </a:rPr>
              <a:t> FFS: high throughput</a:t>
            </a:r>
            <a:endParaRPr lang="en-US" sz="2200" dirty="0" smtClean="0">
              <a:latin typeface="Nokia Pure Text" panose="020B0504040602060303" pitchFamily="34" charset="0"/>
              <a:ea typeface="Nokia Pure Text" panose="020B0504040602060303" pitchFamily="34" charset="0"/>
              <a:cs typeface="Nokia Pure Text" panose="020B0504040602060303" pitchFamily="34" charset="0"/>
            </a:endParaRPr>
          </a:p>
        </p:txBody>
      </p:sp>
      <p:sp>
        <p:nvSpPr>
          <p:cNvPr id="6" name="Title 1"/>
          <p:cNvSpPr txBox="1">
            <a:spLocks/>
          </p:cNvSpPr>
          <p:nvPr/>
        </p:nvSpPr>
        <p:spPr>
          <a:xfrm>
            <a:off x="529943" y="573170"/>
            <a:ext cx="10515600" cy="4284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smtClean="0">
                <a:latin typeface="Nokia Pure Text" panose="020B0504040602060303" pitchFamily="34" charset="0"/>
                <a:ea typeface="Nokia Pure Text" panose="020B0504040602060303" pitchFamily="34" charset="0"/>
                <a:cs typeface="Nokia Pure Text" panose="020B0504040602060303" pitchFamily="34" charset="0"/>
              </a:rPr>
              <a:t>Proposal</a:t>
            </a:r>
            <a:endParaRPr lang="en-GB" sz="4000" dirty="0"/>
          </a:p>
        </p:txBody>
      </p:sp>
    </p:spTree>
    <p:extLst>
      <p:ext uri="{BB962C8B-B14F-4D97-AF65-F5344CB8AC3E}">
        <p14:creationId xmlns:p14="http://schemas.microsoft.com/office/powerpoint/2010/main" val="7258724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3502</TotalTime>
  <Words>172</Words>
  <Application>Microsoft Office PowerPoint</Application>
  <PresentationFormat>사용자 지정</PresentationFormat>
  <Paragraphs>18</Paragraphs>
  <Slides>3</Slides>
  <Notes>0</Notes>
  <HiddenSlides>0</HiddenSlides>
  <MMClips>0</MMClips>
  <ScaleCrop>false</ScaleCrop>
  <HeadingPairs>
    <vt:vector size="4" baseType="variant">
      <vt:variant>
        <vt:lpstr>테마</vt:lpstr>
      </vt:variant>
      <vt:variant>
        <vt:i4>1</vt:i4>
      </vt:variant>
      <vt:variant>
        <vt:lpstr>슬라이드 제목</vt:lpstr>
      </vt:variant>
      <vt:variant>
        <vt:i4>3</vt:i4>
      </vt:variant>
    </vt:vector>
  </HeadingPairs>
  <TitlesOfParts>
    <vt:vector size="4" baseType="lpstr">
      <vt:lpstr>Office Theme</vt:lpstr>
      <vt:lpstr>WF on turbo code selection</vt:lpstr>
      <vt:lpstr> </vt:lpstr>
      <vt:lpstr>PowerPoint 프레젠테이션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Channel Coding for  5G New Radio</dc:title>
  <dc:creator>Jayasinghe, Keeth (Nokia - FI/Espoo)</dc:creator>
  <cp:lastModifiedBy>김봉회</cp:lastModifiedBy>
  <cp:revision>131</cp:revision>
  <dcterms:created xsi:type="dcterms:W3CDTF">2016-04-11T10:28:00Z</dcterms:created>
  <dcterms:modified xsi:type="dcterms:W3CDTF">2016-08-23T15:54:03Z</dcterms:modified>
</cp:coreProperties>
</file>