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7" r:id="rId2"/>
    <p:sldId id="270" r:id="rId3"/>
    <p:sldId id="271" r:id="rId4"/>
    <p:sldId id="27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88" userDrawn="1">
          <p15:clr>
            <a:srgbClr val="A4A3A4"/>
          </p15:clr>
        </p15:guide>
        <p15:guide id="4" pos="54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 autoAdjust="0"/>
    <p:restoredTop sz="94707" autoAdjust="0"/>
  </p:normalViewPr>
  <p:slideViewPr>
    <p:cSldViewPr>
      <p:cViewPr varScale="1">
        <p:scale>
          <a:sx n="79" d="100"/>
          <a:sy n="79" d="100"/>
        </p:scale>
        <p:origin x="-888" y="-90"/>
      </p:cViewPr>
      <p:guideLst>
        <p:guide orient="horz" pos="2160"/>
        <p:guide pos="2880"/>
        <p:guide pos="288"/>
        <p:guide pos="5472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49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396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#86		</a:t>
            </a:r>
            <a:r>
              <a:rPr lang="en-GB" sz="2400" b="1" i="1" dirty="0"/>
              <a:t>	</a:t>
            </a:r>
            <a:r>
              <a:rPr lang="en-GB" sz="2400" b="1" i="1" dirty="0" smtClean="0"/>
              <a:t>R1-168162</a:t>
            </a:r>
            <a:endParaRPr lang="en-US" sz="2400" b="1" i="1" dirty="0"/>
          </a:p>
          <a:p>
            <a:r>
              <a:rPr lang="en-US" sz="2400" b="1" dirty="0"/>
              <a:t>Gothenburg, Sweden, </a:t>
            </a:r>
            <a:r>
              <a:rPr lang="en-US" sz="2400" b="1" dirty="0" smtClean="0"/>
              <a:t>22nd – 26th </a:t>
            </a:r>
            <a:r>
              <a:rPr lang="en-US" sz="2400" b="1" dirty="0"/>
              <a:t>Aug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evaluation assumptions for initial access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37338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 Corporation, […]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8.1.6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Link-level evaluation assumptions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2533087"/>
              </p:ext>
            </p:extLst>
          </p:nvPr>
        </p:nvGraphicFramePr>
        <p:xfrm>
          <a:off x="457200" y="1405890"/>
          <a:ext cx="8229599" cy="519139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26527"/>
                <a:gridCol w="3001536"/>
                <a:gridCol w="3001536"/>
              </a:tblGrid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Carrier Frequency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4 </a:t>
                      </a:r>
                      <a:r>
                        <a:rPr lang="en-GB" sz="1400" dirty="0" smtClean="0"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30, 70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CDL, AWGN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Subcarrier </a:t>
                      </a:r>
                      <a:r>
                        <a:rPr lang="en-GB" sz="1400" dirty="0" smtClean="0">
                          <a:effectLst/>
                        </a:rPr>
                        <a:t>Spacing(s)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15, 30, 60, 120 or 240 kHz (to</a:t>
                      </a:r>
                      <a:r>
                        <a:rPr lang="en-GB" sz="1400" baseline="0" dirty="0" smtClean="0">
                          <a:effectLst/>
                        </a:rPr>
                        <a:t> be clarified by </a:t>
                      </a:r>
                      <a:r>
                        <a:rPr lang="en-GB" sz="1400" baseline="0" dirty="0" smtClean="0">
                          <a:effectLst/>
                        </a:rPr>
                        <a:t>each proponent)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SNR range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&gt; -6dB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&gt; -18dB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49747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Search window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The time window to search (correlate) NR-PSS. It depends on the periodicity of NR-SS transmission. The value needs to be provided by each </a:t>
                      </a:r>
                      <a:r>
                        <a:rPr lang="en-GB" sz="1400" dirty="0" smtClean="0">
                          <a:effectLst/>
                        </a:rPr>
                        <a:t>proponent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Configuration at the TRP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(1,1,2) with </a:t>
                      </a:r>
                      <a:r>
                        <a:rPr lang="en-GB" sz="1400" dirty="0" err="1" smtClean="0">
                          <a:effectLst/>
                        </a:rPr>
                        <a:t>omni</a:t>
                      </a:r>
                      <a:r>
                        <a:rPr lang="en-GB" sz="1400" dirty="0" smtClean="0">
                          <a:effectLst/>
                        </a:rPr>
                        <a:t>-directional antenna element</a:t>
                      </a: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(4,8,2), with directional antenna element (HPBW=65</a:t>
                      </a:r>
                      <a:r>
                        <a:rPr lang="en-GB" sz="1400" baseline="30000" dirty="0">
                          <a:effectLst/>
                        </a:rPr>
                        <a:t>0</a:t>
                      </a:r>
                      <a:r>
                        <a:rPr lang="en-GB" sz="1400" dirty="0">
                          <a:effectLst/>
                        </a:rPr>
                        <a:t>, directivity 8dB)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Antenna Configuration at the UE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(1,1,2) with omni-directional antenna element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(2,4,2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), with directional antenna element (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HPBW=90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5dB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port virtualization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Clarified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 simulation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(e.g. the beamforming method, beam directions, number of beams)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681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Frequency 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Initial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: uniform distribution +/- 0.05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uniform distribution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+/-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10, 20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ppm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(optional: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5 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ppm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Non-initial 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uniform distribution +/- 0.1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95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Number of interfering TRPs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1. 0 </a:t>
                      </a:r>
                      <a:r>
                        <a:rPr lang="en-GB" sz="1400" dirty="0" smtClean="0">
                          <a:effectLst/>
                        </a:rPr>
                        <a:t>TRP:</a:t>
                      </a:r>
                      <a:r>
                        <a:rPr lang="en-GB" sz="1400" baseline="0" dirty="0" smtClean="0">
                          <a:effectLst/>
                        </a:rPr>
                        <a:t> mandatory</a:t>
                      </a:r>
                      <a:endParaRPr lang="en-US" sz="1100" dirty="0">
                        <a:effectLst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2. 2 interfering TRPs </a:t>
                      </a:r>
                      <a:r>
                        <a:rPr lang="en-GB" sz="1400" dirty="0" smtClean="0">
                          <a:effectLst/>
                        </a:rPr>
                        <a:t>(1</a:t>
                      </a:r>
                      <a:r>
                        <a:rPr lang="en-GB" sz="1400" baseline="30000" dirty="0" smtClean="0">
                          <a:effectLst/>
                        </a:rPr>
                        <a:t>st</a:t>
                      </a:r>
                      <a:r>
                        <a:rPr lang="en-GB" sz="1400" dirty="0" smtClean="0">
                          <a:effectLst/>
                        </a:rPr>
                        <a:t> SIR = </a:t>
                      </a:r>
                      <a:r>
                        <a:rPr lang="en-GB" sz="1400" dirty="0" smtClean="0">
                          <a:effectLst/>
                        </a:rPr>
                        <a:t>0dB</a:t>
                      </a:r>
                      <a:r>
                        <a:rPr lang="en-GB" sz="1400" dirty="0" smtClean="0">
                          <a:effectLst/>
                        </a:rPr>
                        <a:t>, 2</a:t>
                      </a:r>
                      <a:r>
                        <a:rPr lang="en-GB" sz="1400" baseline="30000" dirty="0" smtClean="0">
                          <a:effectLst/>
                        </a:rPr>
                        <a:t>nd</a:t>
                      </a:r>
                      <a:r>
                        <a:rPr lang="en-GB" sz="1400" dirty="0" smtClean="0">
                          <a:effectLst/>
                        </a:rPr>
                        <a:t> SIR = </a:t>
                      </a:r>
                      <a:r>
                        <a:rPr lang="en-GB" sz="1400" dirty="0" smtClean="0">
                          <a:effectLst/>
                        </a:rPr>
                        <a:t>-3dB</a:t>
                      </a:r>
                      <a:r>
                        <a:rPr lang="en-GB" sz="1400" dirty="0" smtClean="0">
                          <a:effectLst/>
                        </a:rPr>
                        <a:t>) – </a:t>
                      </a:r>
                      <a:r>
                        <a:rPr lang="en-GB" sz="1400" dirty="0">
                          <a:effectLst/>
                        </a:rPr>
                        <a:t>timing arrival differences from TRPs are provided by each </a:t>
                      </a:r>
                      <a:r>
                        <a:rPr lang="en-GB" sz="1400" dirty="0" smtClean="0">
                          <a:effectLst/>
                        </a:rPr>
                        <a:t>proponent</a:t>
                      </a:r>
                      <a:r>
                        <a:rPr lang="en-GB" sz="1400" baseline="0" dirty="0" smtClean="0">
                          <a:effectLst/>
                        </a:rPr>
                        <a:t>: </a:t>
                      </a:r>
                      <a:r>
                        <a:rPr lang="en-GB" sz="1400" baseline="0" dirty="0" smtClean="0">
                          <a:effectLst/>
                        </a:rPr>
                        <a:t>optional</a:t>
                      </a:r>
                      <a:endParaRPr lang="en-GB" sz="1400" dirty="0" smtClean="0">
                        <a:effectLst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1. 0 TRP</a:t>
                      </a:r>
                      <a:endParaRPr lang="en-US" sz="1100" dirty="0">
                        <a:effectLst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954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574"/>
            <a:ext cx="8229600" cy="6472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System-level evaluation assumptions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4548377"/>
              </p:ext>
            </p:extLst>
          </p:nvPr>
        </p:nvGraphicFramePr>
        <p:xfrm>
          <a:off x="457200" y="762000"/>
          <a:ext cx="8229600" cy="606720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666998"/>
                <a:gridCol w="2781301"/>
                <a:gridCol w="2781301"/>
              </a:tblGrid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Scenario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Urban </a:t>
                      </a:r>
                      <a:r>
                        <a:rPr lang="en-GB" sz="1400" dirty="0" smtClean="0">
                          <a:effectLst/>
                        </a:rPr>
                        <a:t>Macro</a:t>
                      </a:r>
                      <a:r>
                        <a:rPr lang="en-GB" sz="1400" baseline="0" dirty="0" smtClean="0">
                          <a:effectLst/>
                        </a:rPr>
                        <a:t> (</a:t>
                      </a:r>
                      <a:r>
                        <a:rPr lang="en-GB" sz="1400" dirty="0" smtClean="0">
                          <a:effectLst/>
                        </a:rPr>
                        <a:t>ISD </a:t>
                      </a:r>
                      <a:r>
                        <a:rPr lang="en-GB" sz="1400" dirty="0">
                          <a:effectLst/>
                        </a:rPr>
                        <a:t>= </a:t>
                      </a:r>
                      <a:r>
                        <a:rPr lang="en-GB" sz="1400" dirty="0" smtClean="0">
                          <a:effectLst/>
                        </a:rPr>
                        <a:t>500m</a:t>
                      </a:r>
                      <a:r>
                        <a:rPr lang="en-GB" sz="1400" baseline="0" dirty="0" smtClean="0">
                          <a:effectLst/>
                        </a:rPr>
                        <a:t>), Macro only scenario in d</a:t>
                      </a:r>
                      <a:r>
                        <a:rPr lang="en-GB" sz="1400" dirty="0" smtClean="0">
                          <a:effectLst/>
                        </a:rPr>
                        <a:t>ense urban (ISD = 200m)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Carrier Frequency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4 GHz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30, 70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19514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36.873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38.900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0648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UE dropping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According to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36.873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Subcarrier </a:t>
                      </a:r>
                      <a:r>
                        <a:rPr lang="en-GB" sz="1400" dirty="0" smtClean="0">
                          <a:effectLst/>
                        </a:rPr>
                        <a:t>Spacing(s)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15, 30, 60, 120 or 240 kHz (to</a:t>
                      </a:r>
                      <a:r>
                        <a:rPr lang="en-GB" sz="1400" baseline="0" dirty="0" smtClean="0">
                          <a:effectLst/>
                        </a:rPr>
                        <a:t> be clarified by each </a:t>
                      </a:r>
                      <a:r>
                        <a:rPr lang="en-GB" sz="1400" baseline="0" dirty="0" smtClean="0">
                          <a:effectLst/>
                        </a:rPr>
                        <a:t>proponent)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Network Synchronization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TRPs are synchronized, propagation delay difference between TRPs is modelled.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44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Search window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The time window to search (correlate) NR-PSS. It depends on the periodicity of NR-SS transmission. The value needs to be provided by each </a:t>
                      </a:r>
                      <a:r>
                        <a:rPr lang="en-GB" sz="1400" dirty="0" smtClean="0">
                          <a:effectLst/>
                        </a:rPr>
                        <a:t>proponent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44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Antenna Configuration at the TRP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(1,1,2) with directional antenna element (HPBW=65</a:t>
                      </a:r>
                      <a:r>
                        <a:rPr lang="en-GB" sz="1400" baseline="30000" dirty="0">
                          <a:effectLst/>
                        </a:rPr>
                        <a:t>0</a:t>
                      </a:r>
                      <a:r>
                        <a:rPr lang="en-GB" sz="1400" dirty="0"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effectLst/>
                        </a:rPr>
                        <a:t>17dB)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(4,8,2), with directional antenna element (HPBW=65</a:t>
                      </a:r>
                      <a:r>
                        <a:rPr lang="en-GB" sz="1400" baseline="30000" dirty="0">
                          <a:effectLst/>
                        </a:rPr>
                        <a:t>0</a:t>
                      </a:r>
                      <a:r>
                        <a:rPr lang="en-GB" sz="1400" dirty="0"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effectLst/>
                        </a:rPr>
                        <a:t>8dB)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Configuration at the UE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(1,1,2) with </a:t>
                      </a:r>
                      <a:r>
                        <a:rPr lang="en-GB" sz="1400" dirty="0" err="1">
                          <a:effectLst/>
                        </a:rPr>
                        <a:t>omni</a:t>
                      </a:r>
                      <a:r>
                        <a:rPr lang="en-GB" sz="1400" dirty="0">
                          <a:effectLst/>
                        </a:rPr>
                        <a:t>-directional antenna element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(2,4,2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), with directional antenna element (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HPBW=90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5dB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41677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Antenna port virtualization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Clarified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 simulation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(e.g. the beamforming method, beam directions, number of beams)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6838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Frequency 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Initial 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uniform distribution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+/-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10, 20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 ppm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(optional: 5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ppm)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Non-initial 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uniform distribution +/- 0.1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[PHY Abstraction]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[No </a:t>
                      </a:r>
                      <a:r>
                        <a:rPr lang="en-GB" sz="1400" dirty="0">
                          <a:effectLst/>
                        </a:rPr>
                        <a:t>PHY Abstraction. </a:t>
                      </a:r>
                      <a:r>
                        <a:rPr lang="en-US" sz="1400" dirty="0">
                          <a:effectLst/>
                        </a:rPr>
                        <a:t>All the links shall be explicitly implemented in the system level platform</a:t>
                      </a:r>
                      <a:r>
                        <a:rPr lang="en-US" sz="1400" dirty="0" smtClean="0">
                          <a:effectLst/>
                        </a:rPr>
                        <a:t>.]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721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hangingPunct="0"/>
            <a:r>
              <a:rPr lang="en-US" dirty="0"/>
              <a:t>Signal detection rate</a:t>
            </a:r>
          </a:p>
          <a:p>
            <a:pPr lvl="0" hangingPunct="0"/>
            <a:r>
              <a:rPr lang="en-US" dirty="0"/>
              <a:t>Misdetection </a:t>
            </a:r>
            <a:r>
              <a:rPr lang="en-US" dirty="0" smtClean="0"/>
              <a:t>probability</a:t>
            </a:r>
            <a:endParaRPr lang="en-US" dirty="0"/>
          </a:p>
          <a:p>
            <a:pPr lvl="0" hangingPunct="0"/>
            <a:r>
              <a:rPr lang="en-US" dirty="0"/>
              <a:t>Distribution of acquisition time (a.k.a. cell search time)</a:t>
            </a:r>
          </a:p>
          <a:p>
            <a:pPr lvl="0" hangingPunct="0"/>
            <a:r>
              <a:rPr lang="en-US" dirty="0"/>
              <a:t>Residual timing and frequency errors after </a:t>
            </a:r>
            <a:r>
              <a:rPr lang="en-US" dirty="0" smtClean="0"/>
              <a:t>synchronization</a:t>
            </a:r>
          </a:p>
          <a:p>
            <a:r>
              <a:rPr lang="en-US" dirty="0" smtClean="0"/>
              <a:t>Other </a:t>
            </a:r>
            <a:r>
              <a:rPr lang="en-US" dirty="0"/>
              <a:t>metrics </a:t>
            </a:r>
            <a:r>
              <a:rPr lang="en-US" dirty="0" smtClean="0"/>
              <a:t>(e.g., PAPR</a:t>
            </a:r>
            <a:r>
              <a:rPr lang="en-US" dirty="0" smtClean="0"/>
              <a:t>) </a:t>
            </a:r>
            <a:r>
              <a:rPr lang="en-US" dirty="0" smtClean="0"/>
              <a:t>are </a:t>
            </a:r>
            <a:r>
              <a:rPr lang="en-US" dirty="0"/>
              <a:t>not </a:t>
            </a:r>
            <a:r>
              <a:rPr lang="en-US" dirty="0" smtClean="0"/>
              <a:t>precluded</a:t>
            </a:r>
          </a:p>
          <a:p>
            <a:pPr marL="0" indent="0">
              <a:buNone/>
            </a:pPr>
            <a:r>
              <a:rPr lang="en-US" dirty="0" smtClean="0"/>
              <a:t>Note: </a:t>
            </a:r>
            <a:r>
              <a:rPr lang="en-US" dirty="0" smtClean="0"/>
              <a:t>Proponents </a:t>
            </a:r>
            <a:r>
              <a:rPr lang="en-US" dirty="0"/>
              <a:t>should specify the target false alarm </a:t>
            </a:r>
            <a:r>
              <a:rPr lang="en-US" dirty="0" smtClean="0"/>
              <a:t>probability</a:t>
            </a:r>
          </a:p>
          <a:p>
            <a:pPr marL="0" indent="0">
              <a:buNone/>
            </a:pPr>
            <a:r>
              <a:rPr lang="en-US" dirty="0" smtClean="0"/>
              <a:t>Note: Proponents should open detailed synchronization signal designs including synchronization signal bandwidth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Note: It is recommended to assume the same amount of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837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7000</TotalTime>
  <Words>588</Words>
  <Application>Microsoft Office PowerPoint</Application>
  <PresentationFormat>画面に合わせる (4:3)</PresentationFormat>
  <Paragraphs>91</Paragraphs>
  <Slides>4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Theme</vt:lpstr>
      <vt:lpstr>PowerPoint プレゼンテーション</vt:lpstr>
      <vt:lpstr>Link-level evaluation assumptions</vt:lpstr>
      <vt:lpstr>System-level evaluation assumptions</vt:lpstr>
      <vt:lpstr>Performance metrics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Davydov, Alexei</dc:creator>
  <cp:keywords>CTPClassification=CTP_PUBLIC:VisualMarkings=</cp:keywords>
  <cp:lastModifiedBy>RAN1 Chairman</cp:lastModifiedBy>
  <cp:revision>388</cp:revision>
  <dcterms:created xsi:type="dcterms:W3CDTF">2016-03-24T01:14:08Z</dcterms:created>
  <dcterms:modified xsi:type="dcterms:W3CDTF">2016-08-23T16:20:28Z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5fef979f-62ed-4531-988e-ee6b9d3983f9</vt:lpwstr>
  </property>
  <property fmtid="{D5CDD505-2E9C-101B-9397-08002B2CF9AE}" pid="3" name="CTP_TimeStamp">
    <vt:lpwstr>2016-08-23 12:08:29Z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