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2" r:id="rId3"/>
    <p:sldId id="263" r:id="rId4"/>
    <p:sldId id="264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15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878" autoAdjust="0"/>
  </p:normalViewPr>
  <p:slideViewPr>
    <p:cSldViewPr>
      <p:cViewPr>
        <p:scale>
          <a:sx n="75" d="100"/>
          <a:sy n="75" d="100"/>
        </p:scale>
        <p:origin x="-1638" y="-426"/>
      </p:cViewPr>
      <p:guideLst>
        <p:guide orient="horz" pos="2115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D6F7BB-76F4-40A3-BF68-425CB25C134F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0B8543-829A-4907-B4F1-723C5C94BB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0202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9E959-8E5E-4F6B-8024-F82D9736C244}" type="datetime1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FDDD6-07F7-4DEC-99D8-4CF43CC8546A}" type="datetime1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2D5EF-DC87-4914-803B-48F2DFFD2717}" type="datetime1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16175-9706-4E28-969A-BDD01C14F033}" type="datetime1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05508-94BA-424F-9272-5FBF9EED3D00}" type="datetime1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307B8-32CC-4996-98FC-FD08C9945252}" type="datetime1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AB7A8-0F5B-4C2C-B1BF-763523E4D510}" type="datetime1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F87CA-DCC0-45B1-B4BC-AAFDC14C3A9F}" type="datetime1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4E882-2CF8-44BF-A0A5-BB791DBF8CEA}" type="datetime1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E31FB-098F-44E4-8ABE-44AF42D376C5}" type="datetime1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B3019-0C07-4757-9083-BE5E0F7B64C6}" type="datetime1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5D2EE0-6009-4234-8E7A-C7CA8085DAE1}" type="datetime1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time-domain structure in </a:t>
            </a:r>
            <a:r>
              <a:rPr lang="en-US" altLang="zh-CN" dirty="0" smtClean="0"/>
              <a:t>NR</a:t>
            </a:r>
            <a:br>
              <a:rPr lang="en-US" altLang="zh-CN" dirty="0" smtClean="0"/>
            </a:br>
            <a:r>
              <a:rPr lang="en-US" altLang="zh-CN" sz="2800" dirty="0" smtClean="0"/>
              <a:t>(update from R1-168108)</a:t>
            </a:r>
            <a:endParaRPr lang="zh-CN" altLang="en-US" sz="28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Panasonic, ,,</a:t>
            </a:r>
            <a:endParaRPr lang="zh-CN" altLang="en-US" dirty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164815"/>
            <a:ext cx="801418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latin typeface="Times New Roman" pitchFamily="18" charset="0"/>
                <a:cs typeface="Times New Roman" pitchFamily="18" charset="0"/>
              </a:rPr>
              <a:t>3GPP TSG RAN WG1 Meeting #86                                                                          </a:t>
            </a:r>
            <a:r>
              <a:rPr lang="en-US" altLang="zh-CN" sz="1600" b="1" dirty="0" smtClean="0">
                <a:latin typeface="Times New Roman" pitchFamily="18" charset="0"/>
                <a:cs typeface="Times New Roman" pitchFamily="18" charset="0"/>
              </a:rPr>
              <a:t>R1-168154</a:t>
            </a:r>
            <a:endParaRPr lang="en-US" altLang="zh-CN" sz="1600" b="1" dirty="0"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latin typeface="Times New Roman" pitchFamily="18" charset="0"/>
                <a:cs typeface="Times New Roman" pitchFamily="18" charset="0"/>
              </a:rPr>
              <a:t>Gothenburg, Sweden, 22nd - 26th Aug 2016</a:t>
            </a: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927406"/>
            <a:ext cx="2894237" cy="70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457056" tIns="45720" rIns="91440" bIns="7617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GB" alt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Agenda Item:	</a:t>
            </a:r>
            <a:r>
              <a:rPr lang="en-GB" altLang="zh-CN" sz="1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8.1.3.2</a:t>
            </a:r>
            <a:endParaRPr kumimoji="0" lang="en-GB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23528" y="1600200"/>
            <a:ext cx="8229600" cy="4525963"/>
          </a:xfrm>
        </p:spPr>
        <p:txBody>
          <a:bodyPr>
            <a:noAutofit/>
          </a:bodyPr>
          <a:lstStyle/>
          <a:p>
            <a:pPr lvl="0"/>
            <a:r>
              <a:rPr lang="en-US" sz="1800" dirty="0" smtClean="0">
                <a:solidFill>
                  <a:srgbClr val="FF0000"/>
                </a:solidFill>
              </a:rPr>
              <a:t>In case of the same numerology between DL and UL,</a:t>
            </a:r>
            <a:r>
              <a:rPr lang="en-US" sz="1800" dirty="0" smtClean="0"/>
              <a:t> within </a:t>
            </a:r>
            <a:r>
              <a:rPr lang="en-US" sz="1800" dirty="0"/>
              <a:t>a </a:t>
            </a:r>
            <a:r>
              <a:rPr lang="en-US" sz="1800" dirty="0" smtClean="0"/>
              <a:t>time duration </a:t>
            </a:r>
            <a:r>
              <a:rPr lang="en-US" sz="1800" dirty="0"/>
              <a:t>of y OFDM </a:t>
            </a:r>
            <a:r>
              <a:rPr lang="en-US" sz="1800" dirty="0" smtClean="0"/>
              <a:t>symbols, the </a:t>
            </a:r>
            <a:r>
              <a:rPr lang="en-US" sz="1800" dirty="0"/>
              <a:t>following are supported</a:t>
            </a:r>
            <a:endParaRPr lang="en-GB" sz="1800" dirty="0"/>
          </a:p>
          <a:p>
            <a:pPr lvl="1"/>
            <a:r>
              <a:rPr lang="en-US" sz="1600" dirty="0"/>
              <a:t>DL portion</a:t>
            </a:r>
            <a:endParaRPr lang="en-GB" sz="1600" dirty="0"/>
          </a:p>
          <a:p>
            <a:pPr lvl="2"/>
            <a:r>
              <a:rPr lang="en-US" sz="1400" dirty="0"/>
              <a:t>DL portion size can be from 0 to y </a:t>
            </a:r>
            <a:r>
              <a:rPr lang="en-US" sz="1400" dirty="0" smtClean="0"/>
              <a:t>symbol time duration </a:t>
            </a:r>
            <a:r>
              <a:rPr lang="en-US" sz="1400" dirty="0"/>
              <a:t>from the start of the time </a:t>
            </a:r>
            <a:r>
              <a:rPr lang="en-US" sz="1400" dirty="0" smtClean="0"/>
              <a:t>duration</a:t>
            </a:r>
            <a:endParaRPr lang="en-GB" sz="1400" dirty="0"/>
          </a:p>
          <a:p>
            <a:pPr lvl="2"/>
            <a:r>
              <a:rPr lang="en-US" sz="1400" dirty="0"/>
              <a:t>At least 0 and y are supported</a:t>
            </a:r>
            <a:endParaRPr lang="en-GB" sz="1400" dirty="0"/>
          </a:p>
          <a:p>
            <a:pPr lvl="1"/>
            <a:r>
              <a:rPr lang="en-US" sz="1600" dirty="0"/>
              <a:t>UL portion</a:t>
            </a:r>
            <a:endParaRPr lang="en-GB" sz="1600" dirty="0"/>
          </a:p>
          <a:p>
            <a:pPr lvl="2"/>
            <a:r>
              <a:rPr lang="en-US" sz="1400" dirty="0"/>
              <a:t>UL portion size can be from 0 to y </a:t>
            </a:r>
            <a:r>
              <a:rPr lang="en-US" sz="1400" dirty="0" smtClean="0"/>
              <a:t>symbol time duration</a:t>
            </a:r>
            <a:endParaRPr lang="en-GB" sz="1400" dirty="0"/>
          </a:p>
          <a:p>
            <a:pPr lvl="2"/>
            <a:r>
              <a:rPr lang="en-US" sz="1400" dirty="0"/>
              <a:t>At least 0 and y are supported</a:t>
            </a:r>
            <a:endParaRPr lang="en-GB" sz="1400" dirty="0"/>
          </a:p>
          <a:p>
            <a:pPr lvl="2"/>
            <a:r>
              <a:rPr lang="en-US" sz="1400" dirty="0"/>
              <a:t>The time-location of UL portion within a time transmission duration can be flexible</a:t>
            </a:r>
            <a:endParaRPr lang="en-GB" sz="1400" dirty="0"/>
          </a:p>
          <a:p>
            <a:pPr lvl="1"/>
            <a:r>
              <a:rPr lang="en-US" sz="1600" dirty="0"/>
              <a:t>DL/UL portion is contiguous</a:t>
            </a:r>
            <a:endParaRPr lang="en-GB" sz="1600" dirty="0"/>
          </a:p>
          <a:p>
            <a:pPr lvl="0"/>
            <a:r>
              <a:rPr lang="en-US" sz="1800" dirty="0" smtClean="0">
                <a:solidFill>
                  <a:srgbClr val="FF0000"/>
                </a:solidFill>
              </a:rPr>
              <a:t>At least </a:t>
            </a:r>
            <a:r>
              <a:rPr lang="en-US" sz="1800" dirty="0" smtClean="0"/>
              <a:t>following is supported.</a:t>
            </a:r>
          </a:p>
          <a:p>
            <a:pPr lvl="1"/>
            <a:r>
              <a:rPr lang="en-US" sz="1400" dirty="0"/>
              <a:t>y</a:t>
            </a:r>
            <a:r>
              <a:rPr lang="en-US" sz="1400" dirty="0" smtClean="0"/>
              <a:t> </a:t>
            </a:r>
            <a:r>
              <a:rPr lang="en-US" sz="1400" dirty="0"/>
              <a:t>= </a:t>
            </a:r>
            <a:r>
              <a:rPr lang="en-US" sz="1400" dirty="0" smtClean="0"/>
              <a:t>14  in 15 kHz subcarrier spacing in normal CP</a:t>
            </a:r>
          </a:p>
          <a:p>
            <a:pPr lvl="1"/>
            <a:r>
              <a:rPr lang="en-US" sz="1400" dirty="0" smtClean="0">
                <a:solidFill>
                  <a:srgbClr val="FF0000"/>
                </a:solidFill>
              </a:rPr>
              <a:t>FFS: y= 7 with 15 kHz subcarrier spacing in  normal CP </a:t>
            </a:r>
          </a:p>
          <a:p>
            <a:r>
              <a:rPr lang="en-US" altLang="ko-KR" sz="1800" dirty="0" smtClean="0"/>
              <a:t>FFS: a time duration y is same as a subframe duration or multiple time duration present in a subframe duration.</a:t>
            </a:r>
          </a:p>
          <a:p>
            <a:r>
              <a:rPr lang="en-US" altLang="ko-KR" sz="1800" dirty="0" smtClean="0">
                <a:solidFill>
                  <a:srgbClr val="FF0000"/>
                </a:solidFill>
              </a:rPr>
              <a:t>FFS: different numerology between DL and UL</a:t>
            </a:r>
            <a:endParaRPr lang="en-US" altLang="ko-KR" sz="1800" dirty="0" smtClean="0">
              <a:solidFill>
                <a:srgbClr val="FF0000"/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03218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0"/>
            <a:r>
              <a:rPr lang="en-US" sz="1800" dirty="0" smtClean="0"/>
              <a:t>Agreement on Monday in this meeting on the </a:t>
            </a:r>
            <a:r>
              <a:rPr lang="en-US" sz="1800" dirty="0" smtClean="0">
                <a:solidFill>
                  <a:srgbClr val="FF0000"/>
                </a:solidFill>
              </a:rPr>
              <a:t>subframe</a:t>
            </a:r>
          </a:p>
          <a:p>
            <a:r>
              <a:rPr lang="en-GB" sz="1600" b="1" u="sng" dirty="0"/>
              <a:t>Agreements:</a:t>
            </a:r>
            <a:endParaRPr lang="en-GB" sz="1600" dirty="0"/>
          </a:p>
          <a:p>
            <a:pPr lvl="0"/>
            <a:r>
              <a:rPr lang="en-US" sz="1600" dirty="0"/>
              <a:t>A subframe duration is defined by the duration of </a:t>
            </a:r>
            <a:r>
              <a:rPr lang="en-US" sz="1600" i="1" dirty="0"/>
              <a:t>x</a:t>
            </a:r>
            <a:r>
              <a:rPr lang="en-US" sz="1600" dirty="0"/>
              <a:t> OFDM symbols given a reference numerology </a:t>
            </a:r>
            <a:endParaRPr lang="en-GB" sz="1600" dirty="0"/>
          </a:p>
          <a:p>
            <a:pPr lvl="1"/>
            <a:r>
              <a:rPr lang="en-US" sz="1600" dirty="0"/>
              <a:t>With the same CP overhead, a single value of </a:t>
            </a:r>
            <a:r>
              <a:rPr lang="en-US" sz="1600" i="1" dirty="0"/>
              <a:t>x</a:t>
            </a:r>
            <a:r>
              <a:rPr lang="en-US" sz="1600" dirty="0"/>
              <a:t> is specified irrespective of the subcarrier spacing value chosen for the reference numerology</a:t>
            </a:r>
            <a:endParaRPr lang="en-GB" sz="1600" dirty="0"/>
          </a:p>
          <a:p>
            <a:pPr lvl="1"/>
            <a:r>
              <a:rPr lang="en-US" sz="1600" dirty="0"/>
              <a:t>This does not preclude multiple data transmission opportunities in time within a subframe duration</a:t>
            </a:r>
            <a:endParaRPr lang="en-GB" sz="1600" dirty="0"/>
          </a:p>
          <a:p>
            <a:pPr lvl="1"/>
            <a:r>
              <a:rPr lang="en-US" sz="1600" dirty="0"/>
              <a:t>This does not preclude multiple control transmission opportunities in time for both DL and UL within the subframe duration</a:t>
            </a:r>
            <a:endParaRPr lang="en-GB" sz="1600" dirty="0"/>
          </a:p>
          <a:p>
            <a:pPr lvl="1"/>
            <a:r>
              <a:rPr lang="en-US" sz="1600" dirty="0"/>
              <a:t>This does not preclude one data transmission to span over multiple subframe durations</a:t>
            </a:r>
            <a:endParaRPr lang="en-GB" sz="1600" dirty="0"/>
          </a:p>
          <a:p>
            <a:pPr lvl="0"/>
            <a:r>
              <a:rPr lang="en-US" sz="1600" dirty="0"/>
              <a:t>A UE has one reference numerology in a given NR carrier which defines subframe duration for the given NR carrier</a:t>
            </a:r>
            <a:endParaRPr lang="en-GB" sz="1600" dirty="0"/>
          </a:p>
          <a:p>
            <a:pPr lvl="1"/>
            <a:r>
              <a:rPr lang="en-US" sz="1600" dirty="0"/>
              <a:t>FFS: In a given NR carrier, whether different UEs may have different reference numerologies or may not</a:t>
            </a:r>
            <a:endParaRPr lang="en-GB" sz="1600" dirty="0"/>
          </a:p>
          <a:p>
            <a:pPr lvl="0"/>
            <a:r>
              <a:rPr lang="en-US" sz="1600" dirty="0"/>
              <a:t>Specification supports multiplexing numerologies in TDM and/or FDM within/across (a) subframe duration(s) from a UE perspective</a:t>
            </a:r>
            <a:endParaRPr lang="en-GB" sz="1600" dirty="0"/>
          </a:p>
          <a:p>
            <a:pPr lvl="0"/>
            <a:endParaRPr lang="en-US" sz="16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44604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0"/>
            <a:r>
              <a:rPr lang="en-US" sz="1800" dirty="0" smtClean="0"/>
              <a:t>Agreement on </a:t>
            </a:r>
            <a:r>
              <a:rPr lang="en-US" sz="1800" dirty="0" smtClean="0">
                <a:solidFill>
                  <a:srgbClr val="FF0000"/>
                </a:solidFill>
              </a:rPr>
              <a:t>time interval X </a:t>
            </a:r>
            <a:r>
              <a:rPr lang="en-US" sz="1800" dirty="0" smtClean="0"/>
              <a:t>in the last meeting:</a:t>
            </a:r>
          </a:p>
          <a:p>
            <a:r>
              <a:rPr lang="en-GB" sz="1600" b="1" u="sng" dirty="0"/>
              <a:t>Agreements:</a:t>
            </a:r>
            <a:endParaRPr lang="en-GB" sz="1600" dirty="0"/>
          </a:p>
          <a:p>
            <a:pPr lvl="0"/>
            <a:r>
              <a:rPr lang="en-GB" sz="1600" dirty="0" smtClean="0"/>
              <a:t>At </a:t>
            </a:r>
            <a:r>
              <a:rPr lang="en-GB" sz="1600" dirty="0"/>
              <a:t>least the following should be supported for NR in a frequency portion</a:t>
            </a:r>
          </a:p>
          <a:p>
            <a:pPr lvl="1"/>
            <a:r>
              <a:rPr lang="en-GB" sz="1600" dirty="0"/>
              <a:t>A time interval X which can contain one or more of the following</a:t>
            </a:r>
          </a:p>
          <a:p>
            <a:pPr lvl="2"/>
            <a:r>
              <a:rPr lang="en-GB" sz="1600" dirty="0"/>
              <a:t>DL transmission part</a:t>
            </a:r>
          </a:p>
          <a:p>
            <a:pPr lvl="2"/>
            <a:r>
              <a:rPr lang="en-GB" sz="1600" dirty="0"/>
              <a:t>Guard</a:t>
            </a:r>
          </a:p>
          <a:p>
            <a:pPr lvl="2"/>
            <a:r>
              <a:rPr lang="en-GB" sz="1600" dirty="0"/>
              <a:t>UL transmission part</a:t>
            </a:r>
          </a:p>
          <a:p>
            <a:pPr lvl="1"/>
            <a:r>
              <a:rPr lang="en-GB" sz="1600" dirty="0"/>
              <a:t>FFS which combinations are supported and whether they are indicated dynamically and/or semi-statically</a:t>
            </a:r>
          </a:p>
          <a:p>
            <a:pPr lvl="1"/>
            <a:r>
              <a:rPr lang="en-US" sz="1600" dirty="0"/>
              <a:t>Furthermore, the following is supported</a:t>
            </a:r>
            <a:endParaRPr lang="en-GB" sz="1600" dirty="0"/>
          </a:p>
          <a:p>
            <a:pPr lvl="2"/>
            <a:r>
              <a:rPr lang="en-GB" sz="1600" dirty="0"/>
              <a:t>The DL transmission part of time interval X to contain downlink control information and</a:t>
            </a:r>
            <a:r>
              <a:rPr lang="en-US" sz="1600" dirty="0"/>
              <a:t>/or</a:t>
            </a:r>
            <a:r>
              <a:rPr lang="en-GB" sz="1600" dirty="0"/>
              <a:t> downlink data transmissions and/or reference signals</a:t>
            </a:r>
          </a:p>
          <a:p>
            <a:pPr lvl="2"/>
            <a:r>
              <a:rPr lang="en-GB" sz="1600" dirty="0"/>
              <a:t>The </a:t>
            </a:r>
            <a:r>
              <a:rPr lang="en-US" sz="1600" dirty="0"/>
              <a:t>U</a:t>
            </a:r>
            <a:r>
              <a:rPr lang="en-GB" sz="1600" dirty="0"/>
              <a:t>L transmission part of time interval X to contain uplink control information and</a:t>
            </a:r>
            <a:r>
              <a:rPr lang="en-US" sz="1600" dirty="0"/>
              <a:t>/or uplink </a:t>
            </a:r>
            <a:r>
              <a:rPr lang="en-GB" sz="1600" dirty="0"/>
              <a:t>data transmissions and/or reference signals</a:t>
            </a:r>
          </a:p>
          <a:p>
            <a:pPr lvl="1"/>
            <a:r>
              <a:rPr lang="en-GB" sz="1600" dirty="0"/>
              <a:t>FFS length(s) of time interval X</a:t>
            </a:r>
          </a:p>
          <a:p>
            <a:pPr lvl="1"/>
            <a:r>
              <a:rPr lang="en-GB" sz="1600" dirty="0"/>
              <a:t>FFS: other characteristics of time interval X</a:t>
            </a:r>
          </a:p>
          <a:p>
            <a:pPr lvl="1"/>
            <a:r>
              <a:rPr lang="en-GB" sz="1600" dirty="0"/>
              <a:t>Note: The usage of DL and UL does not preclude other deployment scenarios e.g., sidelink, backhaul, relay</a:t>
            </a:r>
          </a:p>
          <a:p>
            <a:pPr lvl="0"/>
            <a:endParaRPr lang="en-US" sz="160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17880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6786</TotalTime>
  <Words>484</Words>
  <Application>Microsoft Office PowerPoint</Application>
  <PresentationFormat>画面に合わせる (4:3)</PresentationFormat>
  <Paragraphs>50</Paragraphs>
  <Slides>4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5" baseType="lpstr">
      <vt:lpstr>Office 主题</vt:lpstr>
      <vt:lpstr>WF on time-domain structure in NR (update from R1-168108)</vt:lpstr>
      <vt:lpstr>Proposal</vt:lpstr>
      <vt:lpstr>background</vt:lpstr>
      <vt:lpstr>background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Link to System Modeling for MUST evaluation</dc:title>
  <dc:creator>Huawei</dc:creator>
  <cp:lastModifiedBy>Hidetoshi Suzuki 09</cp:lastModifiedBy>
  <cp:revision>473</cp:revision>
  <dcterms:created xsi:type="dcterms:W3CDTF">2015-02-09T15:32:33Z</dcterms:created>
  <dcterms:modified xsi:type="dcterms:W3CDTF">2016-08-23T14:39:37Z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(3)jKhy05W/aW5bPJ4YqH7KQaZ/T3pDoWtAovLx5JdkV1VuMG5HxRhC9DKMcPEYL+Yz7ROTfZ59
If7oCk6Wxj0nKbtmnTNctt8o6ghLNxJVEeY+pixwqOCIlFsAI5bjaO8Cjzh6rHyrZIVGYnbm
uhm7ZPJ0UHqJ+C45LBlMap6/d2vfUm0ItoziaKB3lGfdzASiJK007ixK8uIAwmijqy7bW1mJ
AzgHIS9N00CKMq5z4k</vt:lpwstr>
  </property>
  <property fmtid="{D5CDD505-2E9C-101B-9397-08002B2CF9AE}" pid="3" name="_new_ms_pID_725431">
    <vt:lpwstr>zujdVBVQiLgPJr+i0qlusnvs26c4AyiBOz9VyBaiwXgwSlqwXX/XCH
XTcpUPkzgHKEr4h1YkT+wqLnNtvvkHRfMNWuBEeGd/xMgl2nu7UwuAkVQ3P5e/Atwu0T/zgs
wI6cjoYEpyE7dID8HO1DVwcDV+4Wiwr1BQe44nOT3S2x6jdUnkmvueilJx3Fxs6J0baYxtZI
zzsH/4XOxeDdE9hGAWrje+lwjvUprZTjtdyl</vt:lpwstr>
  </property>
  <property fmtid="{D5CDD505-2E9C-101B-9397-08002B2CF9AE}" pid="4" name="_new_ms_pID_725432">
    <vt:lpwstr>z0D159AZGbQ5Fy9hYDbA5pd1Y1dT6Dh5iLYu
oJ/LDhd3TDtWrvHJxhp1GRNYmXLOk4DK51D4AzrFsK9vDg0VoF7cY+SQQHEPpcHsURPUp3Pv
kDgPhe2z4GJweJaJAWbUr2nsUuZUTZRL/8xlcd3ElpaDjyQgyTL1re2YDeXhdd1netJ8gHId
ubD6e1rEilswag==</vt:lpwstr>
  </property>
  <property fmtid="{D5CDD505-2E9C-101B-9397-08002B2CF9AE}" pid="5" name="_2015_ms_pID_725343">
    <vt:lpwstr>(3)DkLSnF2DkY+P7eNiubhqQ2rVG0nXLw/aW7iq2qz4VyqtpmQ8LMaoYIYFlr3o4FMFKKoUzfnG
z+pyW7yzm/gipPjLHCModZ8G3mbRMBLq4fDOyL1LqAtblNf4ehuGc2kfbKsJxNn8YOP870IV
Qop5r+nqWj+v+8fMLVWOOLCJ22hpJe8eg8D1mCPY280pHDoTAJxarth/gPcFGbksm7YmprYe
hOpt+WXnBtWhjNo5N7</vt:lpwstr>
  </property>
  <property fmtid="{D5CDD505-2E9C-101B-9397-08002B2CF9AE}" pid="6" name="_2015_ms_pID_7253431">
    <vt:lpwstr>VcXY46baKAKdXCWqMynNe36VTatSjTKoDsmiN0H1eyNmZa/Um8Tj4z
GuKOmrqMHt/5cair6QwtcjA8fjZ2ZuJ5Rabm52253sqdnkRki4+X+b1A9Hj4V0UORWWjHd/h
a6gbQ6U6lAk3lJ601WU86onrF9PckWzj+xjbhsn/d6ntNX3IjoH3cTqTpD1AXbcYK7Nd9FJ9
30ryO0VAwzAItXrRRbg/jQvCSZTlNmcmo1kt</vt:lpwstr>
  </property>
  <property fmtid="{D5CDD505-2E9C-101B-9397-08002B2CF9AE}" pid="7" name="_2015_ms_pID_7253432">
    <vt:lpwstr>kW9sM+T0K8xjelZCi9zZotdJlUblpNhZR5Yp
P5wyJ3xLx/wHpV+jBR9Rdr59lfpbkzA0NX51RuELAsuJaqWDQ0c=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1460593682</vt:lpwstr>
  </property>
</Properties>
</file>