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6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-138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DL </a:t>
            </a:r>
            <a:r>
              <a:rPr lang="en-US" altLang="zh-CN" dirty="0" smtClean="0"/>
              <a:t>beam management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 smtClean="0"/>
              <a:t>Intel Corporation, [Huawei, HiSilicon], [Ericsson], Nokia, Alcatel-Lucent </a:t>
            </a:r>
            <a:r>
              <a:rPr lang="en-US" altLang="zh-CN" dirty="0" smtClean="0"/>
              <a:t>Shanghai Bell</a:t>
            </a:r>
            <a:r>
              <a:rPr lang="en-US" altLang="zh-CN" dirty="0" smtClean="0"/>
              <a:t>, </a:t>
            </a:r>
            <a:r>
              <a:rPr lang="en-US" altLang="zh-CN" dirty="0" smtClean="0"/>
              <a:t>Verizon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168119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6387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>
                <a:latin typeface="+mj-lt"/>
              </a:rPr>
              <a:t>Gothenburg, Sweden, 22nd – 26th August 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52698"/>
            <a:ext cx="8845550" cy="6247864"/>
          </a:xfrm>
        </p:spPr>
        <p:txBody>
          <a:bodyPr/>
          <a:lstStyle/>
          <a:p>
            <a:r>
              <a:rPr lang="en-US" altLang="zh-CN" dirty="0" smtClean="0"/>
              <a:t>The following two DL beam management procedures are supported:</a:t>
            </a:r>
            <a:endParaRPr lang="zh-CN" altLang="zh-CN" dirty="0"/>
          </a:p>
          <a:p>
            <a:pPr lvl="1"/>
            <a:r>
              <a:rPr lang="en-US" altLang="zh-CN" dirty="0" smtClean="0"/>
              <a:t>Procedure </a:t>
            </a:r>
            <a:r>
              <a:rPr lang="en-US" altLang="zh-CN" dirty="0" smtClean="0"/>
              <a:t>A for beam selection without prior acquired beam(s) information (</a:t>
            </a:r>
            <a:r>
              <a:rPr lang="en-US" altLang="zh-CN" dirty="0" smtClean="0">
                <a:solidFill>
                  <a:srgbClr val="FF0000"/>
                </a:solidFill>
              </a:rPr>
              <a:t>can be called as beam acquisition</a:t>
            </a:r>
            <a:r>
              <a:rPr lang="en-US" altLang="zh-CN" dirty="0" smtClean="0"/>
              <a:t>)</a:t>
            </a:r>
          </a:p>
          <a:p>
            <a:pPr lvl="2"/>
            <a:r>
              <a:rPr lang="en-US" altLang="zh-CN" dirty="0" smtClean="0"/>
              <a:t>For initial beam acquisition and maintenance</a:t>
            </a:r>
            <a:endParaRPr lang="zh-CN" altLang="zh-CN" dirty="0"/>
          </a:p>
          <a:p>
            <a:pPr lvl="2"/>
            <a:r>
              <a:rPr lang="en-US" altLang="zh-CN" dirty="0" smtClean="0"/>
              <a:t>UE </a:t>
            </a:r>
            <a:r>
              <a:rPr lang="en-US" altLang="zh-CN" dirty="0"/>
              <a:t>RX beam training </a:t>
            </a:r>
            <a:r>
              <a:rPr lang="en-US" altLang="zh-CN" dirty="0" smtClean="0"/>
              <a:t>is </a:t>
            </a:r>
            <a:r>
              <a:rPr lang="en-US" altLang="zh-CN" dirty="0"/>
              <a:t>also </a:t>
            </a:r>
            <a:r>
              <a:rPr lang="en-US" altLang="zh-CN" dirty="0" smtClean="0"/>
              <a:t>supported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[for </a:t>
            </a:r>
            <a:r>
              <a:rPr lang="en-US" altLang="zh-CN" dirty="0">
                <a:solidFill>
                  <a:srgbClr val="FF0000"/>
                </a:solidFill>
              </a:rPr>
              <a:t>TRPs not necessarily having common baseband/sync or having non-ideal backhaul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option 1: Measurement </a:t>
            </a:r>
            <a:r>
              <a:rPr lang="en-US" altLang="zh-CN" dirty="0">
                <a:solidFill>
                  <a:srgbClr val="FF0000"/>
                </a:solidFill>
              </a:rPr>
              <a:t>reports on </a:t>
            </a:r>
            <a:r>
              <a:rPr lang="en-US" altLang="zh-CN" dirty="0" smtClean="0">
                <a:solidFill>
                  <a:srgbClr val="FF0000"/>
                </a:solidFill>
              </a:rPr>
              <a:t>L3; option 2: Measurement reports can be L2/L1 and/or L3]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Procedure B for beam selection with prior acquired beam(s) information (</a:t>
            </a:r>
            <a:r>
              <a:rPr lang="en-US" altLang="zh-CN" dirty="0" smtClean="0">
                <a:solidFill>
                  <a:srgbClr val="FF0000"/>
                </a:solidFill>
              </a:rPr>
              <a:t>can be called beam adjustment</a:t>
            </a:r>
            <a:r>
              <a:rPr lang="en-US" altLang="zh-CN" dirty="0" smtClean="0"/>
              <a:t>)</a:t>
            </a:r>
          </a:p>
          <a:p>
            <a:pPr lvl="2"/>
            <a:r>
              <a:rPr lang="en-US" altLang="zh-CN" dirty="0" smtClean="0"/>
              <a:t>B-1: to </a:t>
            </a:r>
            <a:r>
              <a:rPr lang="en-US" altLang="zh-CN" dirty="0"/>
              <a:t>support </a:t>
            </a:r>
            <a:r>
              <a:rPr lang="en-US" altLang="zh-CN" dirty="0" smtClean="0"/>
              <a:t>inter/intra-TRP Tx beam change within an NR cell for the same UE Rx beam</a:t>
            </a:r>
          </a:p>
          <a:p>
            <a:pPr lvl="2"/>
            <a:r>
              <a:rPr lang="en-US" altLang="zh-CN" dirty="0" smtClean="0"/>
              <a:t>B-2: to support UE Rx beam change for the same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</a:t>
            </a:r>
          </a:p>
          <a:p>
            <a:pPr lvl="2"/>
            <a:r>
              <a:rPr lang="en-US" altLang="zh-CN" dirty="0" smtClean="0"/>
              <a:t>Intra-TRP and inter-TRP beam management follow the same procedure</a:t>
            </a:r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Note: UE may </a:t>
            </a:r>
            <a:r>
              <a:rPr lang="en-US" altLang="zh-CN" dirty="0" smtClean="0">
                <a:solidFill>
                  <a:srgbClr val="FF0000"/>
                </a:solidFill>
              </a:rPr>
              <a:t>or may not </a:t>
            </a:r>
            <a:r>
              <a:rPr lang="en-US" altLang="zh-CN" dirty="0">
                <a:solidFill>
                  <a:srgbClr val="FF0000"/>
                </a:solidFill>
              </a:rPr>
              <a:t>need to know the TRP has changed for inter-TRP </a:t>
            </a:r>
            <a:r>
              <a:rPr lang="en-US" altLang="zh-CN" dirty="0" err="1">
                <a:solidFill>
                  <a:srgbClr val="FF0000"/>
                </a:solidFill>
              </a:rPr>
              <a:t>Tx</a:t>
            </a:r>
            <a:r>
              <a:rPr lang="en-US" altLang="zh-CN" dirty="0">
                <a:solidFill>
                  <a:srgbClr val="FF0000"/>
                </a:solidFill>
              </a:rPr>
              <a:t> beam </a:t>
            </a:r>
            <a:r>
              <a:rPr lang="en-US" altLang="zh-CN" dirty="0" smtClean="0">
                <a:solidFill>
                  <a:srgbClr val="FF0000"/>
                </a:solidFill>
              </a:rPr>
              <a:t>change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[option 1: L1/L2 procedure; option 2: L3 is involved as well ]</a:t>
            </a:r>
            <a:endParaRPr lang="zh-CN" altLang="zh-CN" dirty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/>
              <a:t>Note: Procedures B-1&amp;B-2 can be performed jointly</a:t>
            </a:r>
          </a:p>
          <a:p>
            <a:pPr lvl="2"/>
            <a:r>
              <a:rPr lang="en-US" altLang="zh-CN" dirty="0" smtClean="0"/>
              <a:t>Note: Procedures B-1&amp;B-2 can be performed multiple times to achieve e.g. TRP Tx/UE Rx beam change simultaneously</a:t>
            </a:r>
          </a:p>
          <a:p>
            <a:pPr lvl="1"/>
            <a:r>
              <a:rPr lang="en-US" altLang="ko-KR" dirty="0" smtClean="0"/>
              <a:t>Support managing multiple Tx/Rx beam pairs for a UE for fast link recovery</a:t>
            </a:r>
          </a:p>
          <a:p>
            <a:pPr lvl="1"/>
            <a:r>
              <a:rPr lang="en-US" altLang="zh-CN" dirty="0" smtClean="0"/>
              <a:t>Assistant information from another carrier (e.g., LF carrier) can be utilized in </a:t>
            </a:r>
            <a:r>
              <a:rPr lang="en-US" altLang="zh-CN" smtClean="0"/>
              <a:t>procedures </a:t>
            </a:r>
            <a:r>
              <a:rPr lang="en-US" altLang="zh-CN" smtClean="0"/>
              <a:t>A&amp;B</a:t>
            </a:r>
            <a:endParaRPr lang="en-US" altLang="zh-CN" dirty="0" smtClean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E.g.. LF carrier is used to feedback the measurement for HF</a:t>
            </a:r>
          </a:p>
        </p:txBody>
      </p:sp>
    </p:spTree>
    <p:extLst>
      <p:ext uri="{BB962C8B-B14F-4D97-AF65-F5344CB8AC3E}">
        <p14:creationId xmlns:p14="http://schemas.microsoft.com/office/powerpoint/2010/main" val="37456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12504</TotalTime>
  <Words>280</Words>
  <Application>Microsoft Office PowerPoint</Application>
  <PresentationFormat>On-screen Show (4:3)</PresentationFormat>
  <Paragraphs>24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Meiryo</vt:lpstr>
      <vt:lpstr>ＭＳ Ｐゴシック</vt:lpstr>
      <vt:lpstr>MS PMincho</vt:lpstr>
      <vt:lpstr>Arial</vt:lpstr>
      <vt:lpstr>Calibri</vt:lpstr>
      <vt:lpstr>Times New Roman</vt:lpstr>
      <vt:lpstr>Wingdings</vt:lpstr>
      <vt:lpstr>標準デザイン</vt:lpstr>
      <vt:lpstr>WF on DL beam management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1355</cp:revision>
  <cp:lastPrinted>2016-02-02T02:05:25Z</cp:lastPrinted>
  <dcterms:created xsi:type="dcterms:W3CDTF">2008-05-20T02:15:22Z</dcterms:created>
  <dcterms:modified xsi:type="dcterms:W3CDTF">2016-08-23T17:07:14Z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37e0eb9b-766f-4227-901d-ab657285fa62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2016-08-23 17:07:13Z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