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1" r:id="rId6"/>
    <p:sldId id="262" r:id="rId7"/>
    <p:sldId id="260" r:id="rId8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065" autoAdjust="0"/>
    <p:restoredTop sz="96301" autoAdjust="0"/>
  </p:normalViewPr>
  <p:slideViewPr>
    <p:cSldViewPr>
      <p:cViewPr varScale="1">
        <p:scale>
          <a:sx n="86" d="100"/>
          <a:sy n="86" d="100"/>
        </p:scale>
        <p:origin x="1362" y="12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image" Target="../media/image2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EFF4D7-D74F-4D77-9109-B5829B77BDE0}" type="datetimeFigureOut">
              <a:rPr lang="en-US" altLang="zh-CN"/>
              <a:pPr>
                <a:defRPr/>
              </a:pPr>
              <a:t>8/23/2016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A3B10B-6947-4C2E-B663-F6B25248F62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094FE4-CC3A-4231-A64F-1DE2BDC8766E}" type="datetimeFigureOut">
              <a:rPr lang="en-US" altLang="zh-CN"/>
              <a:pPr>
                <a:defRPr/>
              </a:pPr>
              <a:t>8/23/2016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B4A73E-8C76-4F7F-8660-41FC3524455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4BE861-FEEE-4E83-8679-F2DE2A7ACC2C}" type="datetimeFigureOut">
              <a:rPr lang="en-US" altLang="zh-CN"/>
              <a:pPr>
                <a:defRPr/>
              </a:pPr>
              <a:t>8/23/2016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B86C0B-2B31-4ADD-932D-FD31423E21C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E778A8-4D53-45CB-8C74-68EB5B9ACB00}" type="datetimeFigureOut">
              <a:rPr lang="en-US" altLang="zh-CN"/>
              <a:pPr>
                <a:defRPr/>
              </a:pPr>
              <a:t>8/23/2016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2092C3-02F3-49AE-BEA4-FF6CCE0FC1C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CD4EE7-984D-464B-BC91-5D129EC3D968}" type="datetimeFigureOut">
              <a:rPr lang="en-US" altLang="zh-CN"/>
              <a:pPr>
                <a:defRPr/>
              </a:pPr>
              <a:t>8/23/2016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7C5667-FDED-47FD-B466-C368333E9B6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4D8DE8-FBC2-4716-80F7-2F339D432A78}" type="datetimeFigureOut">
              <a:rPr lang="en-US" altLang="zh-CN"/>
              <a:pPr>
                <a:defRPr/>
              </a:pPr>
              <a:t>8/23/2016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424799-78E7-4A28-9F06-EE0D145654E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7C8B76-2C34-4EB7-B7D8-4579772D4219}" type="datetimeFigureOut">
              <a:rPr lang="en-US" altLang="zh-CN"/>
              <a:pPr>
                <a:defRPr/>
              </a:pPr>
              <a:t>8/23/2016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E84C4E-271C-458A-B039-DBA4B2C5067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98C216-9412-4ADD-8150-954E4B5552AB}" type="datetimeFigureOut">
              <a:rPr lang="en-US" altLang="zh-CN"/>
              <a:pPr>
                <a:defRPr/>
              </a:pPr>
              <a:t>8/23/2016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0A87E6-F1A0-4749-8410-3F7C38D37E9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918612-9416-4E2A-A0C9-A3028246C315}" type="datetimeFigureOut">
              <a:rPr lang="en-US" altLang="zh-CN"/>
              <a:pPr>
                <a:defRPr/>
              </a:pPr>
              <a:t>8/23/2016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B75427-290A-4870-BBDF-136C795C218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BFE699-3859-45C0-B11F-8D502067D2F4}" type="datetimeFigureOut">
              <a:rPr lang="en-US" altLang="zh-CN"/>
              <a:pPr>
                <a:defRPr/>
              </a:pPr>
              <a:t>8/23/2016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2DCDAC-C305-4041-A0A7-9F89F065D0D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D35AB0-D6AD-4E26-AB8D-B8CDF33D4D0C}" type="datetimeFigureOut">
              <a:rPr lang="en-US" altLang="zh-CN"/>
              <a:pPr>
                <a:defRPr/>
              </a:pPr>
              <a:t>8/23/2016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A772C4-0ADE-43AD-A933-CB0DCC34A98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Calibri" pitchFamily="34" charset="0"/>
                <a:ea typeface="宋体" charset="-122"/>
              </a:defRPr>
            </a:lvl1pPr>
          </a:lstStyle>
          <a:p>
            <a:pPr>
              <a:defRPr/>
            </a:pPr>
            <a:fld id="{F4F7F82A-6EE1-4E5E-8788-8919CE7D6998}" type="datetimeFigureOut">
              <a:rPr lang="en-US" altLang="zh-CN"/>
              <a:pPr>
                <a:defRPr/>
              </a:pPr>
              <a:t>8/23/2016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latin typeface="Calibri" pitchFamily="34" charset="0"/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itchFamily="34" charset="0"/>
                <a:ea typeface="宋体" charset="-122"/>
              </a:defRPr>
            </a:lvl1pPr>
          </a:lstStyle>
          <a:p>
            <a:pPr>
              <a:defRPr/>
            </a:pPr>
            <a:fld id="{824703CF-4B28-4605-9F14-29A2E5D6BCF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e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emf"/><Relationship Id="rId3" Type="http://schemas.openxmlformats.org/officeDocument/2006/relationships/oleObject" Target="../embeddings/oleObject2.bin"/><Relationship Id="rId7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3.e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2.em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zh-CN" dirty="0"/>
              <a:t>WF on timing design for PUSCH in </a:t>
            </a:r>
            <a:r>
              <a:rPr lang="en-US" altLang="zh-CN" dirty="0" err="1"/>
              <a:t>UpPTS</a:t>
            </a:r>
            <a:endParaRPr lang="en-US" altLang="zh-CN" dirty="0">
              <a:solidFill>
                <a:srgbClr val="FF0000"/>
              </a:solidFill>
            </a:endParaRPr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1371600" y="4149725"/>
            <a:ext cx="6400800" cy="2087587"/>
          </a:xfrm>
        </p:spPr>
        <p:txBody>
          <a:bodyPr/>
          <a:lstStyle/>
          <a:p>
            <a:pPr eaLnBrk="1" hangingPunct="1"/>
            <a:r>
              <a:rPr lang="en-US" altLang="zh-CN" dirty="0">
                <a:solidFill>
                  <a:schemeClr val="tx1"/>
                </a:solidFill>
              </a:rPr>
              <a:t>CMCC</a:t>
            </a:r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7380288" y="217488"/>
            <a:ext cx="16383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n-GB" altLang="en-US" b="1" dirty="0"/>
              <a:t>R1-168097</a:t>
            </a:r>
            <a:endParaRPr lang="en-US" altLang="en-US" b="1" dirty="0"/>
          </a:p>
        </p:txBody>
      </p:sp>
      <p:sp>
        <p:nvSpPr>
          <p:cNvPr id="3077" name="TextBox 4"/>
          <p:cNvSpPr txBox="1">
            <a:spLocks noChangeArrowheads="1"/>
          </p:cNvSpPr>
          <p:nvPr/>
        </p:nvSpPr>
        <p:spPr bwMode="auto">
          <a:xfrm>
            <a:off x="152400" y="174625"/>
            <a:ext cx="54991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3GPP TSG RAN WG1 Meeting #86</a:t>
            </a:r>
          </a:p>
          <a:p>
            <a:r>
              <a:rPr lang="en-US" altLang="zh-CN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Gothenburg, Sweden, August 22–26, 2016</a:t>
            </a:r>
          </a:p>
          <a:p>
            <a:r>
              <a:rPr lang="en-US" altLang="ja-JP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Agenda item 7.2.9</a:t>
            </a:r>
            <a:endParaRPr lang="ja-JP" altLang="en-US" dirty="0">
              <a:latin typeface="Calibri" pitchFamily="34" charset="0"/>
              <a:ea typeface="MS PGothic" pitchFamily="34" charset="-128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zh-CN" sz="2400" dirty="0"/>
              <a:t>In RAN#71, a new Work Item on Uplink Capacity Enhancements for LTE was approved, aiming for enhancing the uplink capacity of LTE by means of introducing uplink 256QAM, and supporting PUSCH transmission in </a:t>
            </a:r>
            <a:r>
              <a:rPr lang="en-GB" altLang="zh-CN" sz="2400" dirty="0" err="1"/>
              <a:t>UpPTS</a:t>
            </a:r>
            <a:endParaRPr lang="en-GB" altLang="zh-CN" sz="2400" dirty="0"/>
          </a:p>
          <a:p>
            <a:r>
              <a:rPr lang="en-GB" altLang="zh-CN" sz="2400" dirty="0"/>
              <a:t> The objectives of the work of PUSCH in </a:t>
            </a:r>
            <a:r>
              <a:rPr lang="en-GB" altLang="zh-CN" sz="2400" dirty="0" err="1"/>
              <a:t>UpPTS</a:t>
            </a:r>
            <a:r>
              <a:rPr lang="en-GB" altLang="zh-CN" sz="2400" dirty="0"/>
              <a:t> that related to RAN1 include</a:t>
            </a:r>
          </a:p>
          <a:p>
            <a:pPr lvl="1"/>
            <a:r>
              <a:rPr lang="en-US" altLang="zh-CN" sz="2000" i="1" dirty="0"/>
              <a:t>Specify mechanism for supporting PUSCH transmission in special </a:t>
            </a:r>
            <a:r>
              <a:rPr lang="en-US" altLang="zh-CN" sz="2000" i="1" dirty="0" err="1"/>
              <a:t>subframe</a:t>
            </a:r>
            <a:r>
              <a:rPr lang="en-US" altLang="zh-CN" sz="2000" i="1" dirty="0"/>
              <a:t> with </a:t>
            </a:r>
            <a:r>
              <a:rPr lang="en-US" altLang="zh-CN" sz="2000" i="1" dirty="0" err="1"/>
              <a:t>DwPTS</a:t>
            </a:r>
            <a:r>
              <a:rPr lang="en-US" altLang="zh-CN" sz="2000" i="1" dirty="0"/>
              <a:t> of 6 OFDM symbols, GP of 2 OFDM symbols.</a:t>
            </a:r>
            <a:endParaRPr lang="en-US" altLang="zh-CN" sz="2000" dirty="0"/>
          </a:p>
          <a:p>
            <a:pPr lvl="1"/>
            <a:r>
              <a:rPr lang="en-US" altLang="zh-CN" sz="2000" i="1" dirty="0"/>
              <a:t>Backward compatibility with legacy UEs is maintained</a:t>
            </a:r>
            <a:endParaRPr lang="en-GB" altLang="zh-CN" sz="5400" dirty="0"/>
          </a:p>
          <a:p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4844927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Proposals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2400" dirty="0"/>
              <a:t>The following three alternatives are identified for PUSCH transmission in </a:t>
            </a:r>
            <a:r>
              <a:rPr lang="en-US" altLang="zh-CN" sz="2400" dirty="0" err="1"/>
              <a:t>UpPTS</a:t>
            </a:r>
            <a:endParaRPr lang="en-US" altLang="zh-CN" sz="2400" dirty="0"/>
          </a:p>
          <a:p>
            <a:pPr lvl="1"/>
            <a:r>
              <a:rPr lang="en-US" altLang="zh-CN" sz="2000" dirty="0"/>
              <a:t>Alt1: </a:t>
            </a:r>
            <a:r>
              <a:rPr lang="en-GB" altLang="zh-CN" sz="2000" i="1" dirty="0"/>
              <a:t>In </a:t>
            </a:r>
            <a:r>
              <a:rPr lang="en-GB" altLang="zh-CN" sz="2000" i="1" dirty="0" err="1"/>
              <a:t>UpPTS</a:t>
            </a:r>
            <a:r>
              <a:rPr lang="en-GB" altLang="zh-CN" sz="2000" i="1" dirty="0"/>
              <a:t>, independent data block(s) is transmitted as a separate transmission resource</a:t>
            </a:r>
          </a:p>
          <a:p>
            <a:pPr lvl="1"/>
            <a:r>
              <a:rPr lang="en-GB" altLang="zh-CN" sz="2000" i="1" dirty="0"/>
              <a:t>Alt2: Symbols in </a:t>
            </a:r>
            <a:r>
              <a:rPr lang="en-GB" altLang="zh-CN" sz="2000" i="1" dirty="0" err="1"/>
              <a:t>UpPTS</a:t>
            </a:r>
            <a:r>
              <a:rPr lang="en-GB" altLang="zh-CN" sz="2000" i="1" dirty="0"/>
              <a:t> are bundled with the following UL </a:t>
            </a:r>
            <a:r>
              <a:rPr lang="en-GB" altLang="zh-CN" sz="2000" i="1" dirty="0" err="1"/>
              <a:t>subframe</a:t>
            </a:r>
            <a:r>
              <a:rPr lang="en-GB" altLang="zh-CN" sz="2000" i="1" dirty="0"/>
              <a:t> for transmission</a:t>
            </a:r>
          </a:p>
          <a:p>
            <a:pPr lvl="1"/>
            <a:r>
              <a:rPr lang="en-GB" altLang="zh-CN" sz="2000" i="1" dirty="0"/>
              <a:t>Alt3:Two consecutive </a:t>
            </a:r>
            <a:r>
              <a:rPr lang="en-GB" altLang="zh-CN" sz="2000" i="1" dirty="0" err="1"/>
              <a:t>UpPTS</a:t>
            </a:r>
            <a:r>
              <a:rPr lang="en-GB" altLang="zh-CN" sz="2000" i="1" dirty="0"/>
              <a:t> resources are bundled together, so as to form one transmission unit</a:t>
            </a:r>
          </a:p>
          <a:p>
            <a:r>
              <a:rPr lang="en-US" altLang="zh-CN" sz="2400" dirty="0"/>
              <a:t>At least support Alt1 for PUSCH transmission in </a:t>
            </a:r>
            <a:r>
              <a:rPr lang="en-US" altLang="zh-CN" sz="2400" dirty="0" err="1"/>
              <a:t>UpPTS</a:t>
            </a:r>
            <a:endParaRPr lang="en-US" altLang="zh-CN" sz="2400" dirty="0"/>
          </a:p>
          <a:p>
            <a:r>
              <a:rPr lang="en-US" altLang="zh-CN" sz="2400" dirty="0"/>
              <a:t>FFS supporting of Alt2 and Alt3</a:t>
            </a: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4234929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Proposals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19" y="1268760"/>
            <a:ext cx="8431199" cy="4525963"/>
          </a:xfrm>
        </p:spPr>
        <p:txBody>
          <a:bodyPr/>
          <a:lstStyle/>
          <a:p>
            <a:r>
              <a:rPr lang="en-US" altLang="zh-CN" sz="2400" dirty="0"/>
              <a:t>For Alt1</a:t>
            </a:r>
          </a:p>
          <a:p>
            <a:pPr lvl="1"/>
            <a:r>
              <a:rPr lang="en-US" altLang="zh-CN" sz="2000" dirty="0"/>
              <a:t>Support synchronized HARQ timing</a:t>
            </a:r>
          </a:p>
          <a:p>
            <a:pPr lvl="1"/>
            <a:r>
              <a:rPr lang="en-US" altLang="zh-CN" sz="2000" dirty="0"/>
              <a:t>For TDD UL/DL configuration 1~5, specify the timing from UL grant to PUSCH according to the following table, when supporting PUSCH transmission in </a:t>
            </a:r>
            <a:r>
              <a:rPr lang="en-US" altLang="zh-CN" sz="2000" dirty="0" err="1"/>
              <a:t>UpPTS</a:t>
            </a:r>
            <a:r>
              <a:rPr lang="en-US" altLang="zh-CN" sz="2000" dirty="0"/>
              <a:t>, i.e., </a:t>
            </a:r>
          </a:p>
          <a:p>
            <a:pPr lvl="2"/>
            <a:r>
              <a:rPr lang="en-GB" altLang="zh-CN" sz="1800" i="1" dirty="0"/>
              <a:t>The UE shall upon detection of a PDCCH with DCI format 0 in </a:t>
            </a:r>
            <a:r>
              <a:rPr lang="en-GB" altLang="zh-CN" sz="1800" i="1" dirty="0" err="1"/>
              <a:t>subframe</a:t>
            </a:r>
            <a:r>
              <a:rPr lang="en-GB" altLang="zh-CN" sz="1800" i="1" dirty="0"/>
              <a:t> n intended for the UE, adjust the corresponding PUSCH transmission in </a:t>
            </a:r>
            <a:r>
              <a:rPr lang="en-GB" altLang="zh-CN" sz="1800" i="1" dirty="0" err="1"/>
              <a:t>subframe</a:t>
            </a:r>
            <a:r>
              <a:rPr lang="en-GB" altLang="zh-CN" sz="1800" i="1" dirty="0"/>
              <a:t> </a:t>
            </a:r>
            <a:r>
              <a:rPr lang="en-GB" altLang="zh-CN" sz="1800" i="1" dirty="0" err="1"/>
              <a:t>n+k</a:t>
            </a:r>
            <a:r>
              <a:rPr lang="en-GB" altLang="zh-CN" sz="1800" i="1" dirty="0"/>
              <a:t>, where the k is in the following table</a:t>
            </a:r>
            <a:endParaRPr lang="zh-CN" altLang="en-US" sz="2000" i="1" dirty="0"/>
          </a:p>
          <a:p>
            <a:pPr lvl="2"/>
            <a:endParaRPr lang="en-US" altLang="zh-CN" sz="1800" dirty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8070566"/>
              </p:ext>
            </p:extLst>
          </p:nvPr>
        </p:nvGraphicFramePr>
        <p:xfrm>
          <a:off x="457205" y="4077072"/>
          <a:ext cx="8124710" cy="1950720"/>
        </p:xfrm>
        <a:graphic>
          <a:graphicData uri="http://schemas.openxmlformats.org/drawingml/2006/table">
            <a:tbl>
              <a:tblPr firstRow="1" firstCol="1" bandRow="1"/>
              <a:tblGrid>
                <a:gridCol w="738610">
                  <a:extLst>
                    <a:ext uri="{9D8B030D-6E8A-4147-A177-3AD203B41FA5}">
                      <a16:colId xmlns:a16="http://schemas.microsoft.com/office/drawing/2014/main" val="282549683"/>
                    </a:ext>
                  </a:extLst>
                </a:gridCol>
                <a:gridCol w="738610">
                  <a:extLst>
                    <a:ext uri="{9D8B030D-6E8A-4147-A177-3AD203B41FA5}">
                      <a16:colId xmlns:a16="http://schemas.microsoft.com/office/drawing/2014/main" val="2040464250"/>
                    </a:ext>
                  </a:extLst>
                </a:gridCol>
                <a:gridCol w="738610">
                  <a:extLst>
                    <a:ext uri="{9D8B030D-6E8A-4147-A177-3AD203B41FA5}">
                      <a16:colId xmlns:a16="http://schemas.microsoft.com/office/drawing/2014/main" val="3064056793"/>
                    </a:ext>
                  </a:extLst>
                </a:gridCol>
                <a:gridCol w="738610">
                  <a:extLst>
                    <a:ext uri="{9D8B030D-6E8A-4147-A177-3AD203B41FA5}">
                      <a16:colId xmlns:a16="http://schemas.microsoft.com/office/drawing/2014/main" val="136485110"/>
                    </a:ext>
                  </a:extLst>
                </a:gridCol>
                <a:gridCol w="738610">
                  <a:extLst>
                    <a:ext uri="{9D8B030D-6E8A-4147-A177-3AD203B41FA5}">
                      <a16:colId xmlns:a16="http://schemas.microsoft.com/office/drawing/2014/main" val="1318965605"/>
                    </a:ext>
                  </a:extLst>
                </a:gridCol>
                <a:gridCol w="738610">
                  <a:extLst>
                    <a:ext uri="{9D8B030D-6E8A-4147-A177-3AD203B41FA5}">
                      <a16:colId xmlns:a16="http://schemas.microsoft.com/office/drawing/2014/main" val="588968797"/>
                    </a:ext>
                  </a:extLst>
                </a:gridCol>
                <a:gridCol w="738610">
                  <a:extLst>
                    <a:ext uri="{9D8B030D-6E8A-4147-A177-3AD203B41FA5}">
                      <a16:colId xmlns:a16="http://schemas.microsoft.com/office/drawing/2014/main" val="2121630605"/>
                    </a:ext>
                  </a:extLst>
                </a:gridCol>
                <a:gridCol w="738610">
                  <a:extLst>
                    <a:ext uri="{9D8B030D-6E8A-4147-A177-3AD203B41FA5}">
                      <a16:colId xmlns:a16="http://schemas.microsoft.com/office/drawing/2014/main" val="2505210664"/>
                    </a:ext>
                  </a:extLst>
                </a:gridCol>
                <a:gridCol w="738610">
                  <a:extLst>
                    <a:ext uri="{9D8B030D-6E8A-4147-A177-3AD203B41FA5}">
                      <a16:colId xmlns:a16="http://schemas.microsoft.com/office/drawing/2014/main" val="3249329802"/>
                    </a:ext>
                  </a:extLst>
                </a:gridCol>
                <a:gridCol w="738610">
                  <a:extLst>
                    <a:ext uri="{9D8B030D-6E8A-4147-A177-3AD203B41FA5}">
                      <a16:colId xmlns:a16="http://schemas.microsoft.com/office/drawing/2014/main" val="1791157312"/>
                    </a:ext>
                  </a:extLst>
                </a:gridCol>
                <a:gridCol w="738610">
                  <a:extLst>
                    <a:ext uri="{9D8B030D-6E8A-4147-A177-3AD203B41FA5}">
                      <a16:colId xmlns:a16="http://schemas.microsoft.com/office/drawing/2014/main" val="3731766176"/>
                    </a:ext>
                  </a:extLst>
                </a:gridCol>
              </a:tblGrid>
              <a:tr h="0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1200" b="1" kern="1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TDD UL/DL</a:t>
                      </a:r>
                      <a:br>
                        <a:rPr lang="it-IT" sz="1200" b="1" kern="1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</a:br>
                      <a:r>
                        <a:rPr lang="it-IT" sz="1200" b="1" kern="1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Configuration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1200" b="1" kern="1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DL subframe index </a:t>
                      </a:r>
                      <a:r>
                        <a:rPr lang="it-IT" sz="1200" b="1" i="1" kern="1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19787504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7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8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9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82002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240846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0581608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9978414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6902603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6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0238526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377476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3528" y="-87235"/>
            <a:ext cx="8229600" cy="1143000"/>
          </a:xfrm>
        </p:spPr>
        <p:txBody>
          <a:bodyPr/>
          <a:lstStyle/>
          <a:p>
            <a:r>
              <a:rPr lang="en-US" altLang="zh-CN" dirty="0"/>
              <a:t>Proposals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96144" y="765329"/>
            <a:ext cx="8229600" cy="4525963"/>
          </a:xfrm>
        </p:spPr>
        <p:txBody>
          <a:bodyPr/>
          <a:lstStyle/>
          <a:p>
            <a:r>
              <a:rPr lang="en-US" altLang="zh-CN" sz="2800" dirty="0"/>
              <a:t>For Alt1</a:t>
            </a:r>
          </a:p>
          <a:p>
            <a:pPr lvl="1"/>
            <a:r>
              <a:rPr lang="en-US" altLang="zh-CN" sz="2000" dirty="0"/>
              <a:t>For TDD UL/DL configuration 0, reuse the UL index field in UL grant to schedule PUSCH in </a:t>
            </a:r>
            <a:r>
              <a:rPr lang="en-US" altLang="zh-CN" sz="2000" dirty="0" err="1"/>
              <a:t>UpPTS</a:t>
            </a:r>
            <a:r>
              <a:rPr lang="en-US" altLang="zh-CN" sz="2000" dirty="0"/>
              <a:t>. In addition to the interpretations of UL index in current specifications,  including a new interpretation of the UL index based on one of the following two options</a:t>
            </a:r>
          </a:p>
          <a:p>
            <a:pPr lvl="2"/>
            <a:r>
              <a:rPr lang="en-US" altLang="zh-CN" sz="1800" dirty="0"/>
              <a:t>Option1: When </a:t>
            </a:r>
            <a:r>
              <a:rPr lang="en-GB" altLang="zh-CN" sz="1800" dirty="0"/>
              <a:t>MSB=0 and LSB=0, UE shall upon detection of a PDCCH with DCI format 0 in </a:t>
            </a:r>
            <a:r>
              <a:rPr lang="en-GB" altLang="zh-CN" sz="1800" dirty="0" err="1"/>
              <a:t>subframe</a:t>
            </a:r>
            <a:r>
              <a:rPr lang="en-GB" altLang="zh-CN" sz="1800" dirty="0"/>
              <a:t> n intended for the UE,</a:t>
            </a:r>
          </a:p>
          <a:p>
            <a:pPr lvl="3"/>
            <a:r>
              <a:rPr lang="en-GB" altLang="zh-CN" sz="1800" dirty="0"/>
              <a:t>adjust the corresponding PUSCH transmission in </a:t>
            </a:r>
            <a:r>
              <a:rPr lang="en-GB" altLang="zh-CN" sz="1800" dirty="0" err="1"/>
              <a:t>subframe</a:t>
            </a:r>
            <a:r>
              <a:rPr lang="en-GB" altLang="zh-CN" sz="1800" dirty="0"/>
              <a:t> n+6, when n= 0 or 5; </a:t>
            </a:r>
          </a:p>
          <a:p>
            <a:pPr lvl="3"/>
            <a:r>
              <a:rPr lang="en-GB" altLang="zh-CN" sz="1800" dirty="0"/>
              <a:t> adjust the corresponding PUSCH transmission in </a:t>
            </a:r>
            <a:r>
              <a:rPr lang="en-GB" altLang="zh-CN" sz="1800" dirty="0" err="1"/>
              <a:t>subframe</a:t>
            </a:r>
            <a:r>
              <a:rPr lang="en-GB" altLang="zh-CN" sz="1800" dirty="0"/>
              <a:t> n+5, when n= 1 or 6; </a:t>
            </a:r>
          </a:p>
          <a:p>
            <a:pPr lvl="2"/>
            <a:r>
              <a:rPr lang="en-US" altLang="zh-CN" sz="1800" dirty="0"/>
              <a:t>Option2: When </a:t>
            </a:r>
            <a:r>
              <a:rPr lang="en-GB" altLang="zh-CN" sz="1800" dirty="0"/>
              <a:t>MSB=0 and LSB=0, UE shall upon detection of a PDCCH with DCI format 0 in </a:t>
            </a:r>
            <a:r>
              <a:rPr lang="en-GB" altLang="zh-CN" sz="1800" dirty="0" err="1"/>
              <a:t>subframe</a:t>
            </a:r>
            <a:r>
              <a:rPr lang="en-GB" altLang="zh-CN" sz="1800" dirty="0"/>
              <a:t> n intended for the UE,</a:t>
            </a:r>
          </a:p>
          <a:p>
            <a:pPr lvl="3"/>
            <a:r>
              <a:rPr lang="en-GB" altLang="zh-CN" sz="1800" dirty="0"/>
              <a:t>adjust the corresponding PUSCH transmission in </a:t>
            </a:r>
            <a:r>
              <a:rPr lang="en-GB" altLang="zh-CN" sz="1800" dirty="0" err="1"/>
              <a:t>subframe</a:t>
            </a:r>
            <a:r>
              <a:rPr lang="en-GB" altLang="zh-CN" sz="1800" dirty="0"/>
              <a:t> n+5, when n= 1 or 6; </a:t>
            </a:r>
          </a:p>
          <a:p>
            <a:pPr lvl="3"/>
            <a:endParaRPr lang="zh-CN" altLang="en-US" sz="1800" dirty="0"/>
          </a:p>
        </p:txBody>
      </p:sp>
      <p:sp>
        <p:nvSpPr>
          <p:cNvPr id="9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0" name="对象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4802451"/>
              </p:ext>
            </p:extLst>
          </p:nvPr>
        </p:nvGraphicFramePr>
        <p:xfrm>
          <a:off x="5652120" y="5236610"/>
          <a:ext cx="3240360" cy="164001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8" name="Visio" r:id="rId3" imgW="2332800" imgH="1179932" progId="Visio.Drawing.11">
                  <p:embed/>
                </p:oleObj>
              </mc:Choice>
              <mc:Fallback>
                <p:oleObj name="Visio" r:id="rId3" imgW="2332800" imgH="1179932" progId="Visio.Drawing.11">
                  <p:embed/>
                  <p:pic>
                    <p:nvPicPr>
                      <p:cNvPr id="0" name="Object 2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52120" y="5236610"/>
                        <a:ext cx="3240360" cy="164001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144940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3528" y="-152502"/>
            <a:ext cx="8229600" cy="1143000"/>
          </a:xfrm>
        </p:spPr>
        <p:txBody>
          <a:bodyPr/>
          <a:lstStyle/>
          <a:p>
            <a:r>
              <a:rPr lang="en-US" altLang="zh-CN" dirty="0"/>
              <a:t>Proposals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17848" y="697604"/>
            <a:ext cx="8702624" cy="6068119"/>
          </a:xfrm>
        </p:spPr>
        <p:txBody>
          <a:bodyPr/>
          <a:lstStyle/>
          <a:p>
            <a:r>
              <a:rPr lang="en-US" altLang="zh-CN" sz="2800" dirty="0">
                <a:latin typeface="+mj-lt"/>
              </a:rPr>
              <a:t>For Alt1</a:t>
            </a:r>
          </a:p>
          <a:p>
            <a:pPr lvl="1"/>
            <a:r>
              <a:rPr lang="en-GB" altLang="zh-CN" sz="2000" dirty="0">
                <a:latin typeface="+mj-lt"/>
              </a:rPr>
              <a:t>For TDD </a:t>
            </a:r>
            <a:r>
              <a:rPr lang="en-US" altLang="zh-CN" sz="2000" dirty="0">
                <a:latin typeface="+mj-lt"/>
              </a:rPr>
              <a:t>UL/DL configuration 6, use the DAI field to indicate the schedule of PUSCH in </a:t>
            </a:r>
            <a:r>
              <a:rPr lang="en-US" altLang="zh-CN" sz="2000" dirty="0" err="1">
                <a:latin typeface="+mj-lt"/>
              </a:rPr>
              <a:t>UpPTS</a:t>
            </a:r>
            <a:r>
              <a:rPr lang="en-US" altLang="zh-CN" sz="2000" dirty="0">
                <a:latin typeface="+mj-lt"/>
              </a:rPr>
              <a:t>, and the interpretations of the DAI field is down selected within the following two options:</a:t>
            </a:r>
          </a:p>
          <a:p>
            <a:pPr lvl="2"/>
            <a:r>
              <a:rPr lang="en-US" altLang="zh-CN" sz="1600" dirty="0">
                <a:latin typeface="+mj-lt"/>
              </a:rPr>
              <a:t>Option1: Replace the DAI field by UL index, and the UL index can be interpreted as </a:t>
            </a:r>
          </a:p>
          <a:p>
            <a:pPr lvl="3" fontAlgn="auto" hangingPunct="1"/>
            <a:r>
              <a:rPr lang="en-US" altLang="zh-CN" sz="1200" dirty="0">
                <a:latin typeface="+mj-lt"/>
              </a:rPr>
              <a:t>When </a:t>
            </a:r>
            <a:r>
              <a:rPr lang="en-GB" altLang="zh-CN" sz="1200" dirty="0">
                <a:latin typeface="+mj-lt"/>
              </a:rPr>
              <a:t>MSB=1 and LSB=0: UE shall upon detection of a PDCCH with DCI format 0 in </a:t>
            </a:r>
            <a:r>
              <a:rPr lang="en-GB" altLang="zh-CN" sz="1200" dirty="0" err="1">
                <a:latin typeface="+mj-lt"/>
              </a:rPr>
              <a:t>subframe</a:t>
            </a:r>
            <a:r>
              <a:rPr lang="en-GB" altLang="zh-CN" sz="1200" dirty="0">
                <a:latin typeface="+mj-lt"/>
              </a:rPr>
              <a:t> n intended for the UE, adjust the corresponding PUSCH transmission in </a:t>
            </a:r>
            <a:r>
              <a:rPr lang="en-GB" altLang="zh-CN" sz="1200" dirty="0" err="1">
                <a:latin typeface="+mj-lt"/>
              </a:rPr>
              <a:t>subframe</a:t>
            </a:r>
            <a:r>
              <a:rPr lang="en-GB" altLang="zh-CN" sz="1200" dirty="0">
                <a:latin typeface="+mj-lt"/>
              </a:rPr>
              <a:t> </a:t>
            </a:r>
            <a:r>
              <a:rPr lang="en-GB" altLang="zh-CN" sz="1200" dirty="0" err="1">
                <a:latin typeface="+mj-lt"/>
              </a:rPr>
              <a:t>n+k</a:t>
            </a:r>
            <a:r>
              <a:rPr lang="en-GB" altLang="zh-CN" sz="1200" dirty="0">
                <a:latin typeface="+mj-lt"/>
              </a:rPr>
              <a:t>, with the value of k as the same in existing spec for TDD </a:t>
            </a:r>
            <a:r>
              <a:rPr lang="en-GB" altLang="zh-CN" sz="1200" dirty="0" err="1">
                <a:latin typeface="+mj-lt"/>
              </a:rPr>
              <a:t>config</a:t>
            </a:r>
            <a:r>
              <a:rPr lang="en-GB" altLang="zh-CN" sz="1200" dirty="0">
                <a:latin typeface="+mj-lt"/>
              </a:rPr>
              <a:t>. 6.</a:t>
            </a:r>
            <a:endParaRPr lang="zh-CN" altLang="zh-CN" sz="1200" dirty="0">
              <a:latin typeface="+mj-lt"/>
            </a:endParaRPr>
          </a:p>
          <a:p>
            <a:pPr lvl="3" fontAlgn="auto" hangingPunct="1"/>
            <a:r>
              <a:rPr lang="en-US" altLang="zh-CN" sz="1200" dirty="0">
                <a:latin typeface="+mj-lt"/>
              </a:rPr>
              <a:t>When </a:t>
            </a:r>
            <a:r>
              <a:rPr lang="en-GB" altLang="zh-CN" sz="1200" dirty="0">
                <a:latin typeface="+mj-lt"/>
              </a:rPr>
              <a:t>MSB=0 and LSB=1: UE shall adjust the corresponding PUSCH transmission in </a:t>
            </a:r>
            <a:r>
              <a:rPr lang="en-GB" altLang="zh-CN" sz="1200" dirty="0" err="1">
                <a:latin typeface="+mj-lt"/>
              </a:rPr>
              <a:t>subframe</a:t>
            </a:r>
            <a:r>
              <a:rPr lang="en-GB" altLang="zh-CN" sz="1200" dirty="0">
                <a:latin typeface="+mj-lt"/>
              </a:rPr>
              <a:t> n+6</a:t>
            </a:r>
            <a:endParaRPr lang="zh-CN" altLang="zh-CN" sz="1200" dirty="0">
              <a:latin typeface="+mj-lt"/>
            </a:endParaRPr>
          </a:p>
          <a:p>
            <a:pPr lvl="3" fontAlgn="auto" hangingPunct="1"/>
            <a:r>
              <a:rPr lang="en-US" altLang="zh-CN" sz="1200" dirty="0">
                <a:latin typeface="+mj-lt"/>
              </a:rPr>
              <a:t>When </a:t>
            </a:r>
            <a:r>
              <a:rPr lang="en-GB" altLang="zh-CN" sz="1200" dirty="0">
                <a:latin typeface="+mj-lt"/>
              </a:rPr>
              <a:t>MSB=1 and LSB=1: UE shall adjust the corresponding PUSCH transmission in both </a:t>
            </a:r>
            <a:r>
              <a:rPr lang="en-GB" altLang="zh-CN" sz="1200" dirty="0" err="1">
                <a:latin typeface="+mj-lt"/>
              </a:rPr>
              <a:t>subframes</a:t>
            </a:r>
            <a:r>
              <a:rPr lang="en-GB" altLang="zh-CN" sz="1200" dirty="0">
                <a:latin typeface="+mj-lt"/>
              </a:rPr>
              <a:t> n+ k and n+6, with the value of k as the same in existing spec for TDD </a:t>
            </a:r>
            <a:r>
              <a:rPr lang="en-GB" altLang="zh-CN" sz="1200" dirty="0" err="1">
                <a:latin typeface="+mj-lt"/>
              </a:rPr>
              <a:t>config</a:t>
            </a:r>
            <a:r>
              <a:rPr lang="en-GB" altLang="zh-CN" sz="1200" dirty="0">
                <a:latin typeface="+mj-lt"/>
              </a:rPr>
              <a:t>. 6.</a:t>
            </a:r>
          </a:p>
          <a:p>
            <a:pPr lvl="3" fontAlgn="auto" hangingPunct="1"/>
            <a:endParaRPr lang="en-GB" altLang="zh-CN" sz="1200" dirty="0">
              <a:latin typeface="+mj-lt"/>
            </a:endParaRPr>
          </a:p>
          <a:p>
            <a:pPr lvl="3" fontAlgn="auto" hangingPunct="1"/>
            <a:endParaRPr lang="en-GB" altLang="zh-CN" sz="1200" dirty="0">
              <a:latin typeface="+mj-lt"/>
            </a:endParaRPr>
          </a:p>
          <a:p>
            <a:pPr lvl="3" fontAlgn="auto" hangingPunct="1"/>
            <a:endParaRPr lang="en-GB" altLang="zh-CN" sz="1200" dirty="0">
              <a:latin typeface="+mj-lt"/>
            </a:endParaRPr>
          </a:p>
          <a:p>
            <a:pPr lvl="3" fontAlgn="auto" hangingPunct="1"/>
            <a:endParaRPr lang="en-GB" altLang="zh-CN" sz="1200" dirty="0">
              <a:latin typeface="+mj-lt"/>
            </a:endParaRPr>
          </a:p>
          <a:p>
            <a:pPr lvl="3" fontAlgn="auto" hangingPunct="1"/>
            <a:endParaRPr lang="en-GB" altLang="zh-CN" sz="1200" dirty="0">
              <a:latin typeface="+mj-lt"/>
            </a:endParaRPr>
          </a:p>
          <a:p>
            <a:pPr lvl="3" fontAlgn="auto" hangingPunct="1"/>
            <a:endParaRPr lang="en-GB" altLang="zh-CN" sz="1200" dirty="0">
              <a:latin typeface="+mj-lt"/>
            </a:endParaRPr>
          </a:p>
          <a:p>
            <a:pPr lvl="3" fontAlgn="auto" hangingPunct="1"/>
            <a:endParaRPr lang="en-GB" altLang="zh-CN" sz="600" dirty="0">
              <a:latin typeface="+mj-lt"/>
            </a:endParaRPr>
          </a:p>
          <a:p>
            <a:pPr lvl="2" fontAlgn="auto" hangingPunct="1"/>
            <a:r>
              <a:rPr lang="en-US" altLang="zh-CN" sz="1600" dirty="0">
                <a:latin typeface="+mj-lt"/>
              </a:rPr>
              <a:t>Option2: </a:t>
            </a:r>
            <a:r>
              <a:rPr lang="en-GB" altLang="zh-CN" sz="1600" dirty="0">
                <a:latin typeface="+mj-lt"/>
              </a:rPr>
              <a:t>Use a reserved combination of DAI (DAI=1) to indicate a PUSCH grant in </a:t>
            </a:r>
            <a:r>
              <a:rPr lang="en-GB" altLang="zh-CN" sz="1600" dirty="0" err="1">
                <a:latin typeface="+mj-lt"/>
              </a:rPr>
              <a:t>UpPTS</a:t>
            </a:r>
            <a:endParaRPr lang="en-GB" altLang="zh-CN" sz="1600" dirty="0">
              <a:latin typeface="+mj-lt"/>
            </a:endParaRPr>
          </a:p>
          <a:p>
            <a:pPr lvl="3" fontAlgn="auto" hangingPunct="1"/>
            <a:endParaRPr lang="zh-CN" altLang="zh-CN" sz="1200" dirty="0">
              <a:latin typeface="+mj-lt"/>
            </a:endParaRPr>
          </a:p>
          <a:p>
            <a:pPr lvl="2"/>
            <a:endParaRPr lang="en-GB" altLang="zh-CN" sz="1600" dirty="0">
              <a:latin typeface="+mj-lt"/>
            </a:endParaRPr>
          </a:p>
          <a:p>
            <a:pPr lvl="3"/>
            <a:endParaRPr lang="zh-CN" altLang="en-US" sz="1800" dirty="0">
              <a:latin typeface="+mj-lt"/>
            </a:endParaRPr>
          </a:p>
        </p:txBody>
      </p:sp>
      <p:sp>
        <p:nvSpPr>
          <p:cNvPr id="11" name="Rectangle 14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>
              <a:latin typeface="+mj-lt"/>
            </a:endParaRPr>
          </a:p>
        </p:txBody>
      </p:sp>
      <p:graphicFrame>
        <p:nvGraphicFramePr>
          <p:cNvPr id="12" name="对象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35167579"/>
              </p:ext>
            </p:extLst>
          </p:nvPr>
        </p:nvGraphicFramePr>
        <p:xfrm>
          <a:off x="1024071" y="3686281"/>
          <a:ext cx="2524125" cy="1200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36" name="Visio" r:id="rId3" imgW="2521788" imgH="1199585" progId="Visio.Drawing.11">
                  <p:embed/>
                </p:oleObj>
              </mc:Choice>
              <mc:Fallback>
                <p:oleObj name="Visio" r:id="rId3" imgW="2521788" imgH="1199585" progId="Visio.Drawing.11">
                  <p:embed/>
                  <p:pic>
                    <p:nvPicPr>
                      <p:cNvPr id="0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24071" y="3686281"/>
                        <a:ext cx="2524125" cy="12001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Rectangle 16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>
              <a:latin typeface="+mj-lt"/>
            </a:endParaRPr>
          </a:p>
        </p:txBody>
      </p:sp>
      <p:graphicFrame>
        <p:nvGraphicFramePr>
          <p:cNvPr id="14" name="对象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45913167"/>
              </p:ext>
            </p:extLst>
          </p:nvPr>
        </p:nvGraphicFramePr>
        <p:xfrm>
          <a:off x="3349547" y="3694832"/>
          <a:ext cx="2524125" cy="1171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37" name="Visio" r:id="rId5" imgW="2521788" imgH="1167193" progId="Visio.Drawing.11">
                  <p:embed/>
                </p:oleObj>
              </mc:Choice>
              <mc:Fallback>
                <p:oleObj name="Visio" r:id="rId5" imgW="2521788" imgH="1167193" progId="Visio.Drawing.11">
                  <p:embed/>
                  <p:pic>
                    <p:nvPicPr>
                      <p:cNvPr id="0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49547" y="3694832"/>
                        <a:ext cx="2524125" cy="11715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Rectangle 18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>
              <a:latin typeface="+mj-lt"/>
            </a:endParaRPr>
          </a:p>
        </p:txBody>
      </p:sp>
      <p:graphicFrame>
        <p:nvGraphicFramePr>
          <p:cNvPr id="16" name="对象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0789087"/>
              </p:ext>
            </p:extLst>
          </p:nvPr>
        </p:nvGraphicFramePr>
        <p:xfrm>
          <a:off x="5899348" y="3710197"/>
          <a:ext cx="2705100" cy="1200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38" name="Visio" r:id="rId7" imgW="2700488" imgH="1199585" progId="Visio.Drawing.11">
                  <p:embed/>
                </p:oleObj>
              </mc:Choice>
              <mc:Fallback>
                <p:oleObj name="Visio" r:id="rId7" imgW="2700488" imgH="1199585" progId="Visio.Drawing.11">
                  <p:embed/>
                  <p:pic>
                    <p:nvPicPr>
                      <p:cNvPr id="0" name="Object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99348" y="3710197"/>
                        <a:ext cx="2705100" cy="12001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矩形 16"/>
          <p:cNvSpPr/>
          <p:nvPr/>
        </p:nvSpPr>
        <p:spPr>
          <a:xfrm>
            <a:off x="1594544" y="4825392"/>
            <a:ext cx="108876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zh-CN" sz="1200" b="1" dirty="0">
                <a:latin typeface="+mj-lt"/>
                <a:ea typeface="宋体" panose="02010600030101010101" pitchFamily="2" charset="-122"/>
              </a:rPr>
              <a:t>MSB=1, LSB=0</a:t>
            </a:r>
            <a:endParaRPr lang="zh-CN" altLang="en-US" sz="1200" dirty="0">
              <a:latin typeface="+mj-lt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858864" y="4845415"/>
            <a:ext cx="108876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zh-CN" sz="1200" b="1" dirty="0">
                <a:latin typeface="+mj-lt"/>
                <a:ea typeface="宋体" panose="02010600030101010101" pitchFamily="2" charset="-122"/>
              </a:rPr>
              <a:t>MSB=0, LSB=1</a:t>
            </a:r>
            <a:endParaRPr lang="zh-CN" altLang="en-US" sz="1200" dirty="0">
              <a:latin typeface="+mj-lt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463802" y="4834150"/>
            <a:ext cx="108876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zh-CN" sz="1200" b="1" dirty="0">
                <a:latin typeface="+mj-lt"/>
                <a:ea typeface="宋体" panose="02010600030101010101" pitchFamily="2" charset="-122"/>
              </a:rPr>
              <a:t>MSB=1, LSB=1</a:t>
            </a:r>
            <a:endParaRPr lang="zh-CN" altLang="en-US" sz="1200" dirty="0">
              <a:latin typeface="+mj-lt"/>
            </a:endParaRPr>
          </a:p>
        </p:txBody>
      </p:sp>
      <p:graphicFrame>
        <p:nvGraphicFramePr>
          <p:cNvPr id="20" name="对象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09097254"/>
              </p:ext>
            </p:extLst>
          </p:nvPr>
        </p:nvGraphicFramePr>
        <p:xfrm>
          <a:off x="5302424" y="5433447"/>
          <a:ext cx="2524125" cy="1171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39" name="Visio" r:id="rId5" imgW="2521788" imgH="1167193" progId="Visio.Drawing.11">
                  <p:embed/>
                </p:oleObj>
              </mc:Choice>
              <mc:Fallback>
                <p:oleObj name="Visio" r:id="rId5" imgW="2521788" imgH="1167193" progId="Visio.Drawing.11">
                  <p:embed/>
                  <p:pic>
                    <p:nvPicPr>
                      <p:cNvPr id="14" name="对象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02424" y="5433447"/>
                        <a:ext cx="2524125" cy="11715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对象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1664784"/>
              </p:ext>
            </p:extLst>
          </p:nvPr>
        </p:nvGraphicFramePr>
        <p:xfrm>
          <a:off x="1907704" y="5433447"/>
          <a:ext cx="2524125" cy="1200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40" name="Visio" r:id="rId3" imgW="2521788" imgH="1199585" progId="Visio.Drawing.11">
                  <p:embed/>
                </p:oleObj>
              </mc:Choice>
              <mc:Fallback>
                <p:oleObj name="Visio" r:id="rId3" imgW="2521788" imgH="1199585" progId="Visio.Drawing.11">
                  <p:embed/>
                  <p:pic>
                    <p:nvPicPr>
                      <p:cNvPr id="12" name="对象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07704" y="5433447"/>
                        <a:ext cx="2524125" cy="12001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矩形 21"/>
          <p:cNvSpPr/>
          <p:nvPr/>
        </p:nvSpPr>
        <p:spPr>
          <a:xfrm>
            <a:off x="2710013" y="6464369"/>
            <a:ext cx="63953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zh-CN" sz="1200" b="1" dirty="0">
                <a:latin typeface="+mj-lt"/>
                <a:ea typeface="宋体" panose="02010600030101010101" pitchFamily="2" charset="-122"/>
              </a:rPr>
              <a:t>DAI = 0</a:t>
            </a:r>
            <a:endParaRPr lang="zh-CN" altLang="en-US" sz="1200" dirty="0">
              <a:latin typeface="+mj-lt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6164714" y="6436651"/>
            <a:ext cx="63953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zh-CN" sz="1200" b="1" dirty="0">
                <a:latin typeface="+mj-lt"/>
                <a:ea typeface="宋体" panose="02010600030101010101" pitchFamily="2" charset="-122"/>
              </a:rPr>
              <a:t>DAI = 1</a:t>
            </a:r>
            <a:endParaRPr lang="zh-CN" altLang="en-US" sz="12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3351058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Proposals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504" y="1124744"/>
            <a:ext cx="8702624" cy="5328592"/>
          </a:xfrm>
        </p:spPr>
        <p:txBody>
          <a:bodyPr/>
          <a:lstStyle/>
          <a:p>
            <a:r>
              <a:rPr lang="en-US" altLang="zh-CN" sz="2800" dirty="0"/>
              <a:t>For Alt1</a:t>
            </a:r>
          </a:p>
          <a:p>
            <a:pPr lvl="1"/>
            <a:r>
              <a:rPr lang="en-US" altLang="zh-CN" sz="2400" dirty="0"/>
              <a:t>For TDD UL/DL configuration 0~6, FFS the following options to determine the timing from PUSCH in </a:t>
            </a:r>
            <a:r>
              <a:rPr lang="en-US" altLang="zh-CN" sz="2400" dirty="0" err="1"/>
              <a:t>UpPTS</a:t>
            </a:r>
            <a:r>
              <a:rPr lang="en-US" altLang="zh-CN" sz="2400" dirty="0"/>
              <a:t> to the corresponding retransmission</a:t>
            </a:r>
          </a:p>
          <a:p>
            <a:pPr lvl="2"/>
            <a:r>
              <a:rPr lang="en-US" altLang="zh-CN" sz="2000" dirty="0"/>
              <a:t>Option1: Only support adaptive HARQ transmission, i.e., the retransmission of a PUSCH in </a:t>
            </a:r>
            <a:r>
              <a:rPr lang="en-US" altLang="zh-CN" sz="2000" dirty="0" err="1"/>
              <a:t>UpPTS</a:t>
            </a:r>
            <a:r>
              <a:rPr lang="en-US" altLang="zh-CN" sz="2000" dirty="0"/>
              <a:t> is scheduled by a UL grant with NDI not toggled</a:t>
            </a:r>
          </a:p>
          <a:p>
            <a:pPr lvl="2"/>
            <a:r>
              <a:rPr lang="en-US" altLang="zh-CN" sz="2000" dirty="0"/>
              <a:t>Option2: Support both adaptive and non-adaptive HARQ transmission. For non-adaptive HARQ transmission, the PHICH is used, and the PHICH timing is designed based on one of the following principles</a:t>
            </a:r>
          </a:p>
          <a:p>
            <a:pPr lvl="3"/>
            <a:r>
              <a:rPr lang="en-US" altLang="zh-CN" sz="1800" dirty="0"/>
              <a:t>Principle1: To keep the backward compatibility, the PHICH corresponding to PUSCH in </a:t>
            </a:r>
            <a:r>
              <a:rPr lang="en-US" altLang="zh-CN" sz="1800" dirty="0" err="1"/>
              <a:t>UpPTS</a:t>
            </a:r>
            <a:r>
              <a:rPr lang="en-US" altLang="zh-CN" sz="1800" dirty="0"/>
              <a:t> can only be added in DL </a:t>
            </a:r>
            <a:r>
              <a:rPr lang="en-US" altLang="zh-CN" sz="1800" dirty="0" err="1"/>
              <a:t>subframes</a:t>
            </a:r>
            <a:r>
              <a:rPr lang="en-US" altLang="zh-CN" sz="1800" dirty="0"/>
              <a:t> including legacy PHICH region</a:t>
            </a:r>
          </a:p>
          <a:p>
            <a:pPr lvl="3"/>
            <a:r>
              <a:rPr lang="en-US" altLang="zh-CN" sz="1800" dirty="0"/>
              <a:t>Principle2: The PHICH corresponding to PUSCH in </a:t>
            </a:r>
            <a:r>
              <a:rPr lang="en-US" altLang="zh-CN" sz="1800" dirty="0" err="1"/>
              <a:t>UpPTS</a:t>
            </a:r>
            <a:r>
              <a:rPr lang="en-US" altLang="zh-CN" sz="1800" dirty="0"/>
              <a:t> can be added in DL </a:t>
            </a:r>
            <a:r>
              <a:rPr lang="en-US" altLang="zh-CN" sz="1800" dirty="0" err="1"/>
              <a:t>subframes</a:t>
            </a:r>
            <a:r>
              <a:rPr lang="en-US" altLang="zh-CN" sz="1800" dirty="0"/>
              <a:t> without PHICH region, the backward compatibility issue is solved by implementation of </a:t>
            </a:r>
            <a:r>
              <a:rPr lang="en-US" altLang="zh-CN" sz="1800" dirty="0" err="1"/>
              <a:t>eNB</a:t>
            </a:r>
            <a:endParaRPr lang="en-US" altLang="zh-CN" sz="1800" dirty="0"/>
          </a:p>
        </p:txBody>
      </p:sp>
    </p:spTree>
    <p:extLst>
      <p:ext uri="{BB962C8B-B14F-4D97-AF65-F5344CB8AC3E}">
        <p14:creationId xmlns:p14="http://schemas.microsoft.com/office/powerpoint/2010/main" val="13960207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12404</TotalTime>
  <Words>779</Words>
  <Application>Microsoft Office PowerPoint</Application>
  <PresentationFormat>全屏显示(4:3)</PresentationFormat>
  <Paragraphs>126</Paragraphs>
  <Slides>7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5" baseType="lpstr">
      <vt:lpstr>Arial Unicode MS</vt:lpstr>
      <vt:lpstr>ＭＳ Ｐゴシック</vt:lpstr>
      <vt:lpstr>宋体</vt:lpstr>
      <vt:lpstr>Arial</vt:lpstr>
      <vt:lpstr>Calibri</vt:lpstr>
      <vt:lpstr>Times New Roman</vt:lpstr>
      <vt:lpstr>Office Theme</vt:lpstr>
      <vt:lpstr>Visio</vt:lpstr>
      <vt:lpstr>WF on timing design for PUSCH in UpPTS</vt:lpstr>
      <vt:lpstr>Background</vt:lpstr>
      <vt:lpstr>Proposals</vt:lpstr>
      <vt:lpstr>Proposals</vt:lpstr>
      <vt:lpstr>Proposals</vt:lpstr>
      <vt:lpstr>Proposals</vt:lpstr>
      <vt:lpstr>Proposals</vt:lpstr>
    </vt:vector>
  </TitlesOfParts>
  <Company>MediaTek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</dc:title>
  <dc:creator>Huawei</dc:creator>
  <cp:lastModifiedBy>Xueying</cp:lastModifiedBy>
  <cp:revision>553</cp:revision>
  <dcterms:created xsi:type="dcterms:W3CDTF">2015-04-22T00:12:23Z</dcterms:created>
  <dcterms:modified xsi:type="dcterms:W3CDTF">2016-08-23T11:18:04Z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(4)xFW/NSKwLE+U48VRiOY63uEa+cuwT4xgzXN0aygJC2trQN4IaiZfSWXiTF8j6dmNWV4wzAbO_x000d_
d1njV0AOe88XX33xwMbCzBXovMgbpFYUB69kjy1N2Cv1TaDJvEXMnjKII2OoVIkkALmdWqMf_x000d_
zSGooTFMGl3B1sGhJ+Poysa/ukKSVjs97xnEoUbGoQM1xi8gUXLmrWr/GXpW0jZDZSoYEnk1_x000d_
5O13u/ODK2Ph0ogH7X</vt:lpwstr>
  </property>
  <property fmtid="{D5CDD505-2E9C-101B-9397-08002B2CF9AE}" pid="3" name="_new_ms_pID_725431">
    <vt:lpwstr>Xppobdn55h9Git+B1Y4oZ3gbgsVKastl+seNh2MIzg/L2wXtw8YhP4_x000d_
5fEfu1DqJo0YFr6g4U3xaAll7OVjj9QzLRt3ET49P9g1xPMPgRx9aa+kjf8ud+pfVxq/n6oo_x000d_
TSJczSfhN+ULce+4TcRnwWqV/bGe7xX++3HXIShFbRo2624eZjXn49fqkLCKlWLL3p6CE6XI_x000d_
w9FnoXtQ0dTjpvLTfiDps08+RurZgSXjverb</vt:lpwstr>
  </property>
  <property fmtid="{D5CDD505-2E9C-101B-9397-08002B2CF9AE}" pid="4" name="_new_ms_pID_725432">
    <vt:lpwstr>IJr0dpuAi/4irNRoTUyE6J6d6ymn63LUgatx_x000d_
/KbkIjn2QL+NHkcLS80lI7VGWS3PqE50MAjfLZyh0OoCBum3ULQZaOgb1UhXgKrK5Da+wLI+_x000d_
2xYtph5GpJ7N5zgz4zjkc02za0yr7npyZqlxV/uEVVfcCZdhY84NkP12okV9EG091TqA0Gbz_x000d_
Is72HX8rp1IGje5i+Ga3B7TqfYfVYu3fq5eaZ7mHlk8n4BuqxseQI1</vt:lpwstr>
  </property>
  <property fmtid="{D5CDD505-2E9C-101B-9397-08002B2CF9AE}" pid="5" name="_new_ms_pID_725433">
    <vt:lpwstr>DKirwWWBPPH6XoPmu/_x000d_
dWcSOFftz1eYLAc2ZS7MkTVEDtc=</vt:lpwstr>
  </property>
  <property fmtid="{D5CDD505-2E9C-101B-9397-08002B2CF9AE}" pid="6" name="_new_ms_pID_72543_00">
    <vt:lpwstr>_new_ms_pID_72543</vt:lpwstr>
  </property>
  <property fmtid="{D5CDD505-2E9C-101B-9397-08002B2CF9AE}" pid="7" name="_new_ms_pID_725431_00">
    <vt:lpwstr>_new_ms_pID_725431</vt:lpwstr>
  </property>
  <property fmtid="{D5CDD505-2E9C-101B-9397-08002B2CF9AE}" pid="8" name="_new_ms_pID_725432_00">
    <vt:lpwstr>_new_ms_pID_725432</vt:lpwstr>
  </property>
  <property fmtid="{D5CDD505-2E9C-101B-9397-08002B2CF9AE}" pid="9" name="_new_ms_pID_725433_00">
    <vt:lpwstr>_new_ms_pID_725433</vt:lpwstr>
  </property>
  <property fmtid="{D5CDD505-2E9C-101B-9397-08002B2CF9AE}" pid="10" name="_2015_ms_pID_725343">
    <vt:lpwstr>(3)QUilqRlz256Y1Xq9lrkvL4SV6iHLH4k8wNfjeDCjp7VEMLeAtkCAIQN1IijvthTVA6SkaYNn
Rf7iZwWx+vA2TZwNC5XpG96ORK2EFNlKP3nYx6L4gQA1SECwXMt7I8igL6tE1MT4L+vVYgRg
mpGfosBSDetQB4ux2HS/Dh22lm8hpX97LjOz6kriWCaw6r6nI9foQ8P4Z9Kn2vF7apd+XGIz
VWP+9CVFRgU9QeM0To</vt:lpwstr>
  </property>
  <property fmtid="{D5CDD505-2E9C-101B-9397-08002B2CF9AE}" pid="11" name="_2015_ms_pID_725343_00">
    <vt:lpwstr>_2015_ms_pID_725343</vt:lpwstr>
  </property>
  <property fmtid="{D5CDD505-2E9C-101B-9397-08002B2CF9AE}" pid="12" name="_2015_ms_pID_7253431">
    <vt:lpwstr>ZvCt/ruWlBcMzG2Q2GnXKBDlZnn4zQhjcEfwB544KwokgKHcMGDuGU
R56R6fEwM4VGIvxgAoG7HkPwaeytI4Jggr488p+uZiYxVhNi8+delfvGupKHGEIIo9bSwObP
253dF0m59eGF+BGaWXFUNXzJctSrNiRf+WM7oEk4XGUqQ9CI6g2oyza0BuPBgT6oHI1myj/g
rMPaF05WbQPT5IijMBz2EZsotVmJj8nOvmWM</vt:lpwstr>
  </property>
  <property fmtid="{D5CDD505-2E9C-101B-9397-08002B2CF9AE}" pid="13" name="_2015_ms_pID_7253431_00">
    <vt:lpwstr>_2015_ms_pID_7253431</vt:lpwstr>
  </property>
  <property fmtid="{D5CDD505-2E9C-101B-9397-08002B2CF9AE}" pid="14" name="_2015_ms_pID_7253432">
    <vt:lpwstr>mz/2bmKRsJgDZ8gHtVzjJACnNhENNhO1aId1
jJm8tnI7lhMOfu1+ruL5JTihcmlM62wJSXMEoEhe/myLzJdoNSvrBWtDpeCzeTLGVHz3jD3v
mHXVCGNHuVTNqsRiWlIDSw==</vt:lpwstr>
  </property>
  <property fmtid="{D5CDD505-2E9C-101B-9397-08002B2CF9AE}" pid="15" name="_2015_ms_pID_7253432_00">
    <vt:lpwstr>_2015_ms_pID_7253432</vt:lpwstr>
  </property>
  <property fmtid="{D5CDD505-2E9C-101B-9397-08002B2CF9AE}" pid="16" name="_readonly">
    <vt:lpwstr/>
  </property>
  <property fmtid="{D5CDD505-2E9C-101B-9397-08002B2CF9AE}" pid="17" name="_change">
    <vt:lpwstr/>
  </property>
  <property fmtid="{D5CDD505-2E9C-101B-9397-08002B2CF9AE}" pid="18" name="_full-control">
    <vt:lpwstr/>
  </property>
  <property fmtid="{D5CDD505-2E9C-101B-9397-08002B2CF9AE}" pid="19" name="sflag">
    <vt:lpwstr>1460244347</vt:lpwstr>
  </property>
</Properties>
</file>