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WF on pools for V2X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R1-168082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LTE-V2V, Rel-12 DFN definition is reused.</a:t>
            </a:r>
          </a:p>
          <a:p>
            <a:pPr lvl="1"/>
            <a:r>
              <a:rPr lang="en-US" dirty="0" smtClean="0"/>
              <a:t>Organization in periods of 10240 </a:t>
            </a:r>
            <a:r>
              <a:rPr lang="en-US" dirty="0" err="1" smtClean="0"/>
              <a:t>subframes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V2V booking protocol based on periods of P</a:t>
            </a:r>
          </a:p>
          <a:p>
            <a:pPr lvl="1"/>
            <a:r>
              <a:rPr lang="en-US" dirty="0" smtClean="0"/>
              <a:t>P=100 in proposal from [85-09].</a:t>
            </a:r>
          </a:p>
          <a:p>
            <a:r>
              <a:rPr lang="en-US" dirty="0" smtClean="0"/>
              <a:t>Problems in pool design:</a:t>
            </a:r>
          </a:p>
          <a:p>
            <a:pPr lvl="1"/>
            <a:r>
              <a:rPr lang="en-US" dirty="0" smtClean="0"/>
              <a:t>100 does not divide 10240</a:t>
            </a:r>
          </a:p>
          <a:p>
            <a:pPr lvl="1"/>
            <a:r>
              <a:rPr lang="en-US" dirty="0" smtClean="0"/>
              <a:t>Some </a:t>
            </a:r>
            <a:r>
              <a:rPr lang="en-US" dirty="0" err="1" smtClean="0"/>
              <a:t>subframes</a:t>
            </a:r>
            <a:r>
              <a:rPr lang="en-US" dirty="0" smtClean="0"/>
              <a:t> are not available for V2V transmission (SLSS, etc.)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98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b="1" dirty="0" smtClean="0"/>
              <a:t>V2X </a:t>
            </a:r>
            <a:r>
              <a:rPr lang="en-US" b="1" dirty="0"/>
              <a:t>uses the following logical indexing based on V2X periods defined in the following way:</a:t>
            </a:r>
            <a:endParaRPr lang="en-US" dirty="0"/>
          </a:p>
          <a:p>
            <a:pPr lvl="1"/>
            <a:r>
              <a:rPr lang="en-US" b="1" dirty="0" smtClean="0"/>
              <a:t>Each V2X period consists of 100 consecutive </a:t>
            </a:r>
            <a:r>
              <a:rPr lang="en-US" b="1" dirty="0" err="1" smtClean="0"/>
              <a:t>subframes</a:t>
            </a:r>
            <a:endParaRPr lang="en-US" dirty="0" smtClean="0"/>
          </a:p>
          <a:p>
            <a:pPr lvl="2"/>
            <a:r>
              <a:rPr lang="en-US" b="1" dirty="0" err="1" smtClean="0"/>
              <a:t>Subframes</a:t>
            </a:r>
            <a:r>
              <a:rPr lang="en-US" b="1" dirty="0" smtClean="0"/>
              <a:t> used for transmission of SLSS are excluded from V2X periods.</a:t>
            </a:r>
          </a:p>
          <a:p>
            <a:pPr lvl="2"/>
            <a:r>
              <a:rPr lang="en-US" b="1" dirty="0" err="1" smtClean="0"/>
              <a:t>N</a:t>
            </a:r>
            <a:r>
              <a:rPr lang="en-US" b="1" baseline="-25000" dirty="0" err="1" smtClean="0"/>
              <a:t>reserved</a:t>
            </a:r>
            <a:r>
              <a:rPr lang="en-US" b="1" dirty="0" smtClean="0"/>
              <a:t> </a:t>
            </a:r>
            <a:r>
              <a:rPr lang="en-US" b="1" dirty="0" err="1" smtClean="0"/>
              <a:t>subframes</a:t>
            </a:r>
            <a:r>
              <a:rPr lang="en-US" b="1" dirty="0" smtClean="0"/>
              <a:t> are excluded from V2X periods (and reserved) to ensure that 100 divides the number of available </a:t>
            </a:r>
            <a:r>
              <a:rPr lang="en-US" b="1" dirty="0" err="1" smtClean="0"/>
              <a:t>subframes</a:t>
            </a:r>
            <a:r>
              <a:rPr lang="en-US" b="1" dirty="0" smtClean="0"/>
              <a:t> (i.e. 10240 – #</a:t>
            </a:r>
            <a:r>
              <a:rPr lang="en-US" b="1" dirty="0" err="1" smtClean="0"/>
              <a:t>N_SLSS_subframes</a:t>
            </a:r>
            <a:r>
              <a:rPr lang="en-US" b="1" dirty="0" smtClean="0"/>
              <a:t> – </a:t>
            </a:r>
            <a:r>
              <a:rPr lang="en-US" b="1" dirty="0" err="1" smtClean="0"/>
              <a:t>N</a:t>
            </a:r>
            <a:r>
              <a:rPr lang="en-US" b="1" baseline="-25000" dirty="0" err="1" smtClean="0"/>
              <a:t>reserved</a:t>
            </a:r>
            <a:r>
              <a:rPr lang="en-US" b="1" dirty="0" smtClean="0"/>
              <a:t>).</a:t>
            </a:r>
          </a:p>
          <a:p>
            <a:pPr lvl="1"/>
            <a:r>
              <a:rPr lang="en-US" b="1" dirty="0" smtClean="0"/>
              <a:t>100-bit </a:t>
            </a:r>
            <a:r>
              <a:rPr lang="en-US" b="1" dirty="0"/>
              <a:t>patterns may be further applied to every V2X period to define pools of resources (e.g., for V2P, mode 1, mode 2, etc.).</a:t>
            </a:r>
            <a:endParaRPr lang="en-US" dirty="0"/>
          </a:p>
          <a:p>
            <a:pPr lvl="2"/>
            <a:r>
              <a:rPr lang="en-US" b="1" dirty="0" smtClean="0"/>
              <a:t>In shared carriers, NW signaling is used to transmit the 100-bit pattern identifying the </a:t>
            </a:r>
            <a:r>
              <a:rPr lang="en-US" b="1" dirty="0" err="1" smtClean="0"/>
              <a:t>subframes</a:t>
            </a:r>
            <a:r>
              <a:rPr lang="en-US" b="1" dirty="0" smtClean="0"/>
              <a:t> available for V2X transmission.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444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05064"/>
            <a:ext cx="8229600" cy="2852936"/>
          </a:xfrm>
        </p:spPr>
        <p:txBody>
          <a:bodyPr>
            <a:noAutofit/>
          </a:bodyPr>
          <a:lstStyle/>
          <a:p>
            <a:r>
              <a:rPr lang="en-US" sz="1800" dirty="0" smtClean="0"/>
              <a:t>Each V2X period includes 100 </a:t>
            </a:r>
            <a:r>
              <a:rPr lang="en-US" sz="1800" dirty="0" err="1" smtClean="0"/>
              <a:t>subframes</a:t>
            </a:r>
            <a:endParaRPr lang="en-US" sz="1800" dirty="0" smtClean="0"/>
          </a:p>
          <a:p>
            <a:pPr lvl="1"/>
            <a:r>
              <a:rPr lang="en-US" sz="1600" dirty="0" smtClean="0"/>
              <a:t>120 </a:t>
            </a:r>
            <a:r>
              <a:rPr lang="en-US" sz="1600" dirty="0" err="1" smtClean="0"/>
              <a:t>subframes</a:t>
            </a:r>
            <a:r>
              <a:rPr lang="en-US" sz="1600" dirty="0" smtClean="0"/>
              <a:t> are excluded and used for SLSS (blue)</a:t>
            </a:r>
          </a:p>
          <a:p>
            <a:pPr lvl="1"/>
            <a:r>
              <a:rPr lang="en-US" sz="1600" dirty="0" smtClean="0"/>
              <a:t>20 </a:t>
            </a:r>
            <a:r>
              <a:rPr lang="en-US" sz="1600" dirty="0" err="1" smtClean="0"/>
              <a:t>subframes</a:t>
            </a:r>
            <a:r>
              <a:rPr lang="en-US" sz="1600" dirty="0" smtClean="0"/>
              <a:t> are excluded and reserved (red)</a:t>
            </a:r>
          </a:p>
          <a:p>
            <a:pPr lvl="2"/>
            <a:r>
              <a:rPr lang="en-US" sz="1400" dirty="0" smtClean="0"/>
              <a:t>100 divides 10240</a:t>
            </a:r>
            <a:r>
              <a:rPr lang="en-US" sz="1400" b="1" i="1" dirty="0" smtClean="0"/>
              <a:t> – </a:t>
            </a:r>
            <a:r>
              <a:rPr lang="en-US" sz="1400" dirty="0" smtClean="0"/>
              <a:t>(120+20) = 10100</a:t>
            </a:r>
          </a:p>
          <a:p>
            <a:pPr lvl="2"/>
            <a:r>
              <a:rPr lang="en-US" sz="1400" dirty="0" smtClean="0"/>
              <a:t>101 V2X periods of 100 </a:t>
            </a:r>
            <a:r>
              <a:rPr lang="en-US" sz="1400" dirty="0" err="1" smtClean="0"/>
              <a:t>subframes</a:t>
            </a:r>
            <a:r>
              <a:rPr lang="en-US" sz="1400" dirty="0" smtClean="0"/>
              <a:t> each are defined</a:t>
            </a:r>
          </a:p>
          <a:p>
            <a:r>
              <a:rPr lang="en-US" sz="1800" dirty="0" smtClean="0"/>
              <a:t>Booking based on logical indexing:</a:t>
            </a:r>
          </a:p>
          <a:p>
            <a:pPr lvl="1"/>
            <a:r>
              <a:rPr lang="en-US" sz="1600" dirty="0" smtClean="0"/>
              <a:t>E.g. Last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in first V2X period (DFN=99) books last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in second V2X period (DFN=199)</a:t>
            </a:r>
          </a:p>
          <a:p>
            <a:pPr lvl="1"/>
            <a:r>
              <a:rPr lang="en-US" sz="1600" dirty="0" smtClean="0"/>
              <a:t>E.g. First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(DFN=200) in third V2X period books first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in sixth V2X period (DFN=504)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7200" y="1371197"/>
            <a:ext cx="8458202" cy="2427266"/>
            <a:chOff x="457198" y="1219198"/>
            <a:chExt cx="8458202" cy="2427266"/>
          </a:xfrm>
        </p:grpSpPr>
        <p:sp>
          <p:nvSpPr>
            <p:cNvPr id="5" name="Rectangle 4"/>
            <p:cNvSpPr/>
            <p:nvPr/>
          </p:nvSpPr>
          <p:spPr>
            <a:xfrm>
              <a:off x="457200" y="1369737"/>
              <a:ext cx="8458200" cy="152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57200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09600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1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43000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99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295400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100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62000" y="1369737"/>
              <a:ext cx="3810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28800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199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81200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200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447800" y="1369737"/>
              <a:ext cx="3810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14600" y="1369737"/>
              <a:ext cx="152400" cy="152585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255 (SLSS)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667000" y="1369737"/>
              <a:ext cx="152400" cy="152585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256</a:t>
              </a:r>
              <a:r>
                <a:rPr lang="en-US" sz="1200" dirty="0">
                  <a:solidFill>
                    <a:schemeClr val="tx1"/>
                  </a:solidFill>
                </a:rPr>
                <a:t> (SLSS)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33600" y="1369737"/>
              <a:ext cx="2286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819400" y="1369737"/>
              <a:ext cx="152400" cy="152585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257</a:t>
              </a:r>
              <a:r>
                <a:rPr lang="en-US" sz="1200" dirty="0">
                  <a:solidFill>
                    <a:schemeClr val="tx1"/>
                  </a:solidFill>
                </a:rPr>
                <a:t> (SLSS)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54659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302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507059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303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126059" y="1369737"/>
              <a:ext cx="2286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Right Brace 20"/>
            <p:cNvSpPr/>
            <p:nvPr/>
          </p:nvSpPr>
          <p:spPr>
            <a:xfrm rot="5400000">
              <a:off x="752010" y="2580813"/>
              <a:ext cx="248578" cy="838202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7198" y="3116075"/>
              <a:ext cx="838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</a:t>
              </a:r>
              <a:r>
                <a:rPr lang="en-US" sz="1200" baseline="30000" dirty="0" smtClean="0"/>
                <a:t>st</a:t>
              </a:r>
              <a:r>
                <a:rPr lang="en-US" sz="1200" dirty="0" smtClean="0"/>
                <a:t> V2X period</a:t>
              </a:r>
              <a:endParaRPr lang="en-US" sz="1200" dirty="0"/>
            </a:p>
          </p:txBody>
        </p:sp>
        <p:sp>
          <p:nvSpPr>
            <p:cNvPr id="23" name="Right Brace 22"/>
            <p:cNvSpPr/>
            <p:nvPr/>
          </p:nvSpPr>
          <p:spPr>
            <a:xfrm rot="5400000">
              <a:off x="1514476" y="2657479"/>
              <a:ext cx="248578" cy="68487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219664" y="3138103"/>
              <a:ext cx="838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2</a:t>
              </a:r>
              <a:r>
                <a:rPr lang="en-US" sz="1200" baseline="30000" dirty="0" smtClean="0"/>
                <a:t>nd</a:t>
              </a:r>
              <a:r>
                <a:rPr lang="en-US" sz="1200" dirty="0" smtClean="0"/>
                <a:t> V2X period</a:t>
              </a:r>
              <a:endParaRPr lang="en-US" sz="1200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039996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402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192396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403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659459" y="1369737"/>
              <a:ext cx="3810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726259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502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30596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504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45259" y="1369737"/>
              <a:ext cx="3810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182996" y="1369737"/>
              <a:ext cx="2286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Right Brace 31"/>
            <p:cNvSpPr/>
            <p:nvPr/>
          </p:nvSpPr>
          <p:spPr>
            <a:xfrm rot="5400000">
              <a:off x="3725671" y="2657479"/>
              <a:ext cx="248578" cy="68487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430859" y="3154346"/>
              <a:ext cx="838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4</a:t>
              </a:r>
              <a:r>
                <a:rPr lang="en-US" sz="1200" baseline="30000" dirty="0" smtClean="0"/>
                <a:t>th</a:t>
              </a:r>
              <a:r>
                <a:rPr lang="en-US" sz="1200" dirty="0" smtClean="0"/>
                <a:t> V2X period</a:t>
              </a:r>
              <a:endParaRPr lang="en-US" sz="1200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878196" y="1369737"/>
              <a:ext cx="152400" cy="1525859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503 (Reserved)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563996" y="1369737"/>
              <a:ext cx="152400" cy="152585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512</a:t>
              </a:r>
              <a:r>
                <a:rPr lang="en-US" sz="1200" dirty="0">
                  <a:solidFill>
                    <a:schemeClr val="tx1"/>
                  </a:solidFill>
                </a:rPr>
                <a:t> (SLSS)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716396" y="1369737"/>
              <a:ext cx="152400" cy="152585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513</a:t>
              </a:r>
              <a:r>
                <a:rPr lang="en-US" sz="1200" dirty="0">
                  <a:solidFill>
                    <a:schemeClr val="tx1"/>
                  </a:solidFill>
                </a:rPr>
                <a:t> (SLSS)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868796" y="1369737"/>
              <a:ext cx="152400" cy="1525859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514</a:t>
              </a:r>
              <a:r>
                <a:rPr lang="en-US" sz="1200" dirty="0">
                  <a:solidFill>
                    <a:schemeClr val="tx1"/>
                  </a:solidFill>
                </a:rPr>
                <a:t> (SLSS)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402196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603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554596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604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173596" y="1369737"/>
              <a:ext cx="228600" cy="1523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…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1295400" y="1219200"/>
              <a:ext cx="929" cy="23585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980271" y="1219200"/>
              <a:ext cx="929" cy="23585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506130" y="1219200"/>
              <a:ext cx="929" cy="23585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4191467" y="1219200"/>
              <a:ext cx="929" cy="23585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6553667" y="1219200"/>
              <a:ext cx="929" cy="23585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2362200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254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973659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258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411596" y="136973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511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021196" y="1371197"/>
              <a:ext cx="152400" cy="15258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DFN 515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0" name="Right Brace 49"/>
            <p:cNvSpPr/>
            <p:nvPr/>
          </p:nvSpPr>
          <p:spPr>
            <a:xfrm rot="5400000">
              <a:off x="2123611" y="2733214"/>
              <a:ext cx="248578" cy="5334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ight Brace 50"/>
            <p:cNvSpPr/>
            <p:nvPr/>
          </p:nvSpPr>
          <p:spPr>
            <a:xfrm rot="5400000">
              <a:off x="3116070" y="2733214"/>
              <a:ext cx="248578" cy="5334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279495" y="3184799"/>
              <a:ext cx="838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3</a:t>
              </a:r>
              <a:r>
                <a:rPr lang="en-US" sz="1200" baseline="30000" dirty="0" smtClean="0"/>
                <a:t>rd</a:t>
              </a:r>
              <a:r>
                <a:rPr lang="en-US" sz="1200" dirty="0" smtClean="0"/>
                <a:t> V2X period</a:t>
              </a:r>
              <a:endParaRPr lang="en-US" sz="1200" dirty="0"/>
            </a:p>
          </p:txBody>
        </p:sp>
        <p:cxnSp>
          <p:nvCxnSpPr>
            <p:cNvPr id="53" name="Straight Connector 52"/>
            <p:cNvCxnSpPr>
              <a:stCxn id="52" idx="0"/>
              <a:endCxn id="51" idx="1"/>
            </p:cNvCxnSpPr>
            <p:nvPr/>
          </p:nvCxnSpPr>
          <p:spPr>
            <a:xfrm flipV="1">
              <a:off x="2698596" y="3124203"/>
              <a:ext cx="541763" cy="605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stCxn id="52" idx="0"/>
              <a:endCxn id="50" idx="1"/>
            </p:cNvCxnSpPr>
            <p:nvPr/>
          </p:nvCxnSpPr>
          <p:spPr>
            <a:xfrm flipH="1" flipV="1">
              <a:off x="2247900" y="3124203"/>
              <a:ext cx="450696" cy="605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ight Brace 54"/>
            <p:cNvSpPr/>
            <p:nvPr/>
          </p:nvSpPr>
          <p:spPr>
            <a:xfrm rot="5400000">
              <a:off x="4411471" y="2657479"/>
              <a:ext cx="248578" cy="68487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116659" y="3156704"/>
              <a:ext cx="838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5th V2X period</a:t>
              </a:r>
              <a:endParaRPr lang="en-US" sz="1200" dirty="0"/>
            </a:p>
          </p:txBody>
        </p:sp>
        <p:sp>
          <p:nvSpPr>
            <p:cNvPr id="57" name="Right Brace 56"/>
            <p:cNvSpPr/>
            <p:nvPr/>
          </p:nvSpPr>
          <p:spPr>
            <a:xfrm rot="5400000">
              <a:off x="5173007" y="2733214"/>
              <a:ext cx="248578" cy="5334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ight Brace 57"/>
            <p:cNvSpPr/>
            <p:nvPr/>
          </p:nvSpPr>
          <p:spPr>
            <a:xfrm rot="5400000">
              <a:off x="6165466" y="2733214"/>
              <a:ext cx="248578" cy="5334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328891" y="3171571"/>
              <a:ext cx="838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6</a:t>
              </a:r>
              <a:r>
                <a:rPr lang="en-US" sz="1200" baseline="30000" dirty="0" smtClean="0"/>
                <a:t>th</a:t>
              </a:r>
              <a:r>
                <a:rPr lang="en-US" sz="1200" dirty="0" smtClean="0"/>
                <a:t> V2X period</a:t>
              </a:r>
              <a:endParaRPr lang="en-US" sz="1200" dirty="0"/>
            </a:p>
          </p:txBody>
        </p:sp>
        <p:cxnSp>
          <p:nvCxnSpPr>
            <p:cNvPr id="60" name="Straight Connector 59"/>
            <p:cNvCxnSpPr>
              <a:stCxn id="59" idx="0"/>
              <a:endCxn id="58" idx="1"/>
            </p:cNvCxnSpPr>
            <p:nvPr/>
          </p:nvCxnSpPr>
          <p:spPr>
            <a:xfrm flipV="1">
              <a:off x="5747992" y="3124203"/>
              <a:ext cx="541763" cy="473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stCxn id="59" idx="0"/>
              <a:endCxn id="57" idx="1"/>
            </p:cNvCxnSpPr>
            <p:nvPr/>
          </p:nvCxnSpPr>
          <p:spPr>
            <a:xfrm flipH="1" flipV="1">
              <a:off x="5297296" y="3124203"/>
              <a:ext cx="450696" cy="473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4871846" y="1219200"/>
              <a:ext cx="929" cy="23585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5029666" y="1219200"/>
              <a:ext cx="929" cy="235854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2520207" y="1219200"/>
              <a:ext cx="0" cy="18968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978017" y="1219199"/>
              <a:ext cx="0" cy="18968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5563996" y="1219198"/>
              <a:ext cx="0" cy="18968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6018873" y="1219200"/>
              <a:ext cx="0" cy="18968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4056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383</Words>
  <Application>Microsoft Office PowerPoint</Application>
  <PresentationFormat>On-screen Show (4:3)</PresentationFormat>
  <Paragraphs>69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pools for V2X</vt:lpstr>
      <vt:lpstr>Background</vt:lpstr>
      <vt:lpstr>Proposals</vt:lpstr>
      <vt:lpstr>Illustration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Ricardo Blasco</cp:lastModifiedBy>
  <cp:revision>11</cp:revision>
  <dcterms:created xsi:type="dcterms:W3CDTF">2016-08-22T07:25:02Z</dcterms:created>
  <dcterms:modified xsi:type="dcterms:W3CDTF">2016-08-23T10:52:52Z</dcterms:modified>
</cp:coreProperties>
</file>