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9" r:id="rId3"/>
    <p:sldId id="300" r:id="rId4"/>
    <p:sldId id="29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uxiuqiang" initials="X" lastIdx="5" clrIdx="0">
    <p:extLst>
      <p:ext uri="{19B8F6BF-5375-455C-9EA6-DF929625EA0E}">
        <p15:presenceInfo xmlns="" xmlns:p15="http://schemas.microsoft.com/office/powerpoint/2012/main" userId="S-1-5-21-147214757-305610072-1517763936-92502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4660"/>
  </p:normalViewPr>
  <p:slideViewPr>
    <p:cSldViewPr>
      <p:cViewPr>
        <p:scale>
          <a:sx n="60" d="100"/>
          <a:sy n="60" d="100"/>
        </p:scale>
        <p:origin x="-1656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34380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37A60-99E6-47A1-8215-A413482417B1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43473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FB43-CBC7-4F91-945E-CA8475DE64A9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FC61-2DA9-4516-82C8-66D06791A3BF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DA6B-618D-44AB-97C5-4ADD5EC3978D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FDE79-95D3-4734-AF0D-E9016EDC2ECA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F69CB-F59F-4FAF-B447-4AC28BA38591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4109D-FE3D-4AFD-B42E-878DD4C08FBC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5FAD0-56C1-496A-A5A8-5CCE41A5CB87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31E30-7546-46C2-BCE2-A7D50820AE97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FD62C-1B34-4EC0-BD8B-D7F3056F5287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ED4DA-ED56-4F50-948E-C175EEDBD544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447D-984C-4C31-98D0-3DF5C5058A46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8A9A1-9E32-47C8-83E2-DAE063F15653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further considerations of UL grant-free for mMTC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HiSilicon, </a:t>
            </a:r>
            <a:r>
              <a:rPr lang="en-US" altLang="zh-CN" dirty="0" smtClean="0"/>
              <a:t>CMCC</a:t>
            </a:r>
            <a:r>
              <a:rPr lang="en-US" altLang="zh-CN" smtClean="0"/>
              <a:t>, </a:t>
            </a:r>
            <a:r>
              <a:rPr lang="en-US" altLang="zh-CN" smtClean="0"/>
              <a:t>Fujitsu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212635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86</a:t>
            </a:r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				     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R1-1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6xxxx</a:t>
            </a:r>
            <a:endParaRPr lang="en-US" altLang="zh-CN" sz="24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Gothenburg, Sweden, Aug. 22-26, 2016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Agenda item</a:t>
            </a:r>
            <a:r>
              <a:rPr lang="en-US" altLang="ko-KR" sz="2400" b="1" smtClean="0">
                <a:latin typeface="Times New Roman" pitchFamily="18" charset="0"/>
                <a:cs typeface="Times New Roman" pitchFamily="18" charset="0"/>
              </a:rPr>
              <a:t>: 8.1.2.2</a:t>
            </a:r>
            <a:endParaRPr lang="en-US" altLang="ko-KR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55000" lnSpcReduction="20000"/>
          </a:bodyPr>
          <a:lstStyle/>
          <a:p>
            <a:pPr marL="914400" indent="-914400">
              <a:spcAft>
                <a:spcPts val="0"/>
              </a:spcAft>
              <a:buNone/>
            </a:pPr>
            <a:r>
              <a:rPr lang="en-US" altLang="zh-CN" b="1" u="sng" dirty="0" smtClean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Agreements: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Autonomous/grant-free/contention based UL non-orthogonal multiple access has the following characteristics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zh-CN" sz="2900" dirty="0" smtClean="0">
                <a:latin typeface="Times"/>
                <a:ea typeface="MS Mincho"/>
                <a:cs typeface="Times New Roman"/>
              </a:rPr>
              <a:t>A transmission from UE does not need the dynamic and explicit scheduling grant from eNB</a:t>
            </a:r>
            <a:endParaRPr lang="zh-CN" altLang="zh-CN" sz="2900" dirty="0" smtClean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zh-CN" sz="2900" dirty="0" smtClean="0">
                <a:latin typeface="Times"/>
                <a:ea typeface="MS Mincho"/>
                <a:cs typeface="Times New Roman"/>
              </a:rPr>
              <a:t>Multiple UEs can share the same time and frequency resources</a:t>
            </a:r>
            <a:endParaRPr lang="zh-CN" altLang="zh-CN" sz="2900" dirty="0" smtClean="0">
              <a:latin typeface="Times"/>
              <a:ea typeface="Batang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For autonomous/grant-free/contention based UL non-orthogonal multiple access, the following should be studied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zh-CN" sz="2900" dirty="0" smtClean="0">
                <a:latin typeface="Times"/>
                <a:ea typeface="MS Mincho"/>
                <a:cs typeface="Times New Roman"/>
              </a:rPr>
              <a:t>Collision of  time/frequency resources from different UEs, solutions potentially including </a:t>
            </a:r>
            <a:endParaRPr lang="zh-CN" altLang="zh-CN" sz="2900" dirty="0" smtClean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zh-CN" sz="2500" dirty="0" smtClean="0">
                <a:latin typeface="Times"/>
                <a:ea typeface="MS Mincho"/>
                <a:cs typeface="Times New Roman"/>
              </a:rPr>
              <a:t>E.g., code, sequence, interleaver pattern</a:t>
            </a:r>
            <a:endParaRPr lang="zh-CN" altLang="zh-CN" sz="2500" dirty="0" smtClean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zh-CN" sz="2900" dirty="0" smtClean="0">
                <a:latin typeface="Times"/>
                <a:ea typeface="MS Mincho"/>
                <a:cs typeface="Times New Roman"/>
              </a:rPr>
              <a:t>UL synchronization (DL synchronization assumed)</a:t>
            </a:r>
            <a:endParaRPr lang="zh-CN" altLang="zh-CN" sz="2900" dirty="0" smtClean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zh-CN" sz="2500" dirty="0" smtClean="0">
                <a:latin typeface="Times"/>
                <a:ea typeface="MS Mincho"/>
                <a:cs typeface="Times New Roman"/>
              </a:rPr>
              <a:t>Case 1: Timing offsets between UEs are within a cyclic prefix</a:t>
            </a:r>
            <a:endParaRPr lang="zh-CN" altLang="zh-CN" sz="2500" dirty="0" smtClean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zh-CN" sz="2500" dirty="0" smtClean="0">
                <a:latin typeface="Times"/>
                <a:ea typeface="MS Mincho"/>
                <a:cs typeface="Times New Roman"/>
              </a:rPr>
              <a:t>Case 2: Timing offsets between UEs can be greater than a cyclic prefix, FFS the exact model of timing offsets </a:t>
            </a:r>
            <a:endParaRPr lang="zh-CN" altLang="zh-CN" sz="2500" dirty="0" smtClean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zh-CN" sz="2900" dirty="0" smtClean="0">
                <a:latin typeface="Times"/>
                <a:ea typeface="MS Mincho"/>
                <a:cs typeface="Times New Roman"/>
              </a:rPr>
              <a:t>Requirement for power control</a:t>
            </a:r>
            <a:endParaRPr lang="zh-CN" altLang="zh-CN" sz="2900" dirty="0" smtClean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zh-CN" sz="2500" dirty="0" smtClean="0">
                <a:latin typeface="Times"/>
                <a:ea typeface="MS Mincho"/>
                <a:cs typeface="Times New Roman"/>
              </a:rPr>
              <a:t>Case 1: Perfect open-loop power control, i.e., equal average SNR between UEs for potentially link level calibration</a:t>
            </a:r>
            <a:endParaRPr lang="zh-CN" altLang="zh-CN" sz="2500" dirty="0" smtClean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zh-CN" sz="2500" dirty="0" smtClean="0">
                <a:latin typeface="Times"/>
                <a:ea typeface="MS Mincho"/>
                <a:cs typeface="Times New Roman"/>
              </a:rPr>
              <a:t>Case 2: Realistic open-loop power control with certain alpha and P0 values</a:t>
            </a:r>
            <a:endParaRPr lang="zh-CN" altLang="zh-CN" sz="2500" dirty="0" smtClean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zh-CN" sz="2500" dirty="0" smtClean="0">
                <a:latin typeface="Times"/>
                <a:ea typeface="MS Mincho"/>
                <a:cs typeface="Times New Roman"/>
              </a:rPr>
              <a:t>Case 3: Close-loop power control</a:t>
            </a:r>
            <a:endParaRPr lang="zh-CN" altLang="zh-CN" sz="2500" dirty="0" smtClean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zh-CN" sz="2900" dirty="0" smtClean="0">
                <a:latin typeface="Times"/>
                <a:ea typeface="MS Mincho"/>
                <a:cs typeface="Times New Roman"/>
              </a:rPr>
              <a:t>Receiver impact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825714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 (1)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sz="2600" dirty="0" smtClean="0"/>
              <a:t>The resource for grant-free transmission should be pre-defined/pre-assigned and re-configurable, which include</a:t>
            </a:r>
          </a:p>
          <a:p>
            <a:pPr lvl="1"/>
            <a:r>
              <a:rPr lang="en-US" altLang="zh-CN" sz="2600" dirty="0" smtClean="0"/>
              <a:t>Time/frequency resource</a:t>
            </a:r>
          </a:p>
          <a:p>
            <a:pPr lvl="1"/>
            <a:r>
              <a:rPr lang="en-US" altLang="zh-CN" sz="2600" dirty="0" smtClean="0"/>
              <a:t>MA signatures, e.g. codebooks, sequences, </a:t>
            </a:r>
            <a:r>
              <a:rPr lang="en-US" altLang="zh-CN" sz="2600" dirty="0" err="1" smtClean="0"/>
              <a:t>interleaver</a:t>
            </a:r>
            <a:r>
              <a:rPr lang="en-US" altLang="zh-CN" sz="2600" dirty="0" smtClean="0"/>
              <a:t> patterns</a:t>
            </a:r>
          </a:p>
          <a:p>
            <a:pPr lvl="1"/>
            <a:r>
              <a:rPr lang="en-US" altLang="zh-CN" sz="2600" dirty="0" smtClean="0"/>
              <a:t>RS/preamble</a:t>
            </a:r>
          </a:p>
          <a:p>
            <a:pPr lvl="0"/>
            <a:r>
              <a:rPr lang="en-US" altLang="zh-CN" sz="2600" dirty="0" smtClean="0"/>
              <a:t>The following resource allocation methods are considered for grant-free transmission</a:t>
            </a:r>
          </a:p>
          <a:p>
            <a:pPr lvl="1"/>
            <a:r>
              <a:rPr lang="en-US" altLang="zh-CN" sz="2600" dirty="0" smtClean="0"/>
              <a:t>Case 1: The resource used by a UE is pre-assigned by </a:t>
            </a:r>
            <a:r>
              <a:rPr lang="en-US" altLang="zh-CN" sz="2600" dirty="0" err="1" smtClean="0"/>
              <a:t>eNB</a:t>
            </a:r>
            <a:r>
              <a:rPr lang="en-US" altLang="zh-CN" sz="2600" dirty="0" smtClean="0"/>
              <a:t>. The assignment can be implicit or explicit.</a:t>
            </a:r>
            <a:endParaRPr lang="en-US" altLang="zh-CN" sz="2600" strike="sngStrike" dirty="0" smtClean="0">
              <a:solidFill>
                <a:srgbClr val="FF0000"/>
              </a:solidFill>
            </a:endParaRPr>
          </a:p>
          <a:p>
            <a:pPr lvl="1"/>
            <a:r>
              <a:rPr lang="en-US" altLang="zh-CN" sz="2600" dirty="0" smtClean="0"/>
              <a:t>Case 2: A resource pool shared by a group of UEs is pre-defined and for each transmission, a UE autonomously selects the resource according to some pre-defined rule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Proposals (2)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2400" dirty="0" smtClean="0"/>
              <a:t>Further studies should consider the following: </a:t>
            </a:r>
          </a:p>
          <a:p>
            <a:pPr lvl="1"/>
            <a:r>
              <a:rPr lang="en-US" altLang="zh-CN" sz="2000" dirty="0" smtClean="0"/>
              <a:t>Handling of collisions of MA signatures and/or collision of RSs/preambles</a:t>
            </a:r>
          </a:p>
          <a:p>
            <a:pPr lvl="1"/>
            <a:r>
              <a:rPr lang="en-US" altLang="zh-CN" sz="2000" dirty="0" smtClean="0"/>
              <a:t>Retransmission and potential combining, e.g. HARQ</a:t>
            </a:r>
          </a:p>
          <a:p>
            <a:pPr lvl="1"/>
            <a:r>
              <a:rPr lang="en-US" altLang="zh-CN" sz="2000" dirty="0" smtClean="0"/>
              <a:t>Link adaptation </a:t>
            </a:r>
            <a:r>
              <a:rPr lang="en-US" sz="2000" dirty="0" smtClean="0"/>
              <a:t>including MCS assigning, codeword selection etc.</a:t>
            </a:r>
            <a:endParaRPr lang="en-US" altLang="zh-CN" sz="2000" dirty="0" smtClean="0"/>
          </a:p>
          <a:p>
            <a:pPr lvl="1"/>
            <a:r>
              <a:rPr lang="en-US" altLang="zh-CN" sz="2000" dirty="0" smtClean="0"/>
              <a:t>Switching procedures between grant-free transmission and grant-based transmission including </a:t>
            </a:r>
            <a:r>
              <a:rPr lang="en-US" sz="2000" dirty="0" smtClean="0"/>
              <a:t>trigger and disable of grant-free transmissions</a:t>
            </a:r>
            <a:r>
              <a:rPr lang="en-US" sz="2000" b="1" dirty="0" smtClean="0"/>
              <a:t>.</a:t>
            </a:r>
            <a:endParaRPr lang="en-US" altLang="zh-CN" sz="2000" dirty="0" smtClean="0"/>
          </a:p>
          <a:p>
            <a:pPr lvl="1"/>
            <a:r>
              <a:rPr lang="en-US" altLang="zh-CN" sz="2000" dirty="0" smtClean="0"/>
              <a:t>UL with timing offsets between UEs are within a cyclic prefix (Case 1)</a:t>
            </a:r>
          </a:p>
          <a:p>
            <a:pPr lvl="1"/>
            <a:r>
              <a:rPr lang="en-US" altLang="zh-CN" sz="2000" dirty="0" smtClean="0"/>
              <a:t>Realistic open-loop PC (Power control Case 2)</a:t>
            </a:r>
          </a:p>
          <a:p>
            <a:pPr lvl="1"/>
            <a:r>
              <a:rPr lang="en-US" sz="2000" dirty="0" smtClean="0"/>
              <a:t>Advanced receiver capabilities </a:t>
            </a:r>
          </a:p>
          <a:p>
            <a:pPr lvl="1">
              <a:buNone/>
            </a:pPr>
            <a:endParaRPr lang="en-US" altLang="zh-CN" sz="2400" dirty="0" smtClean="0"/>
          </a:p>
          <a:p>
            <a:pPr lvl="1"/>
            <a:endParaRPr lang="en-US" altLang="zh-CN" sz="2400" dirty="0" smtClean="0"/>
          </a:p>
          <a:p>
            <a:pPr lvl="1"/>
            <a:endParaRPr lang="en-US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11618</TotalTime>
  <Words>356</Words>
  <Application>Microsoft Office PowerPoint</Application>
  <PresentationFormat>全屏显示(4:3)</PresentationFormat>
  <Paragraphs>42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WF on further considerations of UL grant-free for mMTC</vt:lpstr>
      <vt:lpstr>Background</vt:lpstr>
      <vt:lpstr>Proposals (1)</vt:lpstr>
      <vt:lpstr>Proposals (2)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RAN1#84b CMCC 5G contributions</dc:title>
  <dc:creator>Sen</dc:creator>
  <cp:lastModifiedBy>WangYi</cp:lastModifiedBy>
  <cp:revision>274</cp:revision>
  <dcterms:created xsi:type="dcterms:W3CDTF">2006-08-16T00:00:00Z</dcterms:created>
  <dcterms:modified xsi:type="dcterms:W3CDTF">2016-08-23T08:10:28Z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(3)+Eco8vwvOckiZnpbqFEJ+pTHBjFyGp2dQp02bWJYaHhGprZqbEpVurRaLGCs7MxO7lYLoH5J
TbxUTJDNSMf+P78cdcLXyU9/as2Mu6Bp7JhzeNjN3yfg5HJHCKa5yQXAAdHCVn7UIOzVAJiO
bY2pHqTirsfNXtnSp0OnaIa7Vop7+duwjtJw+vgYdddUzRh0fkHaspHFDfyTjxZk5RpwFXpr
O84LoHAnLGz4K+a4Pf</vt:lpwstr>
  </property>
  <property fmtid="{D5CDD505-2E9C-101B-9397-08002B2CF9AE}" pid="3" name="_2015_ms_pID_7253431">
    <vt:lpwstr>Rfz8PHM1k3Qme0Foc9vvsDtcRSdoeHvwQUpdS6gn0OfseuYGEYGncc
OADBrBDgO2456YaO4iPR7T9wtNP2wKASV6Wmzj/6t4UyFokHeGrzAovNOqgdbVz4PAAk58w2
1Kl0+c6XOxd/gflVptgJN9qaWAVXrqFjmDDIiMd0mcotfvoyY3CVIkqWOUh6dmOK6ArsvbfK
7NoFfXOHVbDXfYHegfTn1z2pRXT21dhNIQqS</vt:lpwstr>
  </property>
  <property fmtid="{D5CDD505-2E9C-101B-9397-08002B2CF9AE}" pid="4" name="_2015_ms_pID_7253432">
    <vt:lpwstr>XTiaH/dIzDrn2SfzBJfaUVHRlMjm7KWSHJAu
XWKNXDLl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1471935336</vt:lpwstr>
  </property>
</Properties>
</file>