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9" r:id="rId3"/>
    <p:sldId id="288" r:id="rId4"/>
    <p:sldId id="29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uxiuqiang" initials="X" lastIdx="5" clrIdx="0">
    <p:extLst>
      <p:ext uri="{19B8F6BF-5375-455C-9EA6-DF929625EA0E}">
        <p15:presenceInfo xmlns="" xmlns:p15="http://schemas.microsoft.com/office/powerpoint/2012/main" userId="S-1-5-21-147214757-305610072-1517763936-9250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0" d="100"/>
          <a:sy n="60" d="100"/>
        </p:scale>
        <p:origin x="-1656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43473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support of UL grant-free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China Telecom, </a:t>
            </a:r>
            <a:r>
              <a:rPr lang="en-US" altLang="zh-CN" dirty="0" smtClean="0"/>
              <a:t>Fujitsu, </a:t>
            </a:r>
            <a:r>
              <a:rPr lang="en-US" altLang="zh-CN" dirty="0" err="1" smtClean="0"/>
              <a:t>InterDigital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	  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6xxxx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Gothenburg, Sweden, Aug. 22-26,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</a:t>
            </a:r>
            <a:r>
              <a:rPr lang="en-US" altLang="ko-KR" sz="2400" b="1" smtClean="0">
                <a:latin typeface="Times New Roman" pitchFamily="18" charset="0"/>
                <a:cs typeface="Times New Roman" pitchFamily="18" charset="0"/>
              </a:rPr>
              <a:t>: 8.1.2.2</a:t>
            </a:r>
            <a:endParaRPr lang="en-US" altLang="ko-KR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55000" lnSpcReduction="20000"/>
          </a:bodyPr>
          <a:lstStyle/>
          <a:p>
            <a:pPr marL="914400" indent="-914400">
              <a:spcAft>
                <a:spcPts val="0"/>
              </a:spcAft>
              <a:buNone/>
            </a:pPr>
            <a:r>
              <a:rPr lang="en-US" altLang="zh-CN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Autonomous/grant-free/contention based UL non-orthogonal multiple access has the following characteristics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2900" dirty="0" smtClean="0">
                <a:latin typeface="Times"/>
                <a:ea typeface="MS Mincho"/>
                <a:cs typeface="Times New Roman"/>
              </a:rPr>
              <a:t>A transmission from UE does not need the dynamic and explicit scheduling grant from eNB</a:t>
            </a:r>
            <a:endParaRPr lang="zh-CN" altLang="zh-CN" sz="2900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2900" dirty="0" smtClean="0">
                <a:latin typeface="Times"/>
                <a:ea typeface="MS Mincho"/>
                <a:cs typeface="Times New Roman"/>
              </a:rPr>
              <a:t>Multiple UEs can share the same time and frequency resources</a:t>
            </a:r>
            <a:endParaRPr lang="zh-CN" altLang="zh-CN" sz="2900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For autonomous/grant-free/contention based UL non-orthogonal multiple access, the following should be studied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2900" dirty="0" smtClean="0">
                <a:latin typeface="Times"/>
                <a:ea typeface="MS Mincho"/>
                <a:cs typeface="Times New Roman"/>
              </a:rPr>
              <a:t>Collision of  time/frequency resources from different UEs, solutions potentially including </a:t>
            </a:r>
            <a:endParaRPr lang="zh-CN" altLang="zh-CN" sz="29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sz="2500" dirty="0" smtClean="0">
                <a:latin typeface="Times"/>
                <a:ea typeface="MS Mincho"/>
                <a:cs typeface="Times New Roman"/>
              </a:rPr>
              <a:t>E.g., code, sequence, interleaver pattern</a:t>
            </a:r>
            <a:endParaRPr lang="zh-CN" altLang="zh-CN" sz="2500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2900" dirty="0" smtClean="0">
                <a:latin typeface="Times"/>
                <a:ea typeface="MS Mincho"/>
                <a:cs typeface="Times New Roman"/>
              </a:rPr>
              <a:t>UL synchronization (DL synchronization assumed)</a:t>
            </a:r>
            <a:endParaRPr lang="zh-CN" altLang="zh-CN" sz="29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sz="2500" dirty="0" smtClean="0">
                <a:latin typeface="Times"/>
                <a:ea typeface="MS Mincho"/>
                <a:cs typeface="Times New Roman"/>
              </a:rPr>
              <a:t>Case 1: Timing offsets between UEs are within a cyclic prefix</a:t>
            </a:r>
            <a:endParaRPr lang="zh-CN" altLang="zh-CN" sz="25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sz="2500" dirty="0" smtClean="0">
                <a:latin typeface="Times"/>
                <a:ea typeface="MS Mincho"/>
                <a:cs typeface="Times New Roman"/>
              </a:rPr>
              <a:t>Case 2: Timing offsets between UEs can be greater than a cyclic prefix, FFS the exact model of timing offsets </a:t>
            </a:r>
            <a:endParaRPr lang="zh-CN" altLang="zh-CN" sz="2500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2900" dirty="0" smtClean="0">
                <a:latin typeface="Times"/>
                <a:ea typeface="MS Mincho"/>
                <a:cs typeface="Times New Roman"/>
              </a:rPr>
              <a:t>Requirement for power control</a:t>
            </a:r>
            <a:endParaRPr lang="zh-CN" altLang="zh-CN" sz="29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sz="2500" dirty="0" smtClean="0">
                <a:latin typeface="Times"/>
                <a:ea typeface="MS Mincho"/>
                <a:cs typeface="Times New Roman"/>
              </a:rPr>
              <a:t>Case 1: Perfect open-loop power control, i.e., equal average SNR between UEs for potentially link level calibration</a:t>
            </a:r>
            <a:endParaRPr lang="zh-CN" altLang="zh-CN" sz="25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sz="2500" dirty="0" smtClean="0">
                <a:latin typeface="Times"/>
                <a:ea typeface="MS Mincho"/>
                <a:cs typeface="Times New Roman"/>
              </a:rPr>
              <a:t>Case 2: Realistic open-loop power control with certain alpha and P0 values</a:t>
            </a:r>
            <a:endParaRPr lang="zh-CN" altLang="zh-CN" sz="25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sz="2500" dirty="0" smtClean="0">
                <a:latin typeface="Times"/>
                <a:ea typeface="MS Mincho"/>
                <a:cs typeface="Times New Roman"/>
              </a:rPr>
              <a:t>Case 3: Close-loop power control</a:t>
            </a:r>
            <a:endParaRPr lang="zh-CN" altLang="zh-CN" sz="2500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2900" dirty="0" smtClean="0">
                <a:latin typeface="Times"/>
                <a:ea typeface="MS Mincho"/>
                <a:cs typeface="Times New Roman"/>
              </a:rPr>
              <a:t>Receiver impact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82571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94085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 smtClean="0"/>
              <a:t>Grant-free transmission brings </a:t>
            </a:r>
          </a:p>
          <a:p>
            <a:pPr lvl="1"/>
            <a:r>
              <a:rPr lang="en-US" altLang="zh-CN" sz="2000" i="1" dirty="0" smtClean="0"/>
              <a:t>Overhead </a:t>
            </a:r>
            <a:r>
              <a:rPr lang="en-US" altLang="zh-CN" sz="2000" i="1" dirty="0"/>
              <a:t>reduction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en-US" altLang="zh-CN" sz="2000" dirty="0" smtClean="0"/>
              <a:t> Saving both UL and DL signaling such as grant, scheduling request, etc; </a:t>
            </a:r>
            <a:endParaRPr lang="zh-CN" altLang="zh-CN" sz="2000" dirty="0"/>
          </a:p>
          <a:p>
            <a:pPr lvl="1"/>
            <a:r>
              <a:rPr lang="en-US" altLang="zh-CN" sz="2000" i="1" dirty="0"/>
              <a:t>Latency reduction </a:t>
            </a:r>
            <a:r>
              <a:rPr lang="en-US" altLang="zh-CN" sz="2000" i="1" dirty="0" smtClean="0"/>
              <a:t/>
            </a:r>
            <a:br>
              <a:rPr lang="en-US" altLang="zh-CN" sz="2000" i="1" dirty="0" smtClean="0"/>
            </a:br>
            <a:r>
              <a:rPr lang="en-US" altLang="zh-CN" sz="2000" dirty="0" smtClean="0"/>
              <a:t>Simplified process will save end-end time; </a:t>
            </a:r>
            <a:endParaRPr lang="zh-CN" altLang="zh-CN" sz="2000" dirty="0"/>
          </a:p>
          <a:p>
            <a:pPr lvl="1"/>
            <a:r>
              <a:rPr lang="en-US" altLang="zh-CN" sz="2000" i="1" dirty="0"/>
              <a:t>Energy saving </a:t>
            </a:r>
            <a:r>
              <a:rPr lang="en-US" altLang="zh-CN" sz="2000" i="1" dirty="0" smtClean="0"/>
              <a:t/>
            </a:r>
            <a:br>
              <a:rPr lang="en-US" altLang="zh-CN" sz="2000" i="1" dirty="0" smtClean="0"/>
            </a:br>
            <a:r>
              <a:rPr lang="en-US" altLang="zh-CN" sz="2000" dirty="0" smtClean="0"/>
              <a:t>since the UE can remain in DRX longer and able to quickly transmit when data arrives. </a:t>
            </a:r>
          </a:p>
          <a:p>
            <a:r>
              <a:rPr lang="en-US" altLang="zh-CN" sz="2000" dirty="0" smtClean="0"/>
              <a:t>With </a:t>
            </a:r>
            <a:r>
              <a:rPr lang="en-US" altLang="zh-CN" sz="2000" dirty="0"/>
              <a:t>the </a:t>
            </a:r>
            <a:r>
              <a:rPr lang="en-US" altLang="zh-CN" sz="2000" dirty="0" smtClean="0"/>
              <a:t>above benefits, </a:t>
            </a:r>
            <a:r>
              <a:rPr lang="en-US" altLang="zh-CN" sz="2000" dirty="0"/>
              <a:t>grant-free operations is </a:t>
            </a:r>
            <a:r>
              <a:rPr lang="en-US" altLang="zh-CN" sz="2000" dirty="0" smtClean="0"/>
              <a:t>especially suited </a:t>
            </a:r>
            <a:r>
              <a:rPr lang="en-US" altLang="zh-CN" sz="2000" dirty="0"/>
              <a:t>for </a:t>
            </a:r>
            <a:r>
              <a:rPr lang="en-US" altLang="zh-CN" sz="2000" dirty="0" smtClean="0"/>
              <a:t>the scenarios with</a:t>
            </a:r>
          </a:p>
          <a:p>
            <a:pPr lvl="1"/>
            <a:r>
              <a:rPr lang="en-US" altLang="zh-CN" sz="2000" dirty="0" smtClean="0"/>
              <a:t>Infrequent small packets</a:t>
            </a:r>
          </a:p>
          <a:p>
            <a:pPr lvl="1"/>
            <a:r>
              <a:rPr lang="en-US" altLang="zh-CN" sz="2000" dirty="0" smtClean="0"/>
              <a:t>Low latency applications/services</a:t>
            </a:r>
          </a:p>
        </p:txBody>
      </p:sp>
    </p:spTree>
    <p:extLst>
      <p:ext uri="{BB962C8B-B14F-4D97-AF65-F5344CB8AC3E}">
        <p14:creationId xmlns="" xmlns:p14="http://schemas.microsoft.com/office/powerpoint/2010/main" val="54017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45" y="1493784"/>
            <a:ext cx="8229600" cy="4815535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NR should target to support UL grant-free at least for mMTC</a:t>
            </a:r>
          </a:p>
          <a:p>
            <a:r>
              <a:rPr lang="en-US" altLang="zh-CN" sz="2400" dirty="0" smtClean="0"/>
              <a:t>Note: RAN1 use the terminology of “grant-free” in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short for “</a:t>
            </a:r>
            <a:r>
              <a:rPr lang="en-US" altLang="zh-CN" sz="2400" dirty="0" smtClean="0">
                <a:ea typeface="MS Mincho"/>
                <a:cs typeface="Times New Roman"/>
              </a:rPr>
              <a:t>autonomous/grant-free/contention based</a:t>
            </a:r>
            <a:r>
              <a:rPr lang="en-US" altLang="zh-CN" sz="2400" dirty="0" smtClean="0"/>
              <a:t>” transmission, referring to UE transmissions </a:t>
            </a:r>
            <a:r>
              <a:rPr lang="en-US" altLang="zh-CN" sz="2400" dirty="0" smtClean="0">
                <a:ea typeface="MS Mincho"/>
                <a:cs typeface="Times New Roman"/>
              </a:rPr>
              <a:t>without dynamic and explicit scheduling grant from </a:t>
            </a:r>
            <a:r>
              <a:rPr lang="en-US" altLang="zh-CN" sz="2400" dirty="0" err="1" smtClean="0">
                <a:ea typeface="MS Mincho"/>
                <a:cs typeface="Times New Roman"/>
              </a:rPr>
              <a:t>eNB</a:t>
            </a:r>
            <a:endParaRPr lang="zh-CN" altLang="zh-CN" sz="2400" dirty="0" smtClean="0">
              <a:ea typeface="Batang"/>
              <a:cs typeface="Times New Roman"/>
            </a:endParaRPr>
          </a:p>
          <a:p>
            <a:pPr lvl="0"/>
            <a:endParaRPr lang="en-US" altLang="zh-CN" sz="2400" dirty="0" smtClean="0"/>
          </a:p>
          <a:p>
            <a:pPr lvl="0"/>
            <a:endParaRPr lang="en-US" altLang="zh-CN" sz="2800" dirty="0" smtClean="0"/>
          </a:p>
        </p:txBody>
      </p:sp>
    </p:spTree>
    <p:extLst>
      <p:ext uri="{BB962C8B-B14F-4D97-AF65-F5344CB8AC3E}">
        <p14:creationId xmlns="" xmlns:p14="http://schemas.microsoft.com/office/powerpoint/2010/main" val="54017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11277</TotalTime>
  <Words>231</Words>
  <Application>Microsoft Office PowerPoint</Application>
  <PresentationFormat>全屏显示(4:3)</PresentationFormat>
  <Paragraphs>34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support of UL grant-free for NR</vt:lpstr>
      <vt:lpstr>Background</vt:lpstr>
      <vt:lpstr>Observations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</dc:creator>
  <cp:lastModifiedBy>WangYi</cp:lastModifiedBy>
  <cp:revision>261</cp:revision>
  <dcterms:created xsi:type="dcterms:W3CDTF">2006-08-16T00:00:00Z</dcterms:created>
  <dcterms:modified xsi:type="dcterms:W3CDTF">2016-08-23T07:54:21Z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(3)BEHdU9M4Slq7JWMMuqfRwFC6MnJVpFzqPL+smlgO9NxKBOV5PvLtYn+9WisE6cR803ibFVKC
Sjlf8dBFP1frc4DpQDXgFFdaenVVznv4E8Gdt5Dnz4EElTxLjkKtErreu8VO8MChIljQEF/u
bAY49km2Y5FyF+1H1B+jO1Ii6PIYaSaKhrHQek9iHYdywdZEoutMQZVhzO47UyaZlBIwPhXn
BjNoq5diQ2vpKQFnHl</vt:lpwstr>
  </property>
  <property fmtid="{D5CDD505-2E9C-101B-9397-08002B2CF9AE}" pid="3" name="_2015_ms_pID_7253431">
    <vt:lpwstr>HOHgAZLgxl1Hae2XhjeIWehCaTBQ5QVjIOGm6zt1u5E+ISihmgkI46
jAlEikS8WA2kQ4UxeXM1iqUHCw6KsHcVbJvx8zfCZ+u1mhZtmEMIULlu9eYNKwPd+dNaR1K3
bdnRKNko9i3D71V7oLOU6sN5rBRwnz5ChEFwrwr5RZF14LnPRfMd294SD6TlxQwJPkNL2y/6
lrNiMmUzqeNwciP4fFhMiFLl4KEe4ZWEwX3s</vt:lpwstr>
  </property>
  <property fmtid="{D5CDD505-2E9C-101B-9397-08002B2CF9AE}" pid="4" name="_2015_ms_pID_7253432">
    <vt:lpwstr>N26DI7Xj8ssQ4WsT6uR+CDMdExGlWuEDqORh
yilQwekm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1471935336</vt:lpwstr>
  </property>
</Properties>
</file>