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38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UL Multiple Access Scheme Categorization for </a:t>
            </a:r>
            <a:r>
              <a:rPr lang="en-US" dirty="0" err="1" smtClean="0"/>
              <a:t>mMTC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Qualcomm,[]…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  R1-1</a:t>
            </a:r>
            <a:r>
              <a:rPr lang="en-US" altLang="ko-KR" sz="2400" smtClean="0">
                <a:latin typeface="Calibri" pitchFamily="34" charset="0"/>
                <a:cs typeface="Times New Roman" pitchFamily="18" charset="0"/>
              </a:rPr>
              <a:t>68068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22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26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August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16563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Examples of non-orthogonal MA schemes include (but not limited to)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pPr>
              <a:buNone/>
            </a:pPr>
            <a:endParaRPr lang="en-US" altLang="zh-CN" sz="1800" dirty="0" smtClean="0"/>
          </a:p>
          <a:p>
            <a:endParaRPr lang="en-US" altLang="zh-CN" sz="1400" dirty="0" smtClean="0"/>
          </a:p>
          <a:p>
            <a:r>
              <a:rPr lang="en-US" altLang="zh-CN" sz="2000" dirty="0" smtClean="0"/>
              <a:t>It is necessary to categorize these schemes in order to reduce the  simulation/evaluation workload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5" name="内容占位符 4"/>
          <p:cNvGraphicFramePr>
            <a:graphicFrameLocks/>
          </p:cNvGraphicFramePr>
          <p:nvPr/>
        </p:nvGraphicFramePr>
        <p:xfrm>
          <a:off x="381000" y="1504246"/>
          <a:ext cx="8458200" cy="45917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0321"/>
                <a:gridCol w="2261157"/>
                <a:gridCol w="3082895"/>
                <a:gridCol w="1343827"/>
              </a:tblGrid>
              <a:tr h="4159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MA scheme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References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Key features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Receiver type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MUSA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R1-164270,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R1-166404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Short full-length code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MMSE-SIC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NOCA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R1-165019, R1-167249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Full-length code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MMSE-SIC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NCMA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R1-162517,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R1-166876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Full-length code spreading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SIC/PIC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RSMA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R1-164688, R1-166358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Full-length code spreading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RAKE/MME-SIC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627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Low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code rate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R1-162385, R1-166552 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Long code spreading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or </a:t>
                      </a:r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</a:rPr>
                        <a:t>Interleaver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Various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GOCA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R1-167535, R1-167536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Two-stage code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SCMA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R1-164703, R1-166094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Short sparse code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MPA/MPA-SIC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PDMA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R1-163383, R1-167870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Sparse code-based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pattern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BP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IGMA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R1-163992, R1-166750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</a:rPr>
                        <a:t>Interleaver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 and grid mapping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ESE/MAP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RDMA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R1-167535, R1-167536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</a:rPr>
                        <a:t>Interleaver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  and repetition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R1-163111,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R1-165175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Power domain non-</a:t>
                      </a:r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</a:rPr>
                        <a:t>orthogonality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SIC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Grant-free non-orthogonal multiple access schemes can be categorized based on the ways to (non-orthogonally) separate users:</a:t>
            </a:r>
          </a:p>
          <a:p>
            <a:pPr lvl="1"/>
            <a:r>
              <a:rPr lang="en-US" altLang="zh-CN" sz="2200" dirty="0" smtClean="0"/>
              <a:t>Category 1:  Non-structured code spreading</a:t>
            </a:r>
          </a:p>
          <a:p>
            <a:pPr lvl="1"/>
            <a:r>
              <a:rPr lang="en-US" altLang="zh-CN" sz="2200" dirty="0" smtClean="0"/>
              <a:t>Category 2:  Structured code spreading </a:t>
            </a:r>
          </a:p>
          <a:p>
            <a:pPr lvl="1"/>
            <a:r>
              <a:rPr lang="en-US" altLang="zh-CN" sz="2200" dirty="0" smtClean="0"/>
              <a:t>Category 3:  </a:t>
            </a:r>
            <a:r>
              <a:rPr lang="en-US" altLang="zh-CN" sz="2200" dirty="0" err="1" smtClean="0"/>
              <a:t>Interleaver</a:t>
            </a:r>
            <a:r>
              <a:rPr lang="en-US" altLang="zh-CN" sz="2200" dirty="0" smtClean="0"/>
              <a:t> based</a:t>
            </a:r>
          </a:p>
          <a:p>
            <a:pPr lvl="1">
              <a:buNone/>
            </a:pPr>
            <a:endParaRPr lang="en-US" altLang="zh-CN" sz="2400" dirty="0" smtClean="0"/>
          </a:p>
          <a:p>
            <a:pPr lvl="1">
              <a:buNone/>
            </a:pPr>
            <a:r>
              <a:rPr lang="en-US" altLang="zh-CN" sz="2000" dirty="0" smtClean="0"/>
              <a:t>*   Schemes with combined features across categories are not precluded</a:t>
            </a:r>
          </a:p>
          <a:p>
            <a:pPr lvl="1">
              <a:buNone/>
            </a:pPr>
            <a:r>
              <a:rPr lang="en-US" altLang="zh-CN" sz="2000" dirty="0" smtClean="0"/>
              <a:t>** Conjunction with orthogonal spreading is not precluded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14921</TotalTime>
  <Words>220</Words>
  <Application>Microsoft Office PowerPoint</Application>
  <PresentationFormat>全屏显示(4:3)</PresentationFormat>
  <Paragraphs>85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UL Multiple Access Scheme Categorization for mMTC</vt:lpstr>
      <vt:lpstr>Background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Windows 用户</cp:lastModifiedBy>
  <cp:revision>234</cp:revision>
  <dcterms:created xsi:type="dcterms:W3CDTF">2006-08-16T00:00:00Z</dcterms:created>
  <dcterms:modified xsi:type="dcterms:W3CDTF">2016-08-23T12:54:41Z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