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1"/>
  </p:notesMasterIdLst>
  <p:sldIdLst>
    <p:sldId id="262" r:id="rId6"/>
    <p:sldId id="265" r:id="rId7"/>
    <p:sldId id="266" r:id="rId8"/>
    <p:sldId id="267" r:id="rId9"/>
    <p:sldId id="263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391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Channel Coding Selection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Qualcomm Incorporated, Samsung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Nokia, ASB, ZTE,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MediaTek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Intel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Sharp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MTI,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Interdigital, Verizon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Wireless, KT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Corporation,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KDDI, IITH,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CEWiT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Reliance-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jio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Tejas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Networks, Beijing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Xinwei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Telecom Technology, Vivo,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Potevio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WILUS, Sony, Xiaomi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</a:t>
            </a:r>
            <a:r>
              <a:rPr lang="en-GB" altLang="ko-KR" b="1" dirty="0" smtClean="0">
                <a:cs typeface="Times New Roman" panose="02020603050405020304" pitchFamily="18" charset="0"/>
              </a:rPr>
              <a:t>86</a:t>
            </a:r>
            <a:r>
              <a:rPr lang="en-GB" altLang="ko-KR" b="1" dirty="0">
                <a:cs typeface="Times New Roman" panose="02020603050405020304" pitchFamily="18" charset="0"/>
              </a:rPr>
              <a:t>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R1-167999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Gothenburg, Sweden, Aug 22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-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26,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3134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dirty="0"/>
              <a:t>8.1.4.1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1800199"/>
          </a:xfrm>
        </p:spPr>
        <p:txBody>
          <a:bodyPr>
            <a:normAutofit/>
          </a:bodyPr>
          <a:lstStyle/>
          <a:p>
            <a:r>
              <a:rPr lang="en-US" b="1" dirty="0" smtClean="0"/>
              <a:t>Agreements in RAN#84b</a:t>
            </a:r>
            <a:endParaRPr lang="en-US" sz="2000" b="1" dirty="0" smtClean="0"/>
          </a:p>
          <a:p>
            <a:pPr lvl="1"/>
            <a:r>
              <a:rPr lang="en-US" sz="1050" dirty="0"/>
              <a:t>Candidates for 5G new RAT data transmission are identified as the following</a:t>
            </a:r>
          </a:p>
          <a:p>
            <a:pPr lvl="2"/>
            <a:r>
              <a:rPr lang="en-US" sz="900" dirty="0"/>
              <a:t>LDPC code </a:t>
            </a:r>
          </a:p>
          <a:p>
            <a:pPr lvl="2"/>
            <a:r>
              <a:rPr lang="en-US" sz="900" dirty="0"/>
              <a:t>Polar code </a:t>
            </a:r>
          </a:p>
          <a:p>
            <a:pPr lvl="2"/>
            <a:r>
              <a:rPr lang="en-US" sz="900" dirty="0"/>
              <a:t>Convolutional code (LTE and/or enhanced convolutional coding)</a:t>
            </a:r>
          </a:p>
          <a:p>
            <a:pPr lvl="2"/>
            <a:r>
              <a:rPr lang="en-US" sz="900" dirty="0"/>
              <a:t>Turbo code (LTE and/or enhanced turbo coding)</a:t>
            </a:r>
          </a:p>
          <a:p>
            <a:pPr lvl="2"/>
            <a:r>
              <a:rPr lang="en-US" sz="900" dirty="0"/>
              <a:t>Note: It is RAN1 common understanding that combination of above codes is not precluded</a:t>
            </a:r>
          </a:p>
          <a:p>
            <a:pPr lvl="2"/>
            <a:r>
              <a:rPr lang="en-US" sz="900" dirty="0"/>
              <a:t>Note: Outer erasure code is not precluded</a:t>
            </a:r>
          </a:p>
          <a:p>
            <a:pPr lvl="1"/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187624" y="2973163"/>
          <a:ext cx="5112568" cy="15005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9280"/>
                <a:gridCol w="1854008"/>
                <a:gridCol w="1629280"/>
              </a:tblGrid>
              <a:tr h="2237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 dirty="0" err="1">
                          <a:effectLst/>
                        </a:rPr>
                        <a:t>eMBB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mMTC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URLLC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173112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2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Convolutional codes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2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Convolutional codes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2237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LDPC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LDPC 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LDPC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23589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Polar 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Polar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Polar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2237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Turbo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fi-FI" sz="1800" kern="1200" dirty="0">
                          <a:effectLst/>
                        </a:rPr>
                        <a:t>Turbo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fi-FI" sz="1800" kern="1200" dirty="0">
                          <a:effectLst/>
                        </a:rPr>
                        <a:t>Turbo 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4521887"/>
            <a:ext cx="8229600" cy="20034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Agreements in RAN#85 on code comparison</a:t>
            </a:r>
            <a:endParaRPr lang="en-US" sz="2000" b="1" dirty="0" smtClean="0"/>
          </a:p>
          <a:p>
            <a:pPr lvl="1"/>
            <a:r>
              <a:rPr lang="en-GB" dirty="0" smtClean="0"/>
              <a:t>Observations on AWGN performance </a:t>
            </a:r>
            <a:r>
              <a:rPr lang="en-GB" b="1" dirty="0" smtClean="0"/>
              <a:t>for large information block length</a:t>
            </a:r>
          </a:p>
          <a:p>
            <a:pPr lvl="1"/>
            <a:r>
              <a:rPr lang="en-GB" dirty="0" smtClean="0"/>
              <a:t>WF </a:t>
            </a:r>
            <a:r>
              <a:rPr lang="en-GB" dirty="0"/>
              <a:t>on channel coding simulation data </a:t>
            </a:r>
            <a:r>
              <a:rPr lang="en-GB" dirty="0" smtClean="0"/>
              <a:t>sharing</a:t>
            </a:r>
          </a:p>
          <a:p>
            <a:pPr lvl="1"/>
            <a:r>
              <a:rPr lang="en-GB" dirty="0"/>
              <a:t>WF on further study of complexity of channel code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6602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Work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b="1" dirty="0"/>
              <a:t>RAN1#85 (May 2016) </a:t>
            </a:r>
            <a:endParaRPr lang="en-US" sz="2800" dirty="0"/>
          </a:p>
          <a:p>
            <a:pPr lvl="1"/>
            <a:r>
              <a:rPr lang="en-US" dirty="0" smtClean="0"/>
              <a:t>Continue </a:t>
            </a:r>
            <a:r>
              <a:rPr lang="en-US" dirty="0"/>
              <a:t>discussing candidate channel coding and modulation </a:t>
            </a:r>
            <a:endParaRPr lang="en-US" sz="2400" dirty="0"/>
          </a:p>
          <a:p>
            <a:pPr lvl="2"/>
            <a:r>
              <a:rPr lang="en-US" dirty="0"/>
              <a:t>Narrow down the candidate channel coding modulation </a:t>
            </a:r>
            <a:endParaRPr lang="en-US" dirty="0" smtClean="0"/>
          </a:p>
          <a:p>
            <a:pPr lvl="2"/>
            <a:endParaRPr lang="en-US" sz="2000" dirty="0"/>
          </a:p>
          <a:p>
            <a:pPr lvl="0"/>
            <a:r>
              <a:rPr lang="en-US" b="1" dirty="0" smtClean="0"/>
              <a:t>RAN1#86 </a:t>
            </a:r>
            <a:r>
              <a:rPr lang="en-US" b="1" dirty="0"/>
              <a:t>(August 2016)</a:t>
            </a:r>
            <a:endParaRPr lang="en-US" sz="2800" dirty="0"/>
          </a:p>
          <a:p>
            <a:pPr lvl="1"/>
            <a:r>
              <a:rPr lang="en-US" dirty="0" smtClean="0"/>
              <a:t>Continue </a:t>
            </a:r>
            <a:r>
              <a:rPr lang="en-US" dirty="0"/>
              <a:t>discussing candidate channel coding and modulation </a:t>
            </a:r>
            <a:endParaRPr lang="en-US" sz="2400" dirty="0"/>
          </a:p>
          <a:p>
            <a:pPr lvl="2"/>
            <a:r>
              <a:rPr lang="en-US" dirty="0"/>
              <a:t>Make initial decisions on the channel coding and modulation </a:t>
            </a:r>
            <a:endParaRPr lang="en-US" sz="2000" dirty="0"/>
          </a:p>
          <a:p>
            <a:pPr lvl="3"/>
            <a:r>
              <a:rPr lang="en-US" dirty="0"/>
              <a:t>Channel coding and modulation may be different depending on usage </a:t>
            </a:r>
            <a:r>
              <a:rPr lang="en-US" dirty="0" smtClean="0"/>
              <a:t>scenario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935116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36104"/>
          </a:xfrm>
        </p:spPr>
        <p:txBody>
          <a:bodyPr/>
          <a:lstStyle/>
          <a:p>
            <a:r>
              <a:rPr lang="en-US" altLang="ko-KR" dirty="0" smtClean="0"/>
              <a:t>Observation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I</a:t>
            </a:r>
            <a:r>
              <a:rPr lang="en-US" altLang="ko-KR" sz="2400" dirty="0" smtClean="0"/>
              <a:t>mplementation complexity comparison results show that LDPC is better than other coding schemes </a:t>
            </a:r>
          </a:p>
          <a:p>
            <a:r>
              <a:rPr lang="en-US" altLang="ko-KR" sz="2400" dirty="0" smtClean="0"/>
              <a:t>Survey of some contributions on implementation complexity:</a:t>
            </a:r>
          </a:p>
          <a:p>
            <a:pPr marL="0" indent="0">
              <a:buNone/>
            </a:pPr>
            <a:endParaRPr lang="en-US" altLang="ko-KR" sz="2800" dirty="0" smtClean="0"/>
          </a:p>
          <a:p>
            <a:endParaRPr lang="ko-KR" altLang="en-US" sz="2800" dirty="0"/>
          </a:p>
        </p:txBody>
      </p:sp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17744"/>
              </p:ext>
            </p:extLst>
          </p:nvPr>
        </p:nvGraphicFramePr>
        <p:xfrm>
          <a:off x="683568" y="2241675"/>
          <a:ext cx="7975847" cy="4110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1584176"/>
                <a:gridCol w="4231431"/>
              </a:tblGrid>
              <a:tr h="13831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Company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Tdoc</a:t>
                      </a:r>
                      <a:r>
                        <a:rPr lang="en-US" sz="1600" baseline="0" dirty="0" smtClean="0"/>
                        <a:t> number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Observations</a:t>
                      </a:r>
                      <a:endParaRPr lang="en-US" sz="1600" dirty="0"/>
                    </a:p>
                  </a:txBody>
                  <a:tcPr/>
                </a:tc>
              </a:tr>
              <a:tr h="33897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Qualcomm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166372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LDPC better than</a:t>
                      </a:r>
                      <a:r>
                        <a:rPr lang="en-US" sz="1600" baseline="0" dirty="0" smtClean="0"/>
                        <a:t> Turbo/Polar</a:t>
                      </a:r>
                      <a:endParaRPr lang="en-US" sz="1600" dirty="0"/>
                    </a:p>
                  </a:txBody>
                  <a:tcPr/>
                </a:tc>
              </a:tr>
              <a:tr h="33897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ZTE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167896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LDPC better</a:t>
                      </a:r>
                      <a:r>
                        <a:rPr lang="en-US" sz="1600" baseline="0" dirty="0" smtClean="0"/>
                        <a:t> than Turbo/Polar</a:t>
                      </a:r>
                      <a:endParaRPr lang="en-US" sz="1600" dirty="0"/>
                    </a:p>
                  </a:txBody>
                  <a:tcPr/>
                </a:tc>
              </a:tr>
              <a:tr h="37892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Ericsson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166396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600" dirty="0" smtClean="0"/>
                        <a:t>Inflexible LDPC </a:t>
                      </a:r>
                      <a:r>
                        <a:rPr lang="en-US" altLang="ko-KR" sz="1600" dirty="0" smtClean="0"/>
                        <a:t>better than </a:t>
                      </a:r>
                      <a:r>
                        <a:rPr lang="en-US" altLang="ko-KR" sz="1600" dirty="0" smtClean="0"/>
                        <a:t>Turbo</a:t>
                      </a:r>
                    </a:p>
                    <a:p>
                      <a:r>
                        <a:rPr lang="en-US" altLang="ko-KR" sz="1600" dirty="0" smtClean="0"/>
                        <a:t>Flexible</a:t>
                      </a:r>
                      <a:r>
                        <a:rPr lang="en-US" altLang="ko-KR" sz="1600" baseline="0" dirty="0" smtClean="0"/>
                        <a:t> LDPC comparable to Turbo</a:t>
                      </a:r>
                    </a:p>
                    <a:p>
                      <a:r>
                        <a:rPr lang="en-US" altLang="ko-KR" sz="1600" baseline="0" dirty="0" smtClean="0"/>
                        <a:t>Polar list decoder little worse than Turbo</a:t>
                      </a:r>
                      <a:endParaRPr lang="en-US" altLang="ko-KR" sz="1600" dirty="0"/>
                    </a:p>
                  </a:txBody>
                  <a:tcPr/>
                </a:tc>
              </a:tr>
              <a:tr h="33897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Intel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166557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LDPC better than Turbo</a:t>
                      </a:r>
                      <a:r>
                        <a:rPr lang="en-US" altLang="ko-KR" sz="1600" baseline="0" dirty="0" smtClean="0"/>
                        <a:t>/</a:t>
                      </a:r>
                      <a:r>
                        <a:rPr lang="en-US" sz="1600" dirty="0" smtClean="0"/>
                        <a:t>Polar</a:t>
                      </a:r>
                      <a:endParaRPr lang="en-US" sz="1600" dirty="0"/>
                    </a:p>
                  </a:txBody>
                  <a:tcPr/>
                </a:tc>
              </a:tr>
              <a:tr h="338975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Mediatek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167531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LDPC better than Turbo</a:t>
                      </a:r>
                      <a:endParaRPr lang="en-US" sz="1600" dirty="0"/>
                    </a:p>
                  </a:txBody>
                  <a:tcPr/>
                </a:tc>
              </a:tr>
              <a:tr h="33897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Nokia,</a:t>
                      </a:r>
                      <a:r>
                        <a:rPr lang="en-US" sz="1600" baseline="0" dirty="0" smtClean="0"/>
                        <a:t> ASB</a:t>
                      </a:r>
                      <a:r>
                        <a:rPr lang="en-US" sz="1600" dirty="0" smtClean="0"/>
                        <a:t>, Verizon,</a:t>
                      </a:r>
                      <a:r>
                        <a:rPr lang="en-US" sz="1600" baseline="0" dirty="0" smtClean="0"/>
                        <a:t> Xilinx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167272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600" dirty="0" smtClean="0"/>
                        <a:t>LDPC better than Turbo</a:t>
                      </a:r>
                      <a:r>
                        <a:rPr lang="en-US" altLang="ko-KR" sz="1600" baseline="0" dirty="0" smtClean="0"/>
                        <a:t>/</a:t>
                      </a:r>
                      <a:r>
                        <a:rPr lang="en-US" altLang="ko-KR" sz="1600" dirty="0" smtClean="0"/>
                        <a:t>Polar</a:t>
                      </a:r>
                      <a:endParaRPr lang="en-US" altLang="ko-KR" sz="1600" dirty="0"/>
                    </a:p>
                  </a:txBody>
                  <a:tcPr/>
                </a:tc>
              </a:tr>
              <a:tr h="33897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Samsung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166774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600" dirty="0" smtClean="0"/>
                        <a:t>LDPC better than Turbo</a:t>
                      </a:r>
                      <a:endParaRPr lang="en-US" altLang="ko-KR" sz="1600" dirty="0"/>
                    </a:p>
                  </a:txBody>
                  <a:tcPr/>
                </a:tc>
              </a:tr>
              <a:tr h="33897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Interdigital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167567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LDPC better than Turbo</a:t>
                      </a:r>
                      <a:r>
                        <a:rPr lang="en-US" altLang="ko-KR" sz="1600" baseline="0" dirty="0" smtClean="0"/>
                        <a:t>/</a:t>
                      </a:r>
                      <a:r>
                        <a:rPr lang="en-US" altLang="ko-KR" sz="1600" dirty="0" smtClean="0"/>
                        <a:t>Polar</a:t>
                      </a:r>
                    </a:p>
                  </a:txBody>
                  <a:tcPr/>
                </a:tc>
              </a:tr>
              <a:tr h="33897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167884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Some</a:t>
                      </a:r>
                      <a:r>
                        <a:rPr lang="en-US" altLang="ko-KR" sz="1600" baseline="0" dirty="0" smtClean="0"/>
                        <a:t> LDPC</a:t>
                      </a:r>
                      <a:r>
                        <a:rPr lang="en-US" altLang="ko-KR" sz="1600" baseline="30000" dirty="0" smtClean="0"/>
                        <a:t>*</a:t>
                      </a:r>
                      <a:r>
                        <a:rPr lang="en-US" altLang="ko-KR" sz="1600" baseline="0" dirty="0" smtClean="0"/>
                        <a:t> comparable with Turbo</a:t>
                      </a:r>
                      <a:endParaRPr lang="en-US" altLang="ko-KR" sz="16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128790" y="6490198"/>
            <a:ext cx="1604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* Limited flexible LDPC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259748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400" dirty="0" smtClean="0"/>
              <a:t>LDPC should be selected for </a:t>
            </a:r>
            <a:r>
              <a:rPr lang="en-US" altLang="zh-CN" sz="2400" dirty="0" err="1" smtClean="0"/>
              <a:t>eMBB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data </a:t>
            </a:r>
            <a:r>
              <a:rPr lang="en-US" altLang="zh-CN" sz="2400" dirty="0"/>
              <a:t>channel </a:t>
            </a:r>
            <a:r>
              <a:rPr lang="en-US" altLang="zh-CN" sz="2400" dirty="0" smtClean="0"/>
              <a:t>to </a:t>
            </a:r>
            <a:r>
              <a:rPr lang="en-US" altLang="zh-CN" sz="2400" dirty="0"/>
              <a:t>provide performance and implementation advantages at high rate and large </a:t>
            </a:r>
            <a:r>
              <a:rPr lang="en-US" altLang="zh-CN" sz="2400" dirty="0" err="1"/>
              <a:t>blocklength</a:t>
            </a: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HR33RHYHUWRF-13-111066</_dlc_DocId>
    <_dlc_DocIdUrl xmlns="c06861ca-3f08-4d07-bff7-bb15bac121f4">
      <Url>https://projects.qualcomm.com/sites/pentari/_layouts/15/DocIdRedir.aspx?ID=HR33RHYHUWRF-13-111066</Url>
      <Description>HR33RHYHUWRF-13-111066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48108D9109C944B70D5C8707C65226" ma:contentTypeVersion="3" ma:contentTypeDescription="Create a new document." ma:contentTypeScope="" ma:versionID="859063aa33e956eed4ee36169142fbea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77277A9-B8F7-426C-A1DA-CFCC2CAF9A0A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C62770D9-5B73-45C8-95DB-3663D8F6C00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F58FD3C-0C81-4AA1-B48A-20D6B09C2F10}">
  <ds:schemaRefs>
    <ds:schemaRef ds:uri="http://schemas.microsoft.com/office/2006/metadata/properties"/>
    <ds:schemaRef ds:uri="http://schemas.microsoft.com/office/infopath/2007/PartnerControls"/>
    <ds:schemaRef ds:uri="c06861ca-3f08-4d07-bff7-bb15bac121f4"/>
  </ds:schemaRefs>
</ds:datastoreItem>
</file>

<file path=customXml/itemProps4.xml><?xml version="1.0" encoding="utf-8"?>
<ds:datastoreItem xmlns:ds="http://schemas.openxmlformats.org/officeDocument/2006/customXml" ds:itemID="{F3845DCA-C586-4CCB-BA0E-B91F62EE8B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1590</TotalTime>
  <Words>358</Words>
  <Application>Microsoft Office PowerPoint</Application>
  <PresentationFormat>화면 슬라이드 쇼(4:3)</PresentationFormat>
  <Paragraphs>81</Paragraphs>
  <Slides>5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主题</vt:lpstr>
      <vt:lpstr>WF on Channel Coding Selection</vt:lpstr>
      <vt:lpstr>Background</vt:lpstr>
      <vt:lpstr>Background Work Plan</vt:lpstr>
      <vt:lpstr>Observation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#85</dc:title>
  <dc:creator>tji@qualcomm.com</dc:creator>
  <cp:lastModifiedBy>Hongsil Jeong</cp:lastModifiedBy>
  <cp:revision>123</cp:revision>
  <dcterms:created xsi:type="dcterms:W3CDTF">2016-04-08T01:45:47Z</dcterms:created>
  <dcterms:modified xsi:type="dcterms:W3CDTF">2016-08-23T10:49:59Z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(3)wGSQ9J1+CrCKY+p9ScP2yN0fZPmrnXJaNMC0zwwPAdJ/wKoe5lzVdY3QrkjJDzSQh/4QmW4a
RH0o6/V8ipON8DxwwZbR07X9KmWgNK3EDi60qJmWNEEUm07FBJGdNWTIht7ghLUxsAIVP6uV
vp/B/iYXXKtytFRJiM4WR/b0D3uQ4i4zZEN5OOfVFH/pVbmlvAWLF/uZlO5oat3ELA2gRd3j
u6yOJ/tfYxEY2NBB9h</vt:lpwstr>
  </property>
  <property fmtid="{D5CDD505-2E9C-101B-9397-08002B2CF9AE}" pid="3" name="_2015_ms_pID_7253431">
    <vt:lpwstr>cr43RmUsJaeipdB//ncbXiJIZKkOse+qUlUEnzedXzCD9r7ct+OQKT
cc+QWL1pgOSCcfEUdLA8DQ2FZOWwdarXJGIDRxuZlN9S97CQRWo581bUvzUfSRYjivI5Bq0B
v/3tp5EtAjwe1pVc9Sa/N+mn++i6ts7uSpLF/io2LYUGSOnwGzorQgvH3leJmEGrvFJr4G0M
/e7HYCcXpeK15y1QLBpz93FCylEqg6ybgG+L</vt:lpwstr>
  </property>
  <property fmtid="{D5CDD505-2E9C-101B-9397-08002B2CF9AE}" pid="4" name="_2015_ms_pID_7253432">
    <vt:lpwstr>AAkKmGztbxW9u7F+0v+IMQgNVu6fYqXSsvpv
ls4yjo/nwV1dAJ7p6Tk6biKLGka0KdSwkQ7uRxPJHLG1pUCe1yWx8vMzAvjz1S4iVl2U/Poc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1464051777</vt:lpwstr>
  </property>
  <property fmtid="{D5CDD505-2E9C-101B-9397-08002B2CF9AE}" pid="9" name="ContentTypeId">
    <vt:lpwstr>0x010100E148108D9109C944B70D5C8707C65226</vt:lpwstr>
  </property>
  <property fmtid="{D5CDD505-2E9C-101B-9397-08002B2CF9AE}" pid="10" name="_dlc_DocIdItemGuid">
    <vt:lpwstr>80783952-c3f8-4456-8330-5172087524bc</vt:lpwstr>
  </property>
  <property fmtid="{D5CDD505-2E9C-101B-9397-08002B2CF9AE}" pid="11" name="_AdHocReviewCycleID">
    <vt:i4>636301350</vt:i4>
  </property>
  <property fmtid="{D5CDD505-2E9C-101B-9397-08002B2CF9AE}" pid="12" name="_NewReviewCycle">
    <vt:lpwstr/>
  </property>
  <property fmtid="{D5CDD505-2E9C-101B-9397-08002B2CF9AE}" pid="13" name="_EmailSubject">
    <vt:lpwstr>RE: [channelCoding] WF on Code Selection for RAN1 86</vt:lpwstr>
  </property>
  <property fmtid="{D5CDD505-2E9C-101B-9397-08002B2CF9AE}" pid="14" name="_AuthorEmail">
    <vt:lpwstr>jsoriaga@qti.qualcomm.com</vt:lpwstr>
  </property>
  <property fmtid="{D5CDD505-2E9C-101B-9397-08002B2CF9AE}" pid="15" name="_AuthorEmailDisplayName">
    <vt:lpwstr>Soriaga, Joseph</vt:lpwstr>
  </property>
</Properties>
</file>