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observations on network impact aspects of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Rel-14 NB-IoT enhancements WID asks RAN1 to study both UTDOA and OTDOA for NB-IoT, and to provide recommendation to RAN#73 as the basis to make a choice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3200" b="1" dirty="0" smtClean="0"/>
              <a:t>Support </a:t>
            </a:r>
            <a:r>
              <a:rPr lang="en-US" sz="3200" b="1" dirty="0"/>
              <a:t>of UTDOA or OTDOA:</a:t>
            </a:r>
          </a:p>
          <a:p>
            <a:pPr lvl="3"/>
            <a:r>
              <a:rPr lang="en-US" sz="2400" b="1" i="1" u="sng" dirty="0" smtClean="0"/>
              <a:t>Study </a:t>
            </a:r>
            <a:r>
              <a:rPr lang="en-US" sz="2400" b="1" i="1" u="sng" dirty="0"/>
              <a:t>accuracy, UE complexity, UE power consumption for both UTDOA and OTDOA using NB-IoT and provide recommendation to RAN#73 on which one solution to adopt [RAN1] </a:t>
            </a:r>
            <a:r>
              <a:rPr lang="en-US" sz="2400" dirty="0"/>
              <a:t> </a:t>
            </a:r>
          </a:p>
          <a:p>
            <a:pPr lvl="4"/>
            <a:r>
              <a:rPr lang="en-US" sz="2400" dirty="0" smtClean="0"/>
              <a:t>3GPP </a:t>
            </a:r>
            <a:r>
              <a:rPr lang="en-US" sz="2400" dirty="0"/>
              <a:t>network operators are invited to provide inputs to RAN1#86 on their positioning requirements. Companies are encouraged to include both methods in their </a:t>
            </a:r>
            <a:r>
              <a:rPr lang="en-US" sz="2400" dirty="0" smtClean="0"/>
              <a:t>evaluations.</a:t>
            </a:r>
          </a:p>
          <a:p>
            <a:pPr lvl="3"/>
            <a:r>
              <a:rPr lang="en-US" sz="2400" b="1" i="1" u="sng" dirty="0" smtClean="0"/>
              <a:t>Based on the study make a choice (either uplink positioning or OTDOA) during RAN#73</a:t>
            </a:r>
            <a:endParaRPr lang="en-US" b="1" i="1" u="sng" dirty="0" smtClean="0"/>
          </a:p>
          <a:p>
            <a:r>
              <a:rPr lang="en-US" altLang="zh-CN"/>
              <a:t>The observation on the impact of different positioning methods on network is important for the recommendation to RAN#73</a:t>
            </a:r>
            <a:r>
              <a:rPr lang="en-US" smtClean="0"/>
              <a:t>. 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1309"/>
            <a:ext cx="10515600" cy="5295848"/>
          </a:xfrm>
        </p:spPr>
        <p:txBody>
          <a:bodyPr>
            <a:noAutofit/>
          </a:bodyPr>
          <a:lstStyle/>
          <a:p>
            <a:r>
              <a:rPr lang="en-US" dirty="0" smtClean="0"/>
              <a:t>Impact to network implementation</a:t>
            </a:r>
          </a:p>
          <a:p>
            <a:pPr lvl="1"/>
            <a:r>
              <a:rPr lang="en-US" altLang="zh-CN" sz="2000" dirty="0"/>
              <a:t>Enhanced Serving Mobile Location Center (E-SMLC) is </a:t>
            </a:r>
            <a:r>
              <a:rPr lang="en-US" altLang="zh-CN" sz="2000" dirty="0" smtClean="0"/>
              <a:t>needed for both UTDOA and OTDOA.</a:t>
            </a:r>
          </a:p>
          <a:p>
            <a:pPr lvl="1"/>
            <a:r>
              <a:rPr lang="en-US" altLang="zh-CN" sz="2000" dirty="0" smtClean="0"/>
              <a:t>For UTDOA, a </a:t>
            </a:r>
            <a:r>
              <a:rPr lang="en-US" altLang="zh-CN" sz="2000" dirty="0"/>
              <a:t>logical element of Location Measurement Unit (LMU) is additionally </a:t>
            </a:r>
            <a:r>
              <a:rPr lang="en-US" altLang="zh-CN" sz="2000" dirty="0" smtClean="0"/>
              <a:t>introduced to implement measurement </a:t>
            </a:r>
            <a:r>
              <a:rPr lang="en-US" altLang="zh-CN" sz="2000" dirty="0"/>
              <a:t>for positioning</a:t>
            </a:r>
            <a:r>
              <a:rPr lang="en-US" sz="2000" dirty="0" smtClean="0"/>
              <a:t>. </a:t>
            </a:r>
          </a:p>
          <a:p>
            <a:pPr lvl="2"/>
            <a:r>
              <a:rPr lang="en-US" sz="1800" dirty="0" smtClean="0"/>
              <a:t>Class 1 LMU can be a software function of </a:t>
            </a:r>
            <a:r>
              <a:rPr lang="en-US" sz="1800" dirty="0" err="1" smtClean="0"/>
              <a:t>eNB</a:t>
            </a:r>
            <a:endParaRPr lang="en-US" sz="1800" dirty="0" smtClean="0"/>
          </a:p>
          <a:p>
            <a:pPr lvl="1"/>
            <a:r>
              <a:rPr lang="en-US" sz="2000" dirty="0" smtClean="0"/>
              <a:t>For OTDOA, no additional logical element is needed.</a:t>
            </a:r>
            <a:endParaRPr lang="en-US" sz="2000" dirty="0"/>
          </a:p>
          <a:p>
            <a:r>
              <a:rPr lang="en-US" dirty="0" smtClean="0"/>
              <a:t>Scalability/Capacity</a:t>
            </a:r>
          </a:p>
          <a:p>
            <a:pPr lvl="1"/>
            <a:r>
              <a:rPr lang="en-US" sz="2000" dirty="0" smtClean="0"/>
              <a:t>For UTDOA, the </a:t>
            </a:r>
            <a:r>
              <a:rPr lang="en-US" altLang="zh-CN" sz="2000" dirty="0"/>
              <a:t>uplink time-frequency resources of transmitting uplink positioning reference signal</a:t>
            </a:r>
            <a:r>
              <a:rPr lang="en-US" sz="2000" dirty="0" smtClean="0"/>
              <a:t> increases linearly </a:t>
            </a:r>
            <a:r>
              <a:rPr lang="en-GB" altLang="zh-CN" sz="2000" dirty="0" smtClean="0"/>
              <a:t>with increased cell positioning load</a:t>
            </a:r>
            <a:r>
              <a:rPr lang="en-US" sz="2000" dirty="0" smtClean="0"/>
              <a:t>.</a:t>
            </a:r>
          </a:p>
          <a:p>
            <a:pPr lvl="1"/>
            <a:r>
              <a:rPr lang="en-US" altLang="zh-CN" sz="2000" dirty="0"/>
              <a:t>For UTDOA, the </a:t>
            </a:r>
            <a:r>
              <a:rPr lang="en-US" altLang="zh-CN" sz="2000" dirty="0" smtClean="0"/>
              <a:t>basestation </a:t>
            </a:r>
            <a:r>
              <a:rPr lang="en-US" altLang="zh-CN" sz="2000" dirty="0"/>
              <a:t>processing load (e.g., uplink measurements)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increases linearly </a:t>
            </a:r>
            <a:r>
              <a:rPr lang="en-GB" altLang="zh-CN" sz="2000" dirty="0"/>
              <a:t>with increased positioning load</a:t>
            </a:r>
            <a:r>
              <a:rPr lang="en-US" altLang="zh-CN" sz="2000" dirty="0" smtClean="0"/>
              <a:t>.</a:t>
            </a:r>
            <a:endParaRPr lang="en-US" sz="2000" dirty="0" smtClean="0"/>
          </a:p>
          <a:p>
            <a:pPr lvl="1"/>
            <a:r>
              <a:rPr lang="en-US" altLang="zh-CN" sz="2000" dirty="0"/>
              <a:t>For </a:t>
            </a:r>
            <a:r>
              <a:rPr lang="en-US" altLang="zh-CN" sz="2000" dirty="0" smtClean="0"/>
              <a:t>OTDOA</a:t>
            </a:r>
            <a:r>
              <a:rPr lang="en-US" altLang="zh-CN" sz="2000" dirty="0"/>
              <a:t>, the </a:t>
            </a:r>
            <a:r>
              <a:rPr lang="en-US" altLang="zh-CN" sz="2000" dirty="0" smtClean="0"/>
              <a:t>uplink time-frequency resources of reporting measurements </a:t>
            </a:r>
            <a:r>
              <a:rPr lang="en-US" altLang="zh-CN" sz="2000" dirty="0"/>
              <a:t>increases linearly </a:t>
            </a:r>
            <a:r>
              <a:rPr lang="en-GB" altLang="zh-CN" sz="2000" dirty="0"/>
              <a:t>with increased positioning load</a:t>
            </a:r>
            <a:r>
              <a:rPr lang="en-US" altLang="zh-CN" sz="2000" dirty="0"/>
              <a:t>.</a:t>
            </a:r>
            <a:endParaRPr lang="en-US" altLang="zh-CN" dirty="0"/>
          </a:p>
          <a:p>
            <a:pPr lvl="1"/>
            <a:r>
              <a:rPr lang="en-US" sz="2000" dirty="0" smtClean="0"/>
              <a:t>For OTDOA, the downlink time-frequency resources for transmitting downlink positioning reference signal may or may not increase with increased positioning load.</a:t>
            </a:r>
          </a:p>
          <a:p>
            <a:pPr lvl="1"/>
            <a:r>
              <a:rPr lang="en-US" altLang="zh-CN" sz="2000" dirty="0"/>
              <a:t>For OTDOA, the </a:t>
            </a:r>
            <a:r>
              <a:rPr lang="en-US" altLang="zh-CN" sz="2000" dirty="0" smtClean="0"/>
              <a:t>basestation processing load </a:t>
            </a:r>
            <a:r>
              <a:rPr lang="en-US" altLang="zh-CN" sz="2000" dirty="0"/>
              <a:t>may not increase with increased positioning load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224</Words>
  <Application>Microsoft Office PowerPoint</Application>
  <PresentationFormat>自定义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observations on network impact aspects of NB-IoT positioning</vt:lpstr>
      <vt:lpstr>Background</vt:lpstr>
      <vt:lpstr>Observations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75</cp:revision>
  <dcterms:created xsi:type="dcterms:W3CDTF">2016-03-23T22:01:47Z</dcterms:created>
  <dcterms:modified xsi:type="dcterms:W3CDTF">2016-08-23T09:53:18Z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(3)JVtq6ZBnmrpFlSSzr3mC1PSbr+7b6824JDcM05fOOMV3grJBoGtC+cdn5xj1Ti4g8YtTzx6g
pAJkK+MIfrbb7S4jEStPFOcnlJ/HyXAzEgcZeoqHwYlfmGeJn9I85nn4rfEQceNrupMDTzmI
VGhgzLEiHBI60ZOpWKN6kySjEYcsaB+qUJiQViIADc3ULY/8DAS1DZdcSUtcvu0//c5OEAGv
qyqbnt0HvdP4469fLu</vt:lpwstr>
  </property>
  <property fmtid="{D5CDD505-2E9C-101B-9397-08002B2CF9AE}" pid="3" name="_2015_ms_pID_7253431">
    <vt:lpwstr>G3vzLJhwiFiJZ/pHyPLVyDso6YDYi8Jd3VKPiEe4LcNXlOjGoV/q1X
q2mWBg2gcTb0+6VCPqw9RkskrZdm+d413NO2z9iWgjL5yofC5okuGsvdHQFEtSq/jv57R1PM
hEhvzzuWWbsGuI+wz85axjMDI614MqjpbGtqyybO1oOyRNAP6sWY1SuxWef3SPbeKeQMhPgx
nexXF3QFZs3omNR3USOes2woN3rG5mIqId99</vt:lpwstr>
  </property>
  <property fmtid="{D5CDD505-2E9C-101B-9397-08002B2CF9AE}" pid="4" name="_2015_ms_pID_7253432">
    <vt:lpwstr>wkWPx92y0lPXSCOgqyWaBV8WGzVXuBKSDZFB
l10+fez1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1471885551</vt:lpwstr>
  </property>
</Properties>
</file>