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requirements for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1704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Rel-14 NB-IoT enhancements WID invites input on requirements for NB-IoT positioning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3200" b="1" dirty="0" smtClean="0"/>
              <a:t>Support </a:t>
            </a:r>
            <a:r>
              <a:rPr lang="en-US" sz="3200" b="1" dirty="0"/>
              <a:t>of UTDOA or OTDOA:</a:t>
            </a:r>
          </a:p>
          <a:p>
            <a:pPr lvl="3"/>
            <a:r>
              <a:rPr lang="en-US" sz="2400" dirty="0" smtClean="0"/>
              <a:t>Study </a:t>
            </a:r>
            <a:r>
              <a:rPr lang="en-US" sz="2400" dirty="0"/>
              <a:t>accuracy, UE complexity, UE power consumption for both UTDOA and OTDOA using NB-IoT and provide recommendation to RAN#73 on which one solution to adopt [RAN1]  </a:t>
            </a:r>
          </a:p>
          <a:p>
            <a:pPr lvl="4"/>
            <a:r>
              <a:rPr lang="en-US" sz="2400" b="1" i="1" u="sng" dirty="0" smtClean="0"/>
              <a:t>3GPP </a:t>
            </a:r>
            <a:r>
              <a:rPr lang="en-US" sz="2400" b="1" i="1" u="sng" dirty="0"/>
              <a:t>network operators are invited to provide inputs to RAN1#86 on their positioning requirements. Companies are encouraged to include both methods in their </a:t>
            </a:r>
            <a:r>
              <a:rPr lang="en-US" sz="2400" b="1" i="1" u="sng" dirty="0" smtClean="0"/>
              <a:t>evaluations.</a:t>
            </a:r>
          </a:p>
          <a:p>
            <a:pPr lvl="3"/>
            <a:r>
              <a:rPr lang="en-US" sz="2400" dirty="0" smtClean="0"/>
              <a:t>Based on the study make a choice (either uplink positioning or OTDOA) during RAN#73</a:t>
            </a:r>
            <a:endParaRPr lang="en-US" dirty="0" smtClean="0"/>
          </a:p>
          <a:p>
            <a:r>
              <a:rPr lang="en-US" dirty="0" smtClean="0"/>
              <a:t>The requirements in RAN1#86 should be sufficient to allow a recommendation to RAN. It is not necessary to design or select any specific solution in this first meeting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0360"/>
            <a:ext cx="10515600" cy="892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0367"/>
            <a:ext cx="10515600" cy="5567082"/>
          </a:xfrm>
        </p:spPr>
        <p:txBody>
          <a:bodyPr>
            <a:noAutofit/>
          </a:bodyPr>
          <a:lstStyle/>
          <a:p>
            <a:r>
              <a:rPr lang="en-US" sz="1800" dirty="0"/>
              <a:t>Horizontal accuracy of 50 m, 67% of UEs</a:t>
            </a:r>
            <a:r>
              <a:rPr lang="en-US" sz="1800" dirty="0" smtClean="0"/>
              <a:t>.</a:t>
            </a:r>
          </a:p>
          <a:p>
            <a:pPr lvl="0"/>
            <a:r>
              <a:rPr lang="en-US" sz="1800" dirty="0" smtClean="0"/>
              <a:t>Accuracy target applies to stationary (i.e., 0 km/h) </a:t>
            </a:r>
            <a:r>
              <a:rPr lang="en-US" sz="1800" dirty="0"/>
              <a:t>and </a:t>
            </a:r>
            <a:r>
              <a:rPr lang="en-US" sz="1800" dirty="0" smtClean="0"/>
              <a:t>pedestrian (i.e., 3 km/h) </a:t>
            </a:r>
            <a:r>
              <a:rPr lang="en-US" sz="1800" dirty="0"/>
              <a:t>UEs </a:t>
            </a:r>
            <a:r>
              <a:rPr lang="en-US" sz="1800" dirty="0" smtClean="0"/>
              <a:t>as </a:t>
            </a:r>
            <a:r>
              <a:rPr lang="en-US" sz="1800" dirty="0"/>
              <a:t>a priority, </a:t>
            </a:r>
            <a:r>
              <a:rPr lang="en-US" sz="1800" dirty="0" smtClean="0"/>
              <a:t>higher speed (i.e., 30 km/h and 120 km/h) </a:t>
            </a:r>
            <a:r>
              <a:rPr lang="en-US" sz="1800" dirty="0"/>
              <a:t>UEs can also be considered if suitable solutions are </a:t>
            </a:r>
            <a:r>
              <a:rPr lang="en-US" sz="1800" dirty="0" smtClean="0"/>
              <a:t>found</a:t>
            </a:r>
          </a:p>
          <a:p>
            <a:pPr lvl="0"/>
            <a:r>
              <a:rPr lang="en-US" sz="1800" dirty="0" smtClean="0"/>
              <a:t>Accuracy target applies to </a:t>
            </a:r>
            <a:r>
              <a:rPr lang="en-US" sz="1800" dirty="0"/>
              <a:t>outdoor </a:t>
            </a:r>
            <a:r>
              <a:rPr lang="en-US" sz="1800" dirty="0" smtClean="0"/>
              <a:t>scenarios only</a:t>
            </a:r>
            <a:r>
              <a:rPr lang="en-US" sz="1800" dirty="0"/>
              <a:t>. </a:t>
            </a:r>
            <a:endParaRPr lang="en-US" sz="1800" dirty="0" smtClean="0"/>
          </a:p>
          <a:p>
            <a:pPr lvl="0"/>
            <a:r>
              <a:rPr lang="en-US" sz="1800" dirty="0" smtClean="0"/>
              <a:t>Accuracy target </a:t>
            </a:r>
            <a:r>
              <a:rPr lang="en-US" sz="1800" dirty="0"/>
              <a:t>met in synchronous and asynchronous networks, i.e. E-SMLC is assumed to know the absolute timing of each involved </a:t>
            </a:r>
            <a:r>
              <a:rPr lang="en-US" sz="1800" dirty="0" err="1" smtClean="0"/>
              <a:t>eNB</a:t>
            </a:r>
            <a:endParaRPr lang="en-US" sz="1800" dirty="0" smtClean="0"/>
          </a:p>
          <a:p>
            <a:r>
              <a:rPr lang="en-US" altLang="zh-CN" sz="1800" dirty="0"/>
              <a:t>Time to determine position &lt;= </a:t>
            </a:r>
            <a:r>
              <a:rPr lang="en-US" altLang="zh-CN" sz="1800" dirty="0" smtClean="0"/>
              <a:t>10sec (same latency as Rel-13)</a:t>
            </a:r>
            <a:endParaRPr lang="en-US" sz="1800" dirty="0" smtClean="0"/>
          </a:p>
          <a:p>
            <a:r>
              <a:rPr lang="en-US" altLang="zh-CN" sz="1800" dirty="0" smtClean="0"/>
              <a:t>Requirements are the same for all three operation modes (i.e. stand-alone/in-band/guard band) per the WID</a:t>
            </a:r>
          </a:p>
          <a:p>
            <a:pPr lvl="0"/>
            <a:r>
              <a:rPr lang="en-US" sz="1800" dirty="0" smtClean="0"/>
              <a:t>Low </a:t>
            </a:r>
            <a:r>
              <a:rPr lang="en-US" sz="1800" dirty="0"/>
              <a:t>power class UEs (if </a:t>
            </a:r>
            <a:r>
              <a:rPr lang="en-US" sz="1800" dirty="0" smtClean="0"/>
              <a:t>introduced by RAN4) </a:t>
            </a:r>
            <a:r>
              <a:rPr lang="en-US" sz="1800" dirty="0"/>
              <a:t>have same </a:t>
            </a:r>
            <a:r>
              <a:rPr lang="en-US" sz="1800" dirty="0" smtClean="0"/>
              <a:t>requirements as 20/23 dBm NB-IoT UEs, but </a:t>
            </a:r>
            <a:r>
              <a:rPr lang="en-US" sz="1800" dirty="0"/>
              <a:t>allowing for MCL relaxations agreed by RAN4.</a:t>
            </a:r>
          </a:p>
          <a:p>
            <a:pPr lvl="0"/>
            <a:r>
              <a:rPr lang="en-US" sz="1800" dirty="0" smtClean="0"/>
              <a:t>No </a:t>
            </a:r>
            <a:r>
              <a:rPr lang="en-US" sz="1800" dirty="0"/>
              <a:t>need for hardware LMUs</a:t>
            </a:r>
          </a:p>
          <a:p>
            <a:pPr lvl="1"/>
            <a:r>
              <a:rPr lang="en-US" sz="1600" dirty="0"/>
              <a:t>Software function per eNB is </a:t>
            </a:r>
            <a:r>
              <a:rPr lang="en-US" sz="1600" dirty="0" smtClean="0"/>
              <a:t>permitted</a:t>
            </a:r>
          </a:p>
          <a:p>
            <a:pPr lvl="0"/>
            <a:r>
              <a:rPr lang="en-US" sz="1800" dirty="0" smtClean="0"/>
              <a:t>Other </a:t>
            </a:r>
            <a:r>
              <a:rPr lang="en-US" sz="1800" dirty="0"/>
              <a:t>requirements </a:t>
            </a:r>
            <a:r>
              <a:rPr lang="en-US" sz="1800" smtClean="0"/>
              <a:t>as for </a:t>
            </a:r>
            <a:r>
              <a:rPr lang="en-US" sz="1800" dirty="0"/>
              <a:t>Rel-13 </a:t>
            </a:r>
            <a:r>
              <a:rPr lang="en-US" sz="1800" dirty="0" smtClean="0"/>
              <a:t>NB-IoT, </a:t>
            </a:r>
            <a:r>
              <a:rPr lang="en-US" sz="1800" dirty="0"/>
              <a:t>including</a:t>
            </a:r>
          </a:p>
          <a:p>
            <a:pPr lvl="1"/>
            <a:r>
              <a:rPr lang="en-US" altLang="zh-CN" sz="1600" dirty="0" smtClean="0"/>
              <a:t>UE signal processing effort is not increased beyond Rel-13</a:t>
            </a:r>
            <a:endParaRPr lang="en-US" sz="1600" dirty="0"/>
          </a:p>
          <a:p>
            <a:pPr lvl="1"/>
            <a:r>
              <a:rPr lang="en-US" altLang="zh-CN" sz="1600" dirty="0" smtClean="0"/>
              <a:t>Solutions with smaller total impact to UE battery life are preferred.</a:t>
            </a:r>
          </a:p>
          <a:p>
            <a:pPr lvl="1"/>
            <a:r>
              <a:rPr lang="en-US" sz="1600" dirty="0" smtClean="0"/>
              <a:t>Scalability to support massive UEs per cell (i.e., &gt; 50k UEs/cell)</a:t>
            </a:r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243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requirements for NB-IoT positioning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64</cp:revision>
  <dcterms:created xsi:type="dcterms:W3CDTF">2016-03-23T22:01:47Z</dcterms:created>
  <dcterms:modified xsi:type="dcterms:W3CDTF">2016-08-23T09:48:27Z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(3)ithuivj8fHVOiTuc818uzx4uwpt9bOuqAyVkgde+e6x80fQF/W6/W+BkSzxzHtYeYMpWDrUo
mqHC99L7kEKFKm9omBR0xBtZYFvBaaPvNDRGHx8L8LwF5OE71Eof1GWmXlDV/P/c1P2qz2Ww
H+FrQfbG3gAQy2RaQYk5bA4EtLrZAHRplKtC4uRXowimpV25MmR5IeLMlAW2Ll/wk0yH1vLU
y6aCRJErGA0f9W7W33</vt:lpwstr>
  </property>
  <property fmtid="{D5CDD505-2E9C-101B-9397-08002B2CF9AE}" pid="3" name="_2015_ms_pID_7253431">
    <vt:lpwstr>KS4667ZKlcSBxBRJDm5m/ZUW3NaANrzXI9wPU/0r2TzO0NaW+r0L5x
pJ/HLjrVySkydXUb14VnzDjjNGXOVQ6N8pdoLNzYg3youxGzKelJ8ZrPbws4FuwLuTqyAylM
5dEiJK7xZqk7ZGt/SErl6kbcviJd9Gzu8RM0QQOazcNW1zCf+hoo/Red90RjSp8An/g0LzhN
su2ugSG1EBvAEgDgbGqzoD/TCTb0OZYxgakn</vt:lpwstr>
  </property>
  <property fmtid="{D5CDD505-2E9C-101B-9397-08002B2CF9AE}" pid="4" name="_2015_ms_pID_7253432">
    <vt:lpwstr>KJM81FtTXVqW/iQp+RJeeGjCPWo7pauhctdN
aroXqd2R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1471863600</vt:lpwstr>
  </property>
</Properties>
</file>