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7"/>
            <a:ext cx="8230864" cy="1143000"/>
          </a:xfrm>
        </p:spPr>
        <p:txBody>
          <a:bodyPr/>
          <a:lstStyle/>
          <a:p>
            <a:pPr algn="ctr"/>
            <a:r>
              <a:rPr lang="en-US" altLang="zh-CN" sz="4400" dirty="0" smtClean="0"/>
              <a:t>WF on Advanced CSI in Rel-14 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3645024"/>
            <a:ext cx="6840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Huawei, HiSilicon, </a:t>
            </a:r>
            <a:r>
              <a:rPr lang="en-US" altLang="en-US" sz="2400" dirty="0" smtClean="0"/>
              <a:t>Deutsche </a:t>
            </a:r>
            <a:r>
              <a:rPr lang="en-US" altLang="en-US" sz="2400" dirty="0" smtClean="0"/>
              <a:t>Telekom</a:t>
            </a:r>
            <a:r>
              <a:rPr lang="en-US" altLang="en-US" sz="2400" dirty="0" smtClean="0"/>
              <a:t>, China Unicom, AT&amp;T, </a:t>
            </a:r>
            <a:r>
              <a:rPr lang="en-US" altLang="en-US" sz="2400" dirty="0" smtClean="0"/>
              <a:t>China Telecom</a:t>
            </a:r>
            <a:endParaRPr lang="zh-CN" altLang="en-US" sz="24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237803"/>
            <a:ext cx="8839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				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67967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Gothenburg, Sweden 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GB" altLang="zh-CN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GB" altLang="zh-CN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GB" altLang="zh-CN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b="1" dirty="0">
                <a:latin typeface="Times New Roman" pitchFamily="18" charset="0"/>
                <a:cs typeface="Times New Roman" pitchFamily="18" charset="0"/>
              </a:rPr>
              <a:t> August,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7.2.4.2.3</a:t>
            </a:r>
            <a:endParaRPr lang="en-US" altLang="ko-K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/>
          <a:lstStyle/>
          <a:p>
            <a:pPr marL="401638" lvl="1">
              <a:buFont typeface="Arial" pitchFamily="34" charset="0"/>
              <a:buChar char="•"/>
            </a:pPr>
            <a:r>
              <a:rPr lang="en-US" altLang="zh-CN" sz="1800" kern="1200" dirty="0" smtClean="0">
                <a:ea typeface="ＭＳ Ｐゴシック" pitchFamily="34" charset="-128"/>
              </a:rPr>
              <a:t>RAN1 #85 agreed to specify advanced CSI. The specified enhancement is to be selected from the following categories:</a:t>
            </a:r>
          </a:p>
          <a:p>
            <a:pPr marL="990600" lvl="2" indent="-180975">
              <a:buClr>
                <a:schemeClr val="tx1"/>
              </a:buClr>
              <a:buFont typeface="Arial" pitchFamily="34" charset="0"/>
              <a:buChar char="‒"/>
            </a:pPr>
            <a:r>
              <a:rPr lang="en-US" altLang="zh-CN" sz="1400" i="1" dirty="0">
                <a:solidFill>
                  <a:srgbClr val="FF0000"/>
                </a:solidFill>
                <a:ea typeface="ＭＳ Ｐゴシック" pitchFamily="34" charset="-128"/>
              </a:rPr>
              <a:t>Enhancements to Rel-13 feedback codebooks </a:t>
            </a:r>
            <a:r>
              <a:rPr lang="en-US" altLang="zh-CN" sz="1400" i="1" dirty="0">
                <a:ea typeface="ＭＳ Ｐゴシック" pitchFamily="34" charset="-128"/>
              </a:rPr>
              <a:t>(FFS </a:t>
            </a:r>
            <a:r>
              <a:rPr lang="en-US" altLang="zh-CN" sz="1400" i="1" kern="1200" dirty="0" smtClean="0">
                <a:ea typeface="ＭＳ Ｐゴシック" pitchFamily="34" charset="-128"/>
              </a:rPr>
              <a:t>which numbers of antenna ports from the set {8, 12, 16, 20, 24, 28, 32}) that increase CSI resolution through improved beam selection / construction in W1 and/or improved beam/port selection / combining / weighting mechanisms in W2 </a:t>
            </a:r>
            <a:endParaRPr lang="en-US" altLang="zh-CN" sz="1400" i="1" kern="1200" dirty="0" smtClean="0">
              <a:solidFill>
                <a:srgbClr val="C00000"/>
              </a:solidFill>
              <a:ea typeface="ＭＳ Ｐゴシック" pitchFamily="34" charset="-128"/>
            </a:endParaRPr>
          </a:p>
          <a:p>
            <a:pPr marL="990600" lvl="2" indent="-180975">
              <a:buClr>
                <a:schemeClr val="tx1"/>
              </a:buClr>
              <a:buFont typeface="Arial" pitchFamily="34" charset="0"/>
              <a:buChar char="‒"/>
            </a:pPr>
            <a:r>
              <a:rPr lang="en-US" altLang="zh-CN" sz="1400" i="1" dirty="0">
                <a:solidFill>
                  <a:srgbClr val="FF0000"/>
                </a:solidFill>
                <a:ea typeface="ＭＳ Ｐゴシック" pitchFamily="34" charset="-128"/>
              </a:rPr>
              <a:t>Parameters representing channel coefficients</a:t>
            </a:r>
            <a:r>
              <a:rPr lang="en-US" altLang="zh-CN" sz="1400" i="1" dirty="0">
                <a:ea typeface="ＭＳ Ｐゴシック" pitchFamily="34" charset="-128"/>
              </a:rPr>
              <a:t>, or </a:t>
            </a:r>
            <a:r>
              <a:rPr lang="en-US" altLang="zh-CN" sz="1400" i="1" dirty="0">
                <a:solidFill>
                  <a:srgbClr val="FF0000"/>
                </a:solidFill>
                <a:ea typeface="ＭＳ Ｐゴシック" pitchFamily="34" charset="-128"/>
              </a:rPr>
              <a:t>some reduced space representation </a:t>
            </a:r>
            <a:r>
              <a:rPr lang="en-US" altLang="zh-CN" sz="1400" i="1" dirty="0">
                <a:ea typeface="ＭＳ Ｐゴシック" pitchFamily="34" charset="-128"/>
              </a:rPr>
              <a:t>thereof including beam combining / weighting with coefficient </a:t>
            </a:r>
            <a:r>
              <a:rPr lang="en-US" altLang="zh-CN" sz="1400" i="1" dirty="0" err="1">
                <a:ea typeface="ＭＳ Ｐゴシック" pitchFamily="34" charset="-128"/>
              </a:rPr>
              <a:t>quantisation</a:t>
            </a:r>
            <a:r>
              <a:rPr lang="en-US" altLang="zh-CN" sz="1400" i="1" dirty="0">
                <a:ea typeface="ＭＳ Ｐゴシック" pitchFamily="34" charset="-128"/>
              </a:rPr>
              <a:t> or channel </a:t>
            </a:r>
            <a:r>
              <a:rPr lang="en-US" altLang="zh-CN" sz="1400" i="1" dirty="0" err="1">
                <a:ea typeface="ＭＳ Ｐゴシック" pitchFamily="34" charset="-128"/>
              </a:rPr>
              <a:t>quantisation</a:t>
            </a:r>
            <a:r>
              <a:rPr lang="en-US" altLang="zh-CN" sz="1400" i="1" dirty="0">
                <a:ea typeface="ＭＳ Ｐゴシック" pitchFamily="34" charset="-128"/>
              </a:rPr>
              <a:t> or channel covariance matrix </a:t>
            </a:r>
            <a:r>
              <a:rPr lang="en-US" altLang="zh-CN" sz="1400" i="1" dirty="0" err="1">
                <a:ea typeface="ＭＳ Ｐゴシック" pitchFamily="34" charset="-128"/>
              </a:rPr>
              <a:t>quantisation</a:t>
            </a:r>
            <a:endParaRPr lang="en-US" altLang="zh-CN" sz="1400" i="1" dirty="0">
              <a:ea typeface="ＭＳ Ｐゴシック" pitchFamily="34" charset="-128"/>
            </a:endParaRPr>
          </a:p>
          <a:p>
            <a:pPr marL="1428750" lvl="3" indent="-180975">
              <a:buClr>
                <a:schemeClr val="tx1"/>
              </a:buClr>
              <a:buFont typeface="Calibri" pitchFamily="34" charset="0"/>
              <a:buChar char="–"/>
            </a:pPr>
            <a:r>
              <a:rPr lang="en-US" altLang="zh-CN" sz="1400" i="1" dirty="0">
                <a:solidFill>
                  <a:srgbClr val="FF0000"/>
                </a:solidFill>
                <a:ea typeface="ＭＳ Ｐゴシック" pitchFamily="34" charset="-128"/>
              </a:rPr>
              <a:t>Uplink physical channel enhancements </a:t>
            </a:r>
            <a:r>
              <a:rPr lang="en-US" altLang="zh-CN" sz="1400" i="1" dirty="0">
                <a:ea typeface="ＭＳ Ｐゴシック" pitchFamily="34" charset="-128"/>
              </a:rPr>
              <a:t>to </a:t>
            </a:r>
            <a:r>
              <a:rPr lang="en-US" altLang="zh-CN" sz="1400" i="1" kern="1200" dirty="0" smtClean="0">
                <a:ea typeface="ＭＳ Ｐゴシック" pitchFamily="34" charset="-128"/>
              </a:rPr>
              <a:t>carry the representation of channel coefficients can be included if selected</a:t>
            </a:r>
          </a:p>
          <a:p>
            <a:pPr marL="990600" lvl="2" indent="-180975">
              <a:buClr>
                <a:schemeClr val="bg2"/>
              </a:buClr>
              <a:buFont typeface="Calibri" pitchFamily="34" charset="0"/>
              <a:buChar char="–"/>
            </a:pPr>
            <a:endParaRPr lang="en-US" altLang="zh-CN" sz="1600" kern="1200" dirty="0" smtClean="0">
              <a:ea typeface="ＭＳ Ｐゴシック" pitchFamily="34" charset="-128"/>
            </a:endParaRPr>
          </a:p>
          <a:p>
            <a:pPr marL="401638" lvl="1">
              <a:buFont typeface="Arial" pitchFamily="34" charset="0"/>
              <a:buChar char="•"/>
            </a:pPr>
            <a:r>
              <a:rPr lang="en-US" altLang="zh-CN" sz="1800" dirty="0">
                <a:ea typeface="ＭＳ Ｐゴシック" pitchFamily="34" charset="-128"/>
              </a:rPr>
              <a:t> Observations</a:t>
            </a:r>
          </a:p>
          <a:p>
            <a:pPr marL="990600" lvl="2" indent="-180975">
              <a:buFont typeface="Arial" pitchFamily="34" charset="0"/>
              <a:buChar char="‒"/>
            </a:pPr>
            <a:r>
              <a:rPr lang="en-US" altLang="zh-CN" sz="1400" kern="1200" dirty="0" smtClean="0">
                <a:ea typeface="ＭＳ Ｐゴシック" pitchFamily="34" charset="-128"/>
              </a:rPr>
              <a:t>The two categories can be unified (exactly the same) if </a:t>
            </a:r>
          </a:p>
          <a:p>
            <a:pPr marL="1428750" lvl="3" indent="-180975">
              <a:buClr>
                <a:schemeClr val="tx1"/>
              </a:buClr>
              <a:buFont typeface="Calibri" pitchFamily="34" charset="0"/>
              <a:buChar char="–"/>
            </a:pPr>
            <a:r>
              <a:rPr lang="en-US" altLang="zh-CN" sz="1400" kern="1200" dirty="0" smtClean="0">
                <a:ea typeface="ＭＳ Ｐゴシック" pitchFamily="34" charset="-128"/>
              </a:rPr>
              <a:t>Reduced space (eigenvectors)/W1 is constructed on a orthogonal basis (e.g. DFT matrix)</a:t>
            </a:r>
          </a:p>
          <a:p>
            <a:pPr marL="1428750" lvl="3" indent="-180975">
              <a:buClr>
                <a:schemeClr val="tx1"/>
              </a:buClr>
              <a:buFont typeface="Calibri" pitchFamily="34" charset="0"/>
              <a:buChar char="–"/>
            </a:pPr>
            <a:r>
              <a:rPr lang="en-US" altLang="zh-CN" sz="1400" kern="1200" dirty="0" smtClean="0">
                <a:ea typeface="ＭＳ Ｐゴシック" pitchFamily="34" charset="-128"/>
              </a:rPr>
              <a:t>Reduced space representation/W2 is to further combine selected beams</a:t>
            </a:r>
          </a:p>
          <a:p>
            <a:pPr marL="1428750" lvl="3" indent="-180975">
              <a:buClr>
                <a:schemeClr val="tx1"/>
              </a:buClr>
              <a:buFont typeface="Calibri" pitchFamily="34" charset="0"/>
              <a:buChar char="–"/>
            </a:pPr>
            <a:r>
              <a:rPr lang="en-US" altLang="zh-CN" sz="1400" kern="1200" dirty="0" smtClean="0">
                <a:ea typeface="ＭＳ Ｐゴシック" pitchFamily="34" charset="-128"/>
              </a:rPr>
              <a:t>Granularity of weighting(phase and amplitude) can be either wideband or </a:t>
            </a:r>
            <a:r>
              <a:rPr lang="en-US" altLang="zh-CN" sz="1400" kern="1200" dirty="0" err="1" smtClean="0">
                <a:ea typeface="ＭＳ Ｐゴシック" pitchFamily="34" charset="-128"/>
              </a:rPr>
              <a:t>subband</a:t>
            </a:r>
            <a:endParaRPr lang="en-US" altLang="zh-CN" sz="1400" kern="1200" dirty="0" smtClean="0">
              <a:ea typeface="ＭＳ Ｐゴシック" pitchFamily="34" charset="-128"/>
            </a:endParaRPr>
          </a:p>
          <a:p>
            <a:pPr marL="990600" lvl="2" indent="-180975">
              <a:buClr>
                <a:schemeClr val="tx1"/>
              </a:buClr>
              <a:buFont typeface="Arial" pitchFamily="34" charset="0"/>
              <a:buChar char="‒"/>
            </a:pPr>
            <a:r>
              <a:rPr lang="en-US" altLang="zh-CN" sz="1400" dirty="0">
                <a:ea typeface="ＭＳ Ｐゴシック" pitchFamily="34" charset="-128"/>
              </a:rPr>
              <a:t>Note CQI derivation is always based on associated CSI for both of the two categories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800" kern="1200" dirty="0" smtClean="0">
                <a:ea typeface="ＭＳ Ｐゴシック" pitchFamily="34" charset="-128"/>
              </a:rPr>
              <a:t> </a:t>
            </a:r>
            <a:endParaRPr lang="zh-CN" altLang="en-US" sz="1800" kern="12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 smtClean="0"/>
              <a:t>Proposals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4977925"/>
          </a:xfrm>
        </p:spPr>
        <p:txBody>
          <a:bodyPr/>
          <a:lstStyle/>
          <a:p>
            <a:r>
              <a:rPr lang="en-US" altLang="zh-CN" sz="2400" dirty="0" smtClean="0"/>
              <a:t>Specify advanced CSI for {4,8,12,16,20,24,28,32}  antenna ports. </a:t>
            </a:r>
          </a:p>
          <a:p>
            <a:r>
              <a:rPr lang="en-US" altLang="zh-CN" sz="2400" dirty="0" smtClean="0"/>
              <a:t>Strive for the unified advanced CSI feedback framework with</a:t>
            </a:r>
          </a:p>
          <a:p>
            <a:pPr marL="606425" lvl="1" indent="-180975">
              <a:buFont typeface="Calibri" pitchFamily="34" charset="0"/>
              <a:buChar char="–"/>
            </a:pPr>
            <a:r>
              <a:rPr lang="en-US" altLang="zh-CN" sz="1800" kern="1200" dirty="0" smtClean="0">
                <a:ea typeface="ＭＳ Ｐゴシック" pitchFamily="34" charset="-128"/>
              </a:rPr>
              <a:t>Reduced space (eigenvectors)/W1 is constructed on a orthogonal basis (e.g. DFT matrix)</a:t>
            </a:r>
          </a:p>
          <a:p>
            <a:pPr marL="606425" lvl="1" indent="-180975">
              <a:buFont typeface="Calibri" pitchFamily="34" charset="0"/>
              <a:buChar char="–"/>
            </a:pPr>
            <a:r>
              <a:rPr lang="en-US" altLang="zh-CN" sz="1800" kern="1200" dirty="0" smtClean="0">
                <a:ea typeface="ＭＳ Ｐゴシック" pitchFamily="34" charset="-128"/>
              </a:rPr>
              <a:t>Reduced space representation/W2 is to further combine selected beams</a:t>
            </a:r>
          </a:p>
          <a:p>
            <a:pPr marL="606425" lvl="1" indent="-180975">
              <a:buFont typeface="Calibri" pitchFamily="34" charset="0"/>
              <a:buChar char="–"/>
            </a:pPr>
            <a:r>
              <a:rPr lang="en-US" altLang="zh-CN" sz="1800" kern="1200" dirty="0" smtClean="0">
                <a:ea typeface="ＭＳ Ｐゴシック" pitchFamily="34" charset="-128"/>
              </a:rPr>
              <a:t>Granularity of weighting(phase and amplitude) can be either wideband or </a:t>
            </a:r>
            <a:r>
              <a:rPr lang="en-US" altLang="zh-CN" sz="1800" kern="1200" dirty="0" err="1" smtClean="0">
                <a:ea typeface="ＭＳ Ｐゴシック" pitchFamily="34" charset="-128"/>
              </a:rPr>
              <a:t>subband</a:t>
            </a:r>
            <a:endParaRPr lang="en-US" altLang="zh-CN" sz="1800" kern="1200" dirty="0" smtClean="0">
              <a:ea typeface="ＭＳ Ｐゴシック" pitchFamily="34" charset="-128"/>
            </a:endParaRPr>
          </a:p>
          <a:p>
            <a:pPr marL="606425" lvl="1" indent="-180975">
              <a:buFont typeface="Calibri" pitchFamily="34" charset="0"/>
              <a:buChar char="–"/>
            </a:pPr>
            <a:r>
              <a:rPr lang="en-US" altLang="zh-CN" sz="1800" kern="1200" dirty="0" smtClean="0">
                <a:ea typeface="ＭＳ Ｐゴシック" pitchFamily="34" charset="-128"/>
              </a:rPr>
              <a:t>Introduction of a new uplink physical channel (i.e. analog feedback) to carry the advanced CSI in case</a:t>
            </a:r>
          </a:p>
          <a:p>
            <a:pPr marL="990600" lvl="2" indent="-180975">
              <a:buFont typeface="Calibri" pitchFamily="34" charset="0"/>
              <a:buChar char="–"/>
            </a:pPr>
            <a:r>
              <a:rPr lang="en-US" altLang="zh-CN" sz="1600" kern="1200" dirty="0" smtClean="0">
                <a:ea typeface="ＭＳ Ｐゴシック" pitchFamily="34" charset="-128"/>
              </a:rPr>
              <a:t>Antenna port is {4,8}</a:t>
            </a:r>
          </a:p>
          <a:p>
            <a:pPr marL="990600" lvl="2" indent="-180975">
              <a:buFont typeface="Calibri" pitchFamily="34" charset="0"/>
              <a:buChar char="–"/>
            </a:pPr>
            <a:r>
              <a:rPr lang="en-US" altLang="zh-CN" sz="1600" kern="1200" dirty="0" smtClean="0">
                <a:ea typeface="ＭＳ Ｐゴシック" pitchFamily="34" charset="-128"/>
              </a:rPr>
              <a:t>The amount of quantization bits is high</a:t>
            </a:r>
          </a:p>
          <a:p>
            <a:endParaRPr lang="en-US" altLang="zh-CN" sz="20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7466</TotalTime>
  <Words>309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Advanced CSI in Rel-14 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Advanced CSI in Rel-14</dc:title>
  <dc:creator>张瑞齐</dc:creator>
  <cp:lastModifiedBy>Bin Liu</cp:lastModifiedBy>
  <cp:revision>11</cp:revision>
  <dcterms:created xsi:type="dcterms:W3CDTF">2016-08-18T07:08:25Z</dcterms:created>
  <dcterms:modified xsi:type="dcterms:W3CDTF">2016-08-24T13:19:49Z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(2)yinFKEEduQGzsJ1Ks43g3ngfXHpjvVhCF9MzgbFfEP5dJq07J757UFgEqqm49uocMxAtGw4R
KcZvMSG0k/2cbFhy3AFvglqZWcHTF7yEw5MBclqcn/626yphB1ESX0YdADX0eadY4+ntFZ1r
85tfapOnDhrZCEaRnkVVAj1it6pQaYACkMDnjKNXR/n3GYV7SAbG2IbTc3U+fJMtdgPGu3tA
bEa59xGj/WdcVbRUhE</vt:lpwstr>
  </property>
  <property fmtid="{D5CDD505-2E9C-101B-9397-08002B2CF9AE}" pid="3" name="_2015_ms_pID_7253431">
    <vt:lpwstr>13qrtSzpP3fdua+RAsZUu1EjopsvCfxnGD7bZ8mQlmfV0q/F0WgTX6
OsRVbDljWgswL1eeMEQzWEYgdQzM5zBLsnOsUHmLbtyiiA8mHL+6uI0YKjV3Ci2f3mB8MklH
dpSTPLjAmY51Ni17rBbtHlpXSyZVUvvQKgoYf0bphpYz+w==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1471852852</vt:lpwstr>
  </property>
</Properties>
</file>