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7" r:id="rId3"/>
    <p:sldId id="261" r:id="rId4"/>
    <p:sldId id="260" r:id="rId5"/>
    <p:sldId id="266" r:id="rId6"/>
    <p:sldId id="264"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07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2016/8/23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dirty="0" smtClean="0"/>
              <a:t>WF on beam management</a:t>
            </a:r>
            <a:endParaRPr lang="zh-CN" altLang="en-US" dirty="0"/>
          </a:p>
        </p:txBody>
      </p:sp>
      <p:sp>
        <p:nvSpPr>
          <p:cNvPr id="3" name="副标题 2"/>
          <p:cNvSpPr>
            <a:spLocks noGrp="1"/>
          </p:cNvSpPr>
          <p:nvPr>
            <p:ph type="subTitle" idx="1"/>
          </p:nvPr>
        </p:nvSpPr>
        <p:spPr/>
        <p:txBody>
          <a:bodyPr/>
          <a:lstStyle/>
          <a:p>
            <a:r>
              <a:rPr lang="en-US" altLang="zh-CN" dirty="0" smtClean="0"/>
              <a:t>CATT</a:t>
            </a:r>
            <a:r>
              <a:rPr lang="en-US" altLang="zh-CN" smtClean="0"/>
              <a:t>, Samsung</a:t>
            </a:r>
            <a:endParaRPr lang="zh-CN" altLang="en-US" dirty="0"/>
          </a:p>
        </p:txBody>
      </p:sp>
      <p:sp>
        <p:nvSpPr>
          <p:cNvPr id="40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097" name="DtsShapeName" descr="E15342G@835955749B6E11EC749357G609;;=683@CYV41043!!!!!!BIHO@]v41043!!!!@7G01C71102E29E17G3S0,18yyyy!It`vdh!Bnoushctuhno!Udlqm`ud/enb!!!!!!!!!!!!!!!!!!!!!!!!!!!!!!!!!!!!!!!!!!!!!!!!!!!!!!!!!!!!!!!!!!!!!!!!!!!!!!!!!!!!!!!!!!!!!!!!!!!!!!!!!!!!!!!!!!!!!!!!!!!!!!!!!!!!!!!!!!!!!!!!!!!!!!!!!!!!!!!!!!!!!!!!!!!!!!!!!!!!!!!!!!!!!!!!!!!!!!!!!!!!!!!!!!!!!!!!!!!!!!!!!!!!!!!!!!!!!!!!!!!!!!!!!!!!!!!!!!!!!!!!!!!!!!!!!!!!!!!!!!!!!!!!!!!!!!!!!!!!!!!!!!!!!!!!!!!!!!!!!!!!!!!!!!!!!!!!!!!!!!!!!!!!!!!!!!!!!!!!!!!!!!!!!!!!!!!!!!!!!!!!!!!!!!!!!!!!!!!!!!!!!!!!!!!!!!!!!!!!!!!!!!!!!!!!!!!!!!!!!!!!!!!!!!!!!!!!!!!!!!!!!!!!!!!!!!!!!!!!!!!!!!!!!!!!!!!!!!!!!!!!!!!!!!!!!!!!!!!!!!!!!!!!!!!!!!!!!!!!!!!!!!!!!!!!!!!!!!!!!!!!!!!!!!!!!!!!!!!!!!!!!!!!!!!!!!!!!!!!!!!!!!!!!!!!!!!!!!!!!!!!!!!!!!!!!!!!!!!!!!!!!!!!!!!!!!!!!!!!!!!!!!!!!!!!!!!!!!!!!!!!!!!!!!!!!!!!!!!!!!!!!!!!!!!!!!!!!!!!!!!!!!!!!!!!!!!!!!!!!!!!!!!!!!!!!!!!!!!!!!!!!!!!!!!!!!!!!!!!!!!!!!!!!!!!!!!!!!!!!!!!!!!!!!!!!!!!!!!!!!!!!!!!!!!!!!!!!!!!!!!!!!!!!!!!!!!!!!!!!!!!!!!!!!!!!!!!!!!!!!!!!!!!!!!!!!!!!!!!!!!!!!!!!!!!!!!!!!!!!!!!!!!!!!!!!!!!!!!!!!!!!!!!!!!!!!!!!!!!!!!!!!!!!!!!!!!!!!!!!!!!!!!!!!!!!!!!!!!!!!!!!!!!!!!!!!!!!!!!!!!!!!!!!!!!!!!!!!!!!!!!!!!!!!!!!!!!!!!!!!!!!!!!!!!!!!!!!!!!!!!!!!!!!!!!!!!!!!!!!!!!!!!!!!!!!!!!!!!!!!!!!!!!!!!!!!!!!!!!!!!!!!!!!!!!!!!!!!!!!!!!!!!!!!!!!!!!!!!!!!!!!!!!!!!!!!!!!!!!!!!!!!!!!!!!!!!!!!!!!!!!!!!!!!!!!!!!!!!!!!!!!!!!!!!!!!!!!!!!!!!!!!!!!!!!!!!!!!!!!!!!!!!!!!!!!!!!!!!!!!!!!!!!!!!!!!!!!!!!!!!!!!!!!!!!!!!!!!!!!!!!!!!!!!!!!!!!!!!!!!!!!!!!!!!!!!!!!!!!!!!!!!!!!!!!!!!!!!!!!!!!!!!!!!!!!!!!!!!!!!!!!!!!!!!!!!!!!!!!!!!!!!!!!!!!!!!!!!!!!!!!!!!!!!!!!!!!!!!!!!!!!!!!!!!!!!!!!!!!!!!!!!!!!!!!!!!!!!!!!!!!!!!!!!!!!!!!!!!!!!!!!!!!!!!!!!!!!!!!!!!!!!!!!!!!!!!!!!!!!!!!!!!!!!!!!!!!!!!!!!!!!!!!!!!!!!!!!!!!!!!!!!!!!!!!!!!!!!!!!!!!!!!!!!!!!!!!!!!!!!!!!!!!!!!!!!!!!!!!!!!!!!!!!!!!!!!!!!!!!!!!!!!!!!!!!!!!!!!!!!!!!!!!!!!!!!!!!!!!!!!!!!!!!!!!!!!!!!!!!!!!!!!!!!!!!!!!!!!!!!!!!!!!!!!!!!!!!!!!!!!!!!!!!!!!!!!!!!!!!!!!!!!!!!!!!!!!!!!!!!!!!!!!!!!!!!!!!!!!!!!!!!!!!!!!!!!!!!!!!!!!!!!!!!!!!!!!!!!!!!!!!!!!!!!!!!!!!!!!!!!!!!!!!!!!!!!!!!!!!!!!!!!!!!!!!!!!!!!!!!!!!!!!!!!!!!!!!!!!!!!!!!!!!!!!!!!!!!!!!!!!!!!!!!!!!!!!!!!!!!!!!!!!!!!!!!!!!!!!!!!!!!!!!!!!!!!!!!!!!!!!!!!!!!!!!!!!!!!!!!!!!!!!!!!!!!!!!!!!!!!!!!!!!!!!!!!!!!!!!!!!!!!!!!!!!!!!!!!!!!!!!!!!!!!!!!!!!!!!!!!!!!!!!!!!!!!!!!!!!!!!!!!!!!!!!!!!!!!!!!!!!!!!!!!!!!!!!!!!!!!!!!!!!!!!!!!!!!!!!!!!!!!!!!!!!!!!!!!!!!!!!!!!!!!!!!!!!!!!!!!!!!!!!!!!!!!!!!!!!!!!!!!!!!!!!!!!!!!!!1!^" hidden="1"/>
          <p:cNvSpPr>
            <a:spLocks noChangeArrowheads="1"/>
          </p:cNvSpPr>
          <p:nvPr/>
        </p:nvSpPr>
        <p:spPr bwMode="auto">
          <a:xfrm>
            <a:off x="0" y="457200"/>
            <a:ext cx="0" cy="0"/>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99" name="Rectangle 3"/>
          <p:cNvSpPr>
            <a:spLocks noChangeArrowheads="1"/>
          </p:cNvSpPr>
          <p:nvPr/>
        </p:nvSpPr>
        <p:spPr bwMode="auto">
          <a:xfrm>
            <a:off x="0" y="164815"/>
            <a:ext cx="8950142"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en-GB" sz="2000" b="1" dirty="0" smtClean="0"/>
              <a:t>3GPP TSG RAN WG1 Meeting #86</a:t>
            </a:r>
            <a:r>
              <a:rPr lang="en-US" sz="2000" b="1" dirty="0" smtClean="0"/>
              <a:t>                                                                       </a:t>
            </a:r>
            <a:r>
              <a:rPr lang="en-US" sz="2000" b="1" dirty="0" smtClean="0"/>
              <a:t>R1-167966</a:t>
            </a:r>
            <a:endParaRPr lang="zh-CN" altLang="en-US" sz="2000" dirty="0" smtClean="0"/>
          </a:p>
          <a:p>
            <a:r>
              <a:rPr lang="en-GB" sz="2000" b="1" dirty="0" smtClean="0"/>
              <a:t>Gothenburg, Sweden, August 22</a:t>
            </a:r>
            <a:r>
              <a:rPr lang="en-GB" sz="2000" b="1" baseline="30000" dirty="0" smtClean="0"/>
              <a:t>nd</a:t>
            </a:r>
            <a:r>
              <a:rPr lang="en-GB" sz="2000" b="1" dirty="0" smtClean="0"/>
              <a:t> - 26</a:t>
            </a:r>
            <a:r>
              <a:rPr lang="en-GB" sz="2000" b="1" baseline="30000" dirty="0" smtClean="0"/>
              <a:t>th</a:t>
            </a:r>
            <a:r>
              <a:rPr lang="en-GB" sz="2000" b="1" dirty="0" smtClean="0"/>
              <a:t> 2016</a:t>
            </a:r>
            <a:endParaRPr lang="zh-CN" altLang="en-US" sz="2000" b="1" dirty="0"/>
          </a:p>
        </p:txBody>
      </p:sp>
      <p:sp>
        <p:nvSpPr>
          <p:cNvPr id="4100" name="Rectangle 4"/>
          <p:cNvSpPr>
            <a:spLocks noChangeArrowheads="1"/>
          </p:cNvSpPr>
          <p:nvPr/>
        </p:nvSpPr>
        <p:spPr bwMode="auto">
          <a:xfrm>
            <a:off x="0" y="972621"/>
            <a:ext cx="3779912" cy="800195"/>
          </a:xfrm>
          <a:prstGeom prst="rect">
            <a:avLst/>
          </a:prstGeom>
          <a:noFill/>
          <a:ln w="9525">
            <a:noFill/>
            <a:miter lim="800000"/>
            <a:headEnd/>
            <a:tailEnd/>
          </a:ln>
          <a:effectLst/>
        </p:spPr>
        <p:txBody>
          <a:bodyPr vert="horz" wrap="square" lIns="457056" tIns="45720" rIns="91440" bIns="76176"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tabLst/>
            </a:pPr>
            <a:r>
              <a:rPr lang="en-GB" altLang="zh-CN" sz="2000" b="1" dirty="0" smtClean="0"/>
              <a:t>Agenda Item:	8.1.5</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8" name="Slide Number Placeholder 7"/>
          <p:cNvSpPr>
            <a:spLocks noGrp="1"/>
          </p:cNvSpPr>
          <p:nvPr>
            <p:ph type="sldNum" sz="quarter" idx="12"/>
          </p:nvPr>
        </p:nvSpPr>
        <p:spPr/>
        <p:txBody>
          <a:bodyPr/>
          <a:lstStyle/>
          <a:p>
            <a:fld id="{0C913308-F349-4B6D-A68A-DD1791B4A57B}" type="slidenum">
              <a:rPr lang="zh-CN" altLang="en-US" smtClean="0"/>
              <a:pPr/>
              <a:t>1</a:t>
            </a:fld>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lstStyle/>
          <a:p>
            <a:r>
              <a:rPr lang="en-US" altLang="zh-CN" dirty="0" smtClean="0"/>
              <a:t>Channel [beam] reciprocity</a:t>
            </a:r>
          </a:p>
          <a:p>
            <a:pPr lvl="1"/>
            <a:r>
              <a:rPr lang="en-US" altLang="zh-CN" dirty="0" smtClean="0"/>
              <a:t>Holds for both TRP and UE</a:t>
            </a:r>
          </a:p>
          <a:p>
            <a:pPr lvl="1"/>
            <a:r>
              <a:rPr lang="en-US" altLang="zh-CN" dirty="0" smtClean="0"/>
              <a:t>Does not hold for TRP and UE</a:t>
            </a:r>
          </a:p>
          <a:p>
            <a:pPr lvl="1"/>
            <a:r>
              <a:rPr lang="en-US" altLang="zh-CN" dirty="0" smtClean="0"/>
              <a:t>Holds for TRP but does not hold for UE</a:t>
            </a:r>
          </a:p>
          <a:p>
            <a:pPr lvl="1"/>
            <a:r>
              <a:rPr lang="en-US" altLang="zh-CN" dirty="0" smtClean="0"/>
              <a:t>Does not hold for TRP but holds for UE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normAutofit/>
          </a:bodyPr>
          <a:lstStyle/>
          <a:p>
            <a:r>
              <a:rPr lang="en-US" altLang="zh-CN" dirty="0" smtClean="0"/>
              <a:t>Definition: A beam pair consists of one </a:t>
            </a:r>
            <a:r>
              <a:rPr lang="en-US" altLang="zh-CN" dirty="0" err="1" smtClean="0"/>
              <a:t>Tx</a:t>
            </a:r>
            <a:r>
              <a:rPr lang="en-US" altLang="zh-CN" dirty="0" smtClean="0"/>
              <a:t> beam and one Rx beam in one link direction</a:t>
            </a:r>
          </a:p>
          <a:p>
            <a:endParaRPr lang="zh-CN" altLang="en-US" dirty="0">
              <a:solidFill>
                <a:srgbClr val="FF0000"/>
              </a:solidFill>
            </a:endParaRPr>
          </a:p>
        </p:txBody>
      </p:sp>
      <p:graphicFrame>
        <p:nvGraphicFramePr>
          <p:cNvPr id="2050" name="Object 2"/>
          <p:cNvGraphicFramePr>
            <a:graphicFrameLocks noChangeAspect="1"/>
          </p:cNvGraphicFramePr>
          <p:nvPr/>
        </p:nvGraphicFramePr>
        <p:xfrm>
          <a:off x="1714480" y="3214686"/>
          <a:ext cx="5643602" cy="2258219"/>
        </p:xfrm>
        <a:graphic>
          <a:graphicData uri="http://schemas.openxmlformats.org/presentationml/2006/ole">
            <p:oleObj spid="_x0000_s2050" name="Visio" r:id="rId3" imgW="3834375" imgH="1533168" progId="Visio.Drawing.11">
              <p:embed/>
            </p:oleObj>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Proposal(1)</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RAN1 should study beam management procedures under different channel reciprocity assumptions</a:t>
            </a:r>
          </a:p>
          <a:p>
            <a:pPr lvl="1"/>
            <a:r>
              <a:rPr lang="en-US" altLang="zh-CN" dirty="0" smtClean="0"/>
              <a:t>At a TRP or UE, with TX and RX channel reciprocity (e.g., beam reciprocity), TX beam (or RX beam) can be obtained from RX beam (or TX beam) to reduce overhead and latency</a:t>
            </a:r>
          </a:p>
          <a:p>
            <a:pPr lvl="1"/>
            <a:r>
              <a:rPr lang="en-US" altLang="zh-CN" dirty="0" smtClean="0"/>
              <a:t>Without TX and RX channel reciprocity, beam management procedure may require TX and RX beam sweeping in both DL and UL links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Proposal(2)</a:t>
            </a:r>
            <a:endParaRPr lang="zh-CN" altLang="en-US" dirty="0"/>
          </a:p>
        </p:txBody>
      </p:sp>
      <p:sp>
        <p:nvSpPr>
          <p:cNvPr id="3" name="内容占位符 2"/>
          <p:cNvSpPr>
            <a:spLocks noGrp="1"/>
          </p:cNvSpPr>
          <p:nvPr>
            <p:ph idx="1"/>
          </p:nvPr>
        </p:nvSpPr>
        <p:spPr/>
        <p:txBody>
          <a:bodyPr>
            <a:normAutofit/>
          </a:bodyPr>
          <a:lstStyle/>
          <a:p>
            <a:r>
              <a:rPr lang="en-US" altLang="zh-CN" dirty="0" smtClean="0"/>
              <a:t>RAN1 should study different methods of determining a beam pair for communication, e.g.,</a:t>
            </a:r>
          </a:p>
          <a:p>
            <a:pPr lvl="1"/>
            <a:r>
              <a:rPr lang="en-US" altLang="zh-CN" dirty="0" smtClean="0"/>
              <a:t>Joint determination: </a:t>
            </a:r>
            <a:r>
              <a:rPr lang="en-US" altLang="zh-CN" dirty="0" err="1" smtClean="0"/>
              <a:t>Tx</a:t>
            </a:r>
            <a:r>
              <a:rPr lang="en-US" altLang="zh-CN" dirty="0" smtClean="0"/>
              <a:t> beam and Rx beam of the beam pair are determined jointly</a:t>
            </a:r>
          </a:p>
          <a:p>
            <a:pPr lvl="1"/>
            <a:r>
              <a:rPr lang="en-US" altLang="zh-CN" dirty="0" smtClean="0"/>
              <a:t>Separate determination: </a:t>
            </a:r>
            <a:r>
              <a:rPr lang="en-US" altLang="zh-CN" dirty="0" err="1" smtClean="0"/>
              <a:t>Tx</a:t>
            </a:r>
            <a:r>
              <a:rPr lang="en-US" altLang="zh-CN" dirty="0" smtClean="0"/>
              <a:t> beam or Rx beam of the beam pair are determined sequentially</a:t>
            </a:r>
          </a:p>
          <a:p>
            <a:pPr lvl="1">
              <a:buNone/>
            </a:pPr>
            <a:endParaRPr lang="zh-CN" altLang="en-US"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Proposal(3)</a:t>
            </a:r>
            <a:endParaRPr lang="zh-CN" altLang="en-US" dirty="0"/>
          </a:p>
        </p:txBody>
      </p:sp>
      <p:sp>
        <p:nvSpPr>
          <p:cNvPr id="3" name="内容占位符 2"/>
          <p:cNvSpPr>
            <a:spLocks noGrp="1"/>
          </p:cNvSpPr>
          <p:nvPr>
            <p:ph idx="1"/>
          </p:nvPr>
        </p:nvSpPr>
        <p:spPr/>
        <p:txBody>
          <a:bodyPr/>
          <a:lstStyle/>
          <a:p>
            <a:r>
              <a:rPr lang="en-US" altLang="zh-CN" dirty="0" smtClean="0"/>
              <a:t>Study beam management procedure with and without explicit indication of beam(s) used for data/control channel or reference signal transmission</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617</TotalTime>
  <Words>230</Words>
  <Application>Microsoft Office PowerPoint</Application>
  <PresentationFormat>全屏显示(4:3)</PresentationFormat>
  <Paragraphs>24</Paragraphs>
  <Slides>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Office 主题</vt:lpstr>
      <vt:lpstr>Visio</vt:lpstr>
      <vt:lpstr>WF on beam management</vt:lpstr>
      <vt:lpstr>Background</vt:lpstr>
      <vt:lpstr>Background</vt:lpstr>
      <vt:lpstr>Proposal(1)</vt:lpstr>
      <vt:lpstr>Proposal(2)</vt:lpstr>
      <vt:lpstr>Proposal(3)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beam management</dc:title>
  <dc:creator>Gao Qiubin</dc:creator>
  <cp:lastModifiedBy>rakesh</cp:lastModifiedBy>
  <cp:revision>39</cp:revision>
  <dcterms:created xsi:type="dcterms:W3CDTF">2016-08-21T09:27:49Z</dcterms:created>
  <dcterms:modified xsi:type="dcterms:W3CDTF">2016-08-22T16:42:22Z</dcterms:modified>
</cp:coreProperties>
</file>