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9"/>
  </p:notesMasterIdLst>
  <p:handoutMasterIdLst>
    <p:handoutMasterId r:id="rId10"/>
  </p:handoutMasterIdLst>
  <p:sldIdLst>
    <p:sldId id="259" r:id="rId2"/>
    <p:sldId id="263" r:id="rId3"/>
    <p:sldId id="270" r:id="rId4"/>
    <p:sldId id="264" r:id="rId5"/>
    <p:sldId id="267" r:id="rId6"/>
    <p:sldId id="268" r:id="rId7"/>
    <p:sldId id="269" r:id="rId8"/>
  </p:sldIdLst>
  <p:sldSz cx="9144000" cy="6858000" type="screen4x3"/>
  <p:notesSz cx="7010400" cy="9296400"/>
  <p:defaultTextStyle>
    <a:defPPr>
      <a:defRPr lang="en-GB"/>
    </a:defPPr>
    <a:lvl1pPr algn="l" rtl="0" fontAlgn="base">
      <a:spcBef>
        <a:spcPct val="0"/>
      </a:spcBef>
      <a:spcAft>
        <a:spcPct val="0"/>
      </a:spcAft>
      <a:defRPr kumimoji="1" sz="14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14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14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14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1400" kern="1200">
        <a:solidFill>
          <a:schemeClr val="tx1"/>
        </a:solidFill>
        <a:latin typeface="Arial" charset="0"/>
        <a:ea typeface="ＭＳ Ｐゴシック" charset="-128"/>
        <a:cs typeface="+mn-cs"/>
      </a:defRPr>
    </a:lvl5pPr>
    <a:lvl6pPr marL="2286000" algn="l" defTabSz="914400" rtl="0" eaLnBrk="1" latinLnBrk="0" hangingPunct="1">
      <a:defRPr kumimoji="1" sz="1400" kern="1200">
        <a:solidFill>
          <a:schemeClr val="tx1"/>
        </a:solidFill>
        <a:latin typeface="Arial" charset="0"/>
        <a:ea typeface="ＭＳ Ｐゴシック" charset="-128"/>
        <a:cs typeface="+mn-cs"/>
      </a:defRPr>
    </a:lvl6pPr>
    <a:lvl7pPr marL="2743200" algn="l" defTabSz="914400" rtl="0" eaLnBrk="1" latinLnBrk="0" hangingPunct="1">
      <a:defRPr kumimoji="1" sz="1400" kern="1200">
        <a:solidFill>
          <a:schemeClr val="tx1"/>
        </a:solidFill>
        <a:latin typeface="Arial" charset="0"/>
        <a:ea typeface="ＭＳ Ｐゴシック" charset="-128"/>
        <a:cs typeface="+mn-cs"/>
      </a:defRPr>
    </a:lvl7pPr>
    <a:lvl8pPr marL="3200400" algn="l" defTabSz="914400" rtl="0" eaLnBrk="1" latinLnBrk="0" hangingPunct="1">
      <a:defRPr kumimoji="1" sz="1400" kern="1200">
        <a:solidFill>
          <a:schemeClr val="tx1"/>
        </a:solidFill>
        <a:latin typeface="Arial" charset="0"/>
        <a:ea typeface="ＭＳ Ｐゴシック" charset="-128"/>
        <a:cs typeface="+mn-cs"/>
      </a:defRPr>
    </a:lvl8pPr>
    <a:lvl9pPr marL="3657600" algn="l" defTabSz="914400" rtl="0" eaLnBrk="1" latinLnBrk="0" hangingPunct="1">
      <a:defRPr kumimoji="1" sz="1400"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pos="2936">
          <p15:clr>
            <a:srgbClr val="A4A3A4"/>
          </p15:clr>
        </p15:guide>
      </p15:sldGuideLst>
    </p:ext>
    <p:ext uri="{2D200454-40CA-4A62-9FC3-DE9A4176ACB9}">
      <p15:notesGuideLst xmlns:p15="http://schemas.microsoft.com/office/powerpoint/2012/main">
        <p15:guide id="1" orient="horz" pos="3130">
          <p15:clr>
            <a:srgbClr val="A4A3A4"/>
          </p15:clr>
        </p15:guide>
        <p15:guide id="2" pos="2143">
          <p15:clr>
            <a:srgbClr val="A4A3A4"/>
          </p15:clr>
        </p15:guide>
        <p15:guide id="3" orient="horz" pos="2928">
          <p15:clr>
            <a:srgbClr val="A4A3A4"/>
          </p15:clr>
        </p15:guide>
        <p15:guide id="4" pos="2207">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u, Yuan Y" initials="ZYY" lastIdx="1" clrIdx="0">
    <p:extLst>
      <p:ext uri="{19B8F6BF-5375-455C-9EA6-DF929625EA0E}">
        <p15:presenceInfo xmlns:p15="http://schemas.microsoft.com/office/powerpoint/2012/main" userId="S-1-5-21-1757981266-725345543-1404487317-10244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FF"/>
    <a:srgbClr val="FFFFFF"/>
    <a:srgbClr val="FFFFCC"/>
    <a:srgbClr val="FFFF00"/>
    <a:srgbClr val="FF0000"/>
    <a:srgbClr val="0000CC"/>
    <a:srgbClr val="B2B2B2"/>
    <a:srgbClr val="FFFF99"/>
    <a:srgbClr val="FF66FF"/>
    <a:srgbClr val="9696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ferSingleView="1">
    <p:restoredLeft sz="18013" autoAdjust="0"/>
    <p:restoredTop sz="93343" autoAdjust="0"/>
  </p:normalViewPr>
  <p:slideViewPr>
    <p:cSldViewPr showGuides="1">
      <p:cViewPr varScale="1">
        <p:scale>
          <a:sx n="93" d="100"/>
          <a:sy n="93" d="100"/>
        </p:scale>
        <p:origin x="2082" y="66"/>
      </p:cViewPr>
      <p:guideLst>
        <p:guide orient="horz" pos="2160"/>
        <p:guide pos="2880"/>
        <p:guide pos="2936"/>
      </p:guideLst>
    </p:cSldViewPr>
  </p:slideViewPr>
  <p:notesTextViewPr>
    <p:cViewPr>
      <p:scale>
        <a:sx n="100" d="100"/>
        <a:sy n="100" d="100"/>
      </p:scale>
      <p:origin x="0" y="0"/>
    </p:cViewPr>
  </p:notesTextViewPr>
  <p:sorterViewPr>
    <p:cViewPr>
      <p:scale>
        <a:sx n="100" d="100"/>
        <a:sy n="100" d="100"/>
      </p:scale>
      <p:origin x="0" y="0"/>
    </p:cViewPr>
  </p:sorterViewPr>
  <p:notesViewPr>
    <p:cSldViewPr showGuides="1">
      <p:cViewPr varScale="1">
        <p:scale>
          <a:sx n="64" d="100"/>
          <a:sy n="64" d="100"/>
        </p:scale>
        <p:origin x="-3168" y="-132"/>
      </p:cViewPr>
      <p:guideLst>
        <p:guide orient="horz" pos="3130"/>
        <p:guide pos="2143"/>
        <p:guide orient="horz" pos="2928"/>
        <p:guide pos="2207"/>
      </p:guideLst>
    </p:cSldViewPr>
  </p:notesViewPr>
  <p:gridSpacing cx="45005" cy="45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3038330" cy="464746"/>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970435" y="0"/>
            <a:ext cx="3038330" cy="464746"/>
          </a:xfrm>
          <a:prstGeom prst="rect">
            <a:avLst/>
          </a:prstGeom>
        </p:spPr>
        <p:txBody>
          <a:bodyPr vert="horz" lIns="91440" tIns="45720" rIns="91440" bIns="45720" rtlCol="0"/>
          <a:lstStyle>
            <a:lvl1pPr algn="r">
              <a:defRPr sz="1200"/>
            </a:lvl1pPr>
          </a:lstStyle>
          <a:p>
            <a:fld id="{0252BFE1-0827-475C-85D2-44E115FFD3DA}" type="datetimeFigureOut">
              <a:rPr kumimoji="1" lang="ja-JP" altLang="en-US" smtClean="0"/>
              <a:t>2016/5/27</a:t>
            </a:fld>
            <a:endParaRPr kumimoji="1" lang="ja-JP" altLang="en-US"/>
          </a:p>
        </p:txBody>
      </p:sp>
      <p:sp>
        <p:nvSpPr>
          <p:cNvPr id="4" name="フッター プレースホルダー 3"/>
          <p:cNvSpPr>
            <a:spLocks noGrp="1"/>
          </p:cNvSpPr>
          <p:nvPr>
            <p:ph type="ftr" sz="quarter" idx="2"/>
          </p:nvPr>
        </p:nvSpPr>
        <p:spPr>
          <a:xfrm>
            <a:off x="1" y="8830170"/>
            <a:ext cx="3038330" cy="464745"/>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970435" y="8830170"/>
            <a:ext cx="3038330" cy="464745"/>
          </a:xfrm>
          <a:prstGeom prst="rect">
            <a:avLst/>
          </a:prstGeom>
        </p:spPr>
        <p:txBody>
          <a:bodyPr vert="horz" lIns="91440" tIns="45720" rIns="91440" bIns="45720" rtlCol="0" anchor="b"/>
          <a:lstStyle>
            <a:lvl1pPr algn="r">
              <a:defRPr sz="1200"/>
            </a:lvl1pPr>
          </a:lstStyle>
          <a:p>
            <a:fld id="{4607A446-C02E-4C8F-94DC-187C62439146}" type="slidenum">
              <a:rPr kumimoji="1" lang="ja-JP" altLang="en-US" smtClean="0"/>
              <a:t>‹#›</a:t>
            </a:fld>
            <a:endParaRPr kumimoji="1" lang="ja-JP" altLang="en-US"/>
          </a:p>
        </p:txBody>
      </p:sp>
    </p:spTree>
    <p:extLst>
      <p:ext uri="{BB962C8B-B14F-4D97-AF65-F5344CB8AC3E}">
        <p14:creationId xmlns:p14="http://schemas.microsoft.com/office/powerpoint/2010/main" val="36524316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0"/>
            <a:ext cx="3038330" cy="46474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ＭＳ Ｐゴシック" pitchFamily="50" charset="-128"/>
              </a:defRPr>
            </a:lvl1pPr>
          </a:lstStyle>
          <a:p>
            <a:pPr>
              <a:defRPr/>
            </a:pPr>
            <a:endParaRPr lang="en-GB" altLang="ja-JP"/>
          </a:p>
        </p:txBody>
      </p:sp>
      <p:sp>
        <p:nvSpPr>
          <p:cNvPr id="4099" name="Rectangle 3"/>
          <p:cNvSpPr>
            <a:spLocks noGrp="1" noChangeArrowheads="1"/>
          </p:cNvSpPr>
          <p:nvPr>
            <p:ph type="dt" idx="1"/>
          </p:nvPr>
        </p:nvSpPr>
        <p:spPr bwMode="auto">
          <a:xfrm>
            <a:off x="3970435" y="0"/>
            <a:ext cx="3038330" cy="46474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ＭＳ Ｐゴシック" pitchFamily="50" charset="-128"/>
              </a:defRPr>
            </a:lvl1pPr>
          </a:lstStyle>
          <a:p>
            <a:pPr>
              <a:defRPr/>
            </a:pPr>
            <a:endParaRPr lang="en-GB" altLang="ja-JP"/>
          </a:p>
        </p:txBody>
      </p:sp>
      <p:sp>
        <p:nvSpPr>
          <p:cNvPr id="6148" name="Rectangle 4"/>
          <p:cNvSpPr>
            <a:spLocks noGrp="1" noRot="1" noChangeAspect="1" noChangeArrowheads="1" noTextEdit="1"/>
          </p:cNvSpPr>
          <p:nvPr>
            <p:ph type="sldImg" idx="2"/>
          </p:nvPr>
        </p:nvSpPr>
        <p:spPr bwMode="auto">
          <a:xfrm>
            <a:off x="1184275" y="698500"/>
            <a:ext cx="4645025" cy="3484563"/>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701532" y="4415827"/>
            <a:ext cx="5607338" cy="41827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ja-JP" altLang="en-GB" noProof="0" smtClean="0"/>
              <a:t>マスタ テキストの書式設定</a:t>
            </a:r>
          </a:p>
          <a:p>
            <a:pPr lvl="1"/>
            <a:r>
              <a:rPr lang="ja-JP" altLang="en-GB" noProof="0" smtClean="0"/>
              <a:t>第 </a:t>
            </a:r>
            <a:r>
              <a:rPr lang="en-GB" altLang="ja-JP" noProof="0" smtClean="0"/>
              <a:t>2 </a:t>
            </a:r>
            <a:r>
              <a:rPr lang="ja-JP" altLang="en-GB" noProof="0" smtClean="0"/>
              <a:t>レベル</a:t>
            </a:r>
          </a:p>
          <a:p>
            <a:pPr lvl="2"/>
            <a:r>
              <a:rPr lang="ja-JP" altLang="en-GB" noProof="0" smtClean="0"/>
              <a:t>第 </a:t>
            </a:r>
            <a:r>
              <a:rPr lang="en-GB" altLang="ja-JP" noProof="0" smtClean="0"/>
              <a:t>3 </a:t>
            </a:r>
            <a:r>
              <a:rPr lang="ja-JP" altLang="en-GB" noProof="0" smtClean="0"/>
              <a:t>レベル</a:t>
            </a:r>
          </a:p>
          <a:p>
            <a:pPr lvl="3"/>
            <a:r>
              <a:rPr lang="ja-JP" altLang="en-GB" noProof="0" smtClean="0"/>
              <a:t>第 </a:t>
            </a:r>
            <a:r>
              <a:rPr lang="en-GB" altLang="ja-JP" noProof="0" smtClean="0"/>
              <a:t>4 </a:t>
            </a:r>
            <a:r>
              <a:rPr lang="ja-JP" altLang="en-GB" noProof="0" smtClean="0"/>
              <a:t>レベル</a:t>
            </a:r>
          </a:p>
          <a:p>
            <a:pPr lvl="4"/>
            <a:r>
              <a:rPr lang="ja-JP" altLang="en-GB" noProof="0" smtClean="0"/>
              <a:t>第 </a:t>
            </a:r>
            <a:r>
              <a:rPr lang="en-GB" altLang="ja-JP" noProof="0" smtClean="0"/>
              <a:t>5 </a:t>
            </a:r>
            <a:r>
              <a:rPr lang="ja-JP" altLang="en-GB" noProof="0" smtClean="0"/>
              <a:t>レベル</a:t>
            </a:r>
          </a:p>
        </p:txBody>
      </p:sp>
      <p:sp>
        <p:nvSpPr>
          <p:cNvPr id="4102" name="Rectangle 6"/>
          <p:cNvSpPr>
            <a:spLocks noGrp="1" noChangeArrowheads="1"/>
          </p:cNvSpPr>
          <p:nvPr>
            <p:ph type="ftr" sz="quarter" idx="4"/>
          </p:nvPr>
        </p:nvSpPr>
        <p:spPr bwMode="auto">
          <a:xfrm>
            <a:off x="1" y="8830170"/>
            <a:ext cx="3038330" cy="46474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ＭＳ Ｐゴシック" pitchFamily="50" charset="-128"/>
              </a:defRPr>
            </a:lvl1pPr>
          </a:lstStyle>
          <a:p>
            <a:pPr>
              <a:defRPr/>
            </a:pPr>
            <a:endParaRPr lang="en-GB" altLang="ja-JP"/>
          </a:p>
        </p:txBody>
      </p:sp>
      <p:sp>
        <p:nvSpPr>
          <p:cNvPr id="4103" name="Rectangle 7"/>
          <p:cNvSpPr>
            <a:spLocks noGrp="1" noChangeArrowheads="1"/>
          </p:cNvSpPr>
          <p:nvPr>
            <p:ph type="sldNum" sz="quarter" idx="5"/>
          </p:nvPr>
        </p:nvSpPr>
        <p:spPr bwMode="auto">
          <a:xfrm>
            <a:off x="3970435" y="8830170"/>
            <a:ext cx="3038330" cy="46474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ＭＳ Ｐゴシック" pitchFamily="50" charset="-128"/>
              </a:defRPr>
            </a:lvl1pPr>
          </a:lstStyle>
          <a:p>
            <a:pPr>
              <a:defRPr/>
            </a:pPr>
            <a:fld id="{5E2C8AE7-5628-4DF3-9CBB-D0DF79F70B13}" type="slidenum">
              <a:rPr lang="en-GB" altLang="ja-JP"/>
              <a:pPr>
                <a:defRPr/>
              </a:pPr>
              <a:t>‹#›</a:t>
            </a:fld>
            <a:endParaRPr lang="en-GB" altLang="ja-JP"/>
          </a:p>
        </p:txBody>
      </p:sp>
    </p:spTree>
    <p:extLst>
      <p:ext uri="{BB962C8B-B14F-4D97-AF65-F5344CB8AC3E}">
        <p14:creationId xmlns:p14="http://schemas.microsoft.com/office/powerpoint/2010/main" val="308088642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spect="1" noChangeArrowheads="1" noTextEdit="1"/>
          </p:cNvSpPr>
          <p:nvPr>
            <p:ph type="sldImg"/>
          </p:nvPr>
        </p:nvSpPr>
        <p:spPr>
          <a:ln/>
        </p:spPr>
      </p:sp>
      <p:sp>
        <p:nvSpPr>
          <p:cNvPr id="7171" name="Rectangle 3"/>
          <p:cNvSpPr>
            <a:spLocks noGrp="1" noChangeArrowheads="1"/>
          </p:cNvSpPr>
          <p:nvPr>
            <p:ph type="body" idx="1"/>
          </p:nvPr>
        </p:nvSpPr>
        <p:spPr>
          <a:noFill/>
          <a:ln/>
        </p:spPr>
        <p:txBody>
          <a:bodyPr/>
          <a:lstStyle/>
          <a:p>
            <a:endParaRPr lang="ja-JP" altLang="en-US" smtClean="0">
              <a:ea typeface="ＭＳ Ｐ明朝" charset="-128"/>
            </a:endParaRPr>
          </a:p>
        </p:txBody>
      </p:sp>
    </p:spTree>
    <p:extLst>
      <p:ext uri="{BB962C8B-B14F-4D97-AF65-F5344CB8AC3E}">
        <p14:creationId xmlns:p14="http://schemas.microsoft.com/office/powerpoint/2010/main" val="17243289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a:p>
        </p:txBody>
      </p:sp>
      <p:sp>
        <p:nvSpPr>
          <p:cNvPr id="4" name="Slide Number Placeholder 3"/>
          <p:cNvSpPr>
            <a:spLocks noGrp="1"/>
          </p:cNvSpPr>
          <p:nvPr>
            <p:ph type="sldNum" sz="quarter" idx="10"/>
          </p:nvPr>
        </p:nvSpPr>
        <p:spPr/>
        <p:txBody>
          <a:bodyPr/>
          <a:lstStyle/>
          <a:p>
            <a:pPr>
              <a:defRPr/>
            </a:pPr>
            <a:fld id="{5E2C8AE7-5628-4DF3-9CBB-D0DF79F70B13}" type="slidenum">
              <a:rPr lang="en-GB" altLang="ja-JP" smtClean="0"/>
              <a:pPr>
                <a:defRPr/>
              </a:pPr>
              <a:t>4</a:t>
            </a:fld>
            <a:endParaRPr lang="en-GB" altLang="ja-JP"/>
          </a:p>
        </p:txBody>
      </p:sp>
    </p:spTree>
    <p:extLst>
      <p:ext uri="{BB962C8B-B14F-4D97-AF65-F5344CB8AC3E}">
        <p14:creationId xmlns:p14="http://schemas.microsoft.com/office/powerpoint/2010/main" val="40854022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a:p>
        </p:txBody>
      </p:sp>
      <p:sp>
        <p:nvSpPr>
          <p:cNvPr id="4" name="Slide Number Placeholder 3"/>
          <p:cNvSpPr>
            <a:spLocks noGrp="1"/>
          </p:cNvSpPr>
          <p:nvPr>
            <p:ph type="sldNum" sz="quarter" idx="10"/>
          </p:nvPr>
        </p:nvSpPr>
        <p:spPr/>
        <p:txBody>
          <a:bodyPr/>
          <a:lstStyle/>
          <a:p>
            <a:pPr>
              <a:defRPr/>
            </a:pPr>
            <a:fld id="{5E2C8AE7-5628-4DF3-9CBB-D0DF79F70B13}" type="slidenum">
              <a:rPr lang="en-GB" altLang="ja-JP" smtClean="0"/>
              <a:pPr>
                <a:defRPr/>
              </a:pPr>
              <a:t>5</a:t>
            </a:fld>
            <a:endParaRPr lang="en-GB" altLang="ja-JP"/>
          </a:p>
        </p:txBody>
      </p:sp>
    </p:spTree>
    <p:extLst>
      <p:ext uri="{BB962C8B-B14F-4D97-AF65-F5344CB8AC3E}">
        <p14:creationId xmlns:p14="http://schemas.microsoft.com/office/powerpoint/2010/main" val="23228564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a:p>
        </p:txBody>
      </p:sp>
      <p:sp>
        <p:nvSpPr>
          <p:cNvPr id="4" name="Slide Number Placeholder 3"/>
          <p:cNvSpPr>
            <a:spLocks noGrp="1"/>
          </p:cNvSpPr>
          <p:nvPr>
            <p:ph type="sldNum" sz="quarter" idx="10"/>
          </p:nvPr>
        </p:nvSpPr>
        <p:spPr/>
        <p:txBody>
          <a:bodyPr/>
          <a:lstStyle/>
          <a:p>
            <a:pPr>
              <a:defRPr/>
            </a:pPr>
            <a:fld id="{5E2C8AE7-5628-4DF3-9CBB-D0DF79F70B13}" type="slidenum">
              <a:rPr lang="en-GB" altLang="ja-JP" smtClean="0"/>
              <a:pPr>
                <a:defRPr/>
              </a:pPr>
              <a:t>6</a:t>
            </a:fld>
            <a:endParaRPr lang="en-GB" altLang="ja-JP"/>
          </a:p>
        </p:txBody>
      </p:sp>
    </p:spTree>
    <p:extLst>
      <p:ext uri="{BB962C8B-B14F-4D97-AF65-F5344CB8AC3E}">
        <p14:creationId xmlns:p14="http://schemas.microsoft.com/office/powerpoint/2010/main" val="8820649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a:p>
        </p:txBody>
      </p:sp>
      <p:sp>
        <p:nvSpPr>
          <p:cNvPr id="4" name="Slide Number Placeholder 3"/>
          <p:cNvSpPr>
            <a:spLocks noGrp="1"/>
          </p:cNvSpPr>
          <p:nvPr>
            <p:ph type="sldNum" sz="quarter" idx="10"/>
          </p:nvPr>
        </p:nvSpPr>
        <p:spPr/>
        <p:txBody>
          <a:bodyPr/>
          <a:lstStyle/>
          <a:p>
            <a:pPr>
              <a:defRPr/>
            </a:pPr>
            <a:fld id="{5E2C8AE7-5628-4DF3-9CBB-D0DF79F70B13}" type="slidenum">
              <a:rPr lang="en-GB" altLang="ja-JP" smtClean="0"/>
              <a:pPr>
                <a:defRPr/>
              </a:pPr>
              <a:t>7</a:t>
            </a:fld>
            <a:endParaRPr lang="en-GB" altLang="ja-JP"/>
          </a:p>
        </p:txBody>
      </p:sp>
    </p:spTree>
    <p:extLst>
      <p:ext uri="{BB962C8B-B14F-4D97-AF65-F5344CB8AC3E}">
        <p14:creationId xmlns:p14="http://schemas.microsoft.com/office/powerpoint/2010/main" val="20552330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1_タイトル スライド">
    <p:spTree>
      <p:nvGrpSpPr>
        <p:cNvPr id="1" name=""/>
        <p:cNvGrpSpPr/>
        <p:nvPr/>
      </p:nvGrpSpPr>
      <p:grpSpPr>
        <a:xfrm>
          <a:off x="0" y="0"/>
          <a:ext cx="0" cy="0"/>
          <a:chOff x="0" y="0"/>
          <a:chExt cx="0" cy="0"/>
        </a:xfrm>
      </p:grpSpPr>
      <p:sp>
        <p:nvSpPr>
          <p:cNvPr id="41986" name="Rectangle 2"/>
          <p:cNvSpPr>
            <a:spLocks noGrp="1" noChangeArrowheads="1"/>
          </p:cNvSpPr>
          <p:nvPr>
            <p:ph type="ctrTitle"/>
          </p:nvPr>
        </p:nvSpPr>
        <p:spPr>
          <a:xfrm>
            <a:off x="677863" y="2130425"/>
            <a:ext cx="7772400" cy="1470025"/>
          </a:xfrm>
        </p:spPr>
        <p:txBody>
          <a:bodyPr/>
          <a:lstStyle>
            <a:lvl1pPr>
              <a:defRPr sz="3600" smtClean="0">
                <a:latin typeface="Calibri" panose="020F0502020204030204" pitchFamily="34" charset="0"/>
              </a:defRPr>
            </a:lvl1pPr>
          </a:lstStyle>
          <a:p>
            <a:endParaRPr lang="ja-JP" altLang="en-US" dirty="0" smtClean="0"/>
          </a:p>
        </p:txBody>
      </p:sp>
      <p:sp>
        <p:nvSpPr>
          <p:cNvPr id="41987" name="Rectangle 3"/>
          <p:cNvSpPr>
            <a:spLocks noGrp="1" noChangeArrowheads="1"/>
          </p:cNvSpPr>
          <p:nvPr>
            <p:ph type="subTitle" idx="1"/>
          </p:nvPr>
        </p:nvSpPr>
        <p:spPr>
          <a:xfrm>
            <a:off x="1363663" y="3886200"/>
            <a:ext cx="6400800" cy="523220"/>
          </a:xfrm>
          <a:ln>
            <a:noFill/>
          </a:ln>
        </p:spPr>
        <p:txBody>
          <a:bodyPr/>
          <a:lstStyle>
            <a:lvl1pPr marL="0" indent="0" algn="ctr">
              <a:buFont typeface="Wingdings" pitchFamily="2" charset="2"/>
              <a:buNone/>
              <a:defRPr sz="2800" smtClean="0">
                <a:latin typeface="Calibri" panose="020F0502020204030204" pitchFamily="34" charset="0"/>
              </a:defRPr>
            </a:lvl1pPr>
          </a:lstStyle>
          <a:p>
            <a:endParaRPr lang="ja-JP" altLang="en-US" dirty="0"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atin typeface="Calibri" panose="020F0502020204030204" pitchFamily="34" charset="0"/>
              </a:defRPr>
            </a:lvl1pPr>
          </a:lstStyle>
          <a:p>
            <a:r>
              <a:rPr lang="ja-JP" altLang="en-US" dirty="0" smtClean="0"/>
              <a:t>マスタ タイトルの書式設定</a:t>
            </a:r>
            <a:endParaRPr lang="ja-JP" altLang="en-US" dirty="0"/>
          </a:p>
        </p:txBody>
      </p:sp>
      <p:sp>
        <p:nvSpPr>
          <p:cNvPr id="3" name="コンテンツ プレースホルダ 2"/>
          <p:cNvSpPr>
            <a:spLocks noGrp="1"/>
          </p:cNvSpPr>
          <p:nvPr>
            <p:ph idx="1"/>
          </p:nvPr>
        </p:nvSpPr>
        <p:spPr>
          <a:xfrm>
            <a:off x="161925" y="952500"/>
            <a:ext cx="8820150" cy="1477328"/>
          </a:xfrm>
        </p:spPr>
        <p:txBody>
          <a:bodyPr/>
          <a:lstStyle>
            <a:lvl1pPr>
              <a:defRPr sz="1800">
                <a:latin typeface="Calibri" panose="020F0502020204030204" pitchFamily="34" charset="0"/>
              </a:defRPr>
            </a:lvl1pPr>
            <a:lvl2pPr marL="444500" indent="-179388">
              <a:buFont typeface="Arial" pitchFamily="34" charset="0"/>
              <a:buChar char="•"/>
              <a:defRPr sz="1800">
                <a:latin typeface="Calibri" panose="020F0502020204030204" pitchFamily="34" charset="0"/>
              </a:defRPr>
            </a:lvl2pPr>
            <a:lvl3pPr marL="623888" indent="-179388">
              <a:buFont typeface="Arial" pitchFamily="34" charset="0"/>
              <a:buChar char="»"/>
              <a:defRPr sz="1600">
                <a:latin typeface="Calibri" panose="020F0502020204030204" pitchFamily="34" charset="0"/>
              </a:defRPr>
            </a:lvl3pPr>
            <a:lvl4pPr marL="803275" indent="-179388">
              <a:buFont typeface="Times New Roman" pitchFamily="18" charset="0"/>
              <a:buChar char="–"/>
              <a:defRPr sz="1400">
                <a:latin typeface="Calibri" panose="020F0502020204030204" pitchFamily="34" charset="0"/>
              </a:defRPr>
            </a:lvl4pPr>
            <a:lvl5pPr marL="982663" indent="-179388">
              <a:buFont typeface="Wingdings" pitchFamily="2" charset="2"/>
              <a:buChar char="ü"/>
              <a:defRPr sz="1200">
                <a:latin typeface="Calibri" panose="020F0502020204030204" pitchFamily="34" charset="0"/>
              </a:defRPr>
            </a:lvl5p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lang="ja-JP"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atin typeface="Calibri" panose="020F0502020204030204" pitchFamily="34" charset="0"/>
              </a:defRPr>
            </a:lvl1pPr>
          </a:lstStyle>
          <a:p>
            <a:r>
              <a:rPr lang="ja-JP" altLang="en-US" dirty="0" smtClean="0"/>
              <a:t>マスタ タイトルの書式設定</a:t>
            </a:r>
            <a:endParaRPr lang="ja-JP"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47946" y="98630"/>
            <a:ext cx="8848107" cy="692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GB" dirty="0" smtClean="0"/>
              <a:t>マスタ タイトルの書式設定</a:t>
            </a:r>
          </a:p>
        </p:txBody>
      </p:sp>
      <p:sp>
        <p:nvSpPr>
          <p:cNvPr id="1027" name="Rectangle 3"/>
          <p:cNvSpPr>
            <a:spLocks noGrp="1" noChangeArrowheads="1"/>
          </p:cNvSpPr>
          <p:nvPr>
            <p:ph type="body" idx="1"/>
          </p:nvPr>
        </p:nvSpPr>
        <p:spPr bwMode="auto">
          <a:xfrm>
            <a:off x="161925" y="952500"/>
            <a:ext cx="8820150" cy="1440394"/>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lang="ja-JP" altLang="en-US" dirty="0"/>
          </a:p>
        </p:txBody>
      </p:sp>
      <p:sp>
        <p:nvSpPr>
          <p:cNvPr id="1036" name="Text Box 12"/>
          <p:cNvSpPr txBox="1">
            <a:spLocks noChangeArrowheads="1"/>
          </p:cNvSpPr>
          <p:nvPr userDrawn="1"/>
        </p:nvSpPr>
        <p:spPr bwMode="auto">
          <a:xfrm>
            <a:off x="8736626" y="6567488"/>
            <a:ext cx="396262" cy="307777"/>
          </a:xfrm>
          <a:prstGeom prst="rect">
            <a:avLst/>
          </a:prstGeom>
          <a:noFill/>
          <a:ln w="9525">
            <a:noFill/>
            <a:miter lim="800000"/>
            <a:headEnd/>
            <a:tailEnd/>
          </a:ln>
          <a:effectLst/>
        </p:spPr>
        <p:txBody>
          <a:bodyPr wrap="none">
            <a:spAutoFit/>
          </a:bodyPr>
          <a:lstStyle/>
          <a:p>
            <a:pPr algn="r">
              <a:defRPr/>
            </a:pPr>
            <a:fld id="{FDAF5FD0-3C21-406B-8448-EA50035719F9}" type="slidenum">
              <a:rPr lang="en-GB" altLang="ja-JP" sz="1400">
                <a:solidFill>
                  <a:schemeClr val="bg1">
                    <a:lumMod val="85000"/>
                  </a:schemeClr>
                </a:solidFill>
                <a:latin typeface="Calibri" panose="020F0502020204030204" pitchFamily="34" charset="0"/>
              </a:rPr>
              <a:pPr algn="r">
                <a:defRPr/>
              </a:pPr>
              <a:t>‹#›</a:t>
            </a:fld>
            <a:endParaRPr lang="en-GB" altLang="ja-JP" sz="1400" dirty="0">
              <a:solidFill>
                <a:schemeClr val="bg1">
                  <a:lumMod val="85000"/>
                </a:schemeClr>
              </a:solidFill>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86" r:id="rId1"/>
    <p:sldLayoutId id="2147483676" r:id="rId2"/>
    <p:sldLayoutId id="2147483680" r:id="rId3"/>
    <p:sldLayoutId id="2147483681" r:id="rId4"/>
  </p:sldLayoutIdLst>
  <p:hf sldNum="0" hdr="0" ftr="0" dt="0"/>
  <p:txStyles>
    <p:titleStyle>
      <a:lvl1pPr algn="ctr" rtl="0" eaLnBrk="0" fontAlgn="base" hangingPunct="0">
        <a:lnSpc>
          <a:spcPct val="90000"/>
        </a:lnSpc>
        <a:spcBef>
          <a:spcPct val="0"/>
        </a:spcBef>
        <a:spcAft>
          <a:spcPct val="0"/>
        </a:spcAft>
        <a:defRPr kumimoji="1" sz="3200" b="1">
          <a:solidFill>
            <a:schemeClr val="tx2"/>
          </a:solidFill>
          <a:latin typeface="Calibri" panose="020F0502020204030204" pitchFamily="34" charset="0"/>
          <a:ea typeface="+mj-ea"/>
          <a:cs typeface="+mj-cs"/>
        </a:defRPr>
      </a:lvl1pPr>
      <a:lvl2pPr algn="l" rtl="0" eaLnBrk="0" fontAlgn="base" hangingPunct="0">
        <a:spcBef>
          <a:spcPct val="0"/>
        </a:spcBef>
        <a:spcAft>
          <a:spcPct val="0"/>
        </a:spcAft>
        <a:defRPr kumimoji="1" sz="3600">
          <a:solidFill>
            <a:schemeClr val="tx2"/>
          </a:solidFill>
          <a:latin typeface="Arial" charset="0"/>
          <a:ea typeface="ＭＳ Ｐゴシック" pitchFamily="50" charset="-128"/>
        </a:defRPr>
      </a:lvl2pPr>
      <a:lvl3pPr algn="l" rtl="0" eaLnBrk="0" fontAlgn="base" hangingPunct="0">
        <a:spcBef>
          <a:spcPct val="0"/>
        </a:spcBef>
        <a:spcAft>
          <a:spcPct val="0"/>
        </a:spcAft>
        <a:defRPr kumimoji="1" sz="3600">
          <a:solidFill>
            <a:schemeClr val="tx2"/>
          </a:solidFill>
          <a:latin typeface="Arial" charset="0"/>
          <a:ea typeface="ＭＳ Ｐゴシック" pitchFamily="50" charset="-128"/>
        </a:defRPr>
      </a:lvl3pPr>
      <a:lvl4pPr algn="l" rtl="0" eaLnBrk="0" fontAlgn="base" hangingPunct="0">
        <a:spcBef>
          <a:spcPct val="0"/>
        </a:spcBef>
        <a:spcAft>
          <a:spcPct val="0"/>
        </a:spcAft>
        <a:defRPr kumimoji="1" sz="3600">
          <a:solidFill>
            <a:schemeClr val="tx2"/>
          </a:solidFill>
          <a:latin typeface="Arial" charset="0"/>
          <a:ea typeface="ＭＳ Ｐゴシック" pitchFamily="50" charset="-128"/>
        </a:defRPr>
      </a:lvl4pPr>
      <a:lvl5pPr algn="l" rtl="0" eaLnBrk="0" fontAlgn="base" hangingPunct="0">
        <a:spcBef>
          <a:spcPct val="0"/>
        </a:spcBef>
        <a:spcAft>
          <a:spcPct val="0"/>
        </a:spcAft>
        <a:defRPr kumimoji="1" sz="3600">
          <a:solidFill>
            <a:schemeClr val="tx2"/>
          </a:solidFill>
          <a:latin typeface="Arial" charset="0"/>
          <a:ea typeface="ＭＳ Ｐゴシック" pitchFamily="50" charset="-128"/>
        </a:defRPr>
      </a:lvl5pPr>
      <a:lvl6pPr marL="457200" algn="l" rtl="0" fontAlgn="base">
        <a:spcBef>
          <a:spcPct val="0"/>
        </a:spcBef>
        <a:spcAft>
          <a:spcPct val="0"/>
        </a:spcAft>
        <a:defRPr kumimoji="1" sz="3600">
          <a:solidFill>
            <a:schemeClr val="tx2"/>
          </a:solidFill>
          <a:latin typeface="Arial" charset="0"/>
          <a:ea typeface="ＭＳ Ｐゴシック" pitchFamily="50" charset="-128"/>
        </a:defRPr>
      </a:lvl6pPr>
      <a:lvl7pPr marL="914400" algn="l" rtl="0" fontAlgn="base">
        <a:spcBef>
          <a:spcPct val="0"/>
        </a:spcBef>
        <a:spcAft>
          <a:spcPct val="0"/>
        </a:spcAft>
        <a:defRPr kumimoji="1" sz="3600">
          <a:solidFill>
            <a:schemeClr val="tx2"/>
          </a:solidFill>
          <a:latin typeface="Arial" charset="0"/>
          <a:ea typeface="ＭＳ Ｐゴシック" pitchFamily="50" charset="-128"/>
        </a:defRPr>
      </a:lvl7pPr>
      <a:lvl8pPr marL="1371600" algn="l" rtl="0" fontAlgn="base">
        <a:spcBef>
          <a:spcPct val="0"/>
        </a:spcBef>
        <a:spcAft>
          <a:spcPct val="0"/>
        </a:spcAft>
        <a:defRPr kumimoji="1" sz="3600">
          <a:solidFill>
            <a:schemeClr val="tx2"/>
          </a:solidFill>
          <a:latin typeface="Arial" charset="0"/>
          <a:ea typeface="ＭＳ Ｐゴシック" pitchFamily="50" charset="-128"/>
        </a:defRPr>
      </a:lvl8pPr>
      <a:lvl9pPr marL="1828800" algn="l" rtl="0" fontAlgn="base">
        <a:spcBef>
          <a:spcPct val="0"/>
        </a:spcBef>
        <a:spcAft>
          <a:spcPct val="0"/>
        </a:spcAft>
        <a:defRPr kumimoji="1" sz="3600">
          <a:solidFill>
            <a:schemeClr val="tx2"/>
          </a:solidFill>
          <a:latin typeface="Arial" charset="0"/>
          <a:ea typeface="ＭＳ Ｐゴシック" pitchFamily="50" charset="-128"/>
        </a:defRPr>
      </a:lvl9pPr>
    </p:titleStyle>
    <p:bodyStyle>
      <a:lvl1pPr marL="265113" indent="-265113" algn="l" rtl="0" eaLnBrk="0" fontAlgn="base" hangingPunct="0">
        <a:spcBef>
          <a:spcPct val="20000"/>
        </a:spcBef>
        <a:spcAft>
          <a:spcPct val="0"/>
        </a:spcAft>
        <a:buClr>
          <a:schemeClr val="accent2">
            <a:lumMod val="75000"/>
          </a:schemeClr>
        </a:buClr>
        <a:buFont typeface="Wingdings" pitchFamily="2" charset="2"/>
        <a:buChar char="n"/>
        <a:defRPr kumimoji="1" sz="1800">
          <a:solidFill>
            <a:schemeClr val="tx1"/>
          </a:solidFill>
          <a:latin typeface="Calibri" panose="020F0502020204030204" pitchFamily="34" charset="0"/>
          <a:ea typeface="+mn-ea"/>
          <a:cs typeface="+mn-cs"/>
        </a:defRPr>
      </a:lvl1pPr>
      <a:lvl2pPr marL="444500" indent="-179388" algn="l" rtl="0" eaLnBrk="0" fontAlgn="base" hangingPunct="0">
        <a:spcBef>
          <a:spcPct val="20000"/>
        </a:spcBef>
        <a:spcAft>
          <a:spcPct val="0"/>
        </a:spcAft>
        <a:buClr>
          <a:srgbClr val="0000CC"/>
        </a:buClr>
        <a:buChar char="•"/>
        <a:defRPr kumimoji="1" sz="1800">
          <a:solidFill>
            <a:schemeClr val="tx1"/>
          </a:solidFill>
          <a:latin typeface="Calibri" panose="020F0502020204030204" pitchFamily="34" charset="0"/>
          <a:ea typeface="+mn-ea"/>
        </a:defRPr>
      </a:lvl2pPr>
      <a:lvl3pPr marL="623888" indent="-179388" algn="l" rtl="0" eaLnBrk="0" fontAlgn="base" hangingPunct="0">
        <a:spcBef>
          <a:spcPct val="20000"/>
        </a:spcBef>
        <a:spcAft>
          <a:spcPct val="0"/>
        </a:spcAft>
        <a:buClr>
          <a:srgbClr val="0000CC"/>
        </a:buClr>
        <a:buChar char="•"/>
        <a:defRPr kumimoji="1" sz="1600">
          <a:solidFill>
            <a:schemeClr val="tx1"/>
          </a:solidFill>
          <a:latin typeface="Calibri" panose="020F0502020204030204" pitchFamily="34" charset="0"/>
          <a:ea typeface="+mn-ea"/>
        </a:defRPr>
      </a:lvl3pPr>
      <a:lvl4pPr marL="803275" indent="-179388" algn="l" rtl="0" eaLnBrk="0" fontAlgn="base" hangingPunct="0">
        <a:spcBef>
          <a:spcPct val="20000"/>
        </a:spcBef>
        <a:spcAft>
          <a:spcPct val="0"/>
        </a:spcAft>
        <a:buClr>
          <a:srgbClr val="0000CC"/>
        </a:buClr>
        <a:buFont typeface="Arial" charset="0"/>
        <a:buChar char="»"/>
        <a:defRPr kumimoji="1" sz="1400" i="0">
          <a:solidFill>
            <a:schemeClr val="tx1"/>
          </a:solidFill>
          <a:latin typeface="Calibri" panose="020F0502020204030204" pitchFamily="34" charset="0"/>
          <a:ea typeface="+mn-ea"/>
        </a:defRPr>
      </a:lvl4pPr>
      <a:lvl5pPr marL="982663" indent="-179388" algn="l" rtl="0" eaLnBrk="0" fontAlgn="base" hangingPunct="0">
        <a:spcBef>
          <a:spcPct val="20000"/>
        </a:spcBef>
        <a:spcAft>
          <a:spcPct val="0"/>
        </a:spcAft>
        <a:buClr>
          <a:srgbClr val="0000CC"/>
        </a:buClr>
        <a:buFont typeface="Times New Roman" pitchFamily="18" charset="0"/>
        <a:buChar char="–"/>
        <a:defRPr kumimoji="1" sz="1050" i="0">
          <a:solidFill>
            <a:schemeClr val="tx1"/>
          </a:solidFill>
          <a:latin typeface="Calibri" panose="020F0502020204030204" pitchFamily="34" charset="0"/>
          <a:ea typeface="+mn-ea"/>
        </a:defRPr>
      </a:lvl5pPr>
      <a:lvl6pPr marL="2514600" indent="-228600" algn="l" rtl="0" fontAlgn="base">
        <a:spcBef>
          <a:spcPct val="20000"/>
        </a:spcBef>
        <a:spcAft>
          <a:spcPct val="0"/>
        </a:spcAft>
        <a:buChar char="»"/>
        <a:defRPr kumimoji="1" sz="1400">
          <a:solidFill>
            <a:schemeClr val="tx1"/>
          </a:solidFill>
          <a:latin typeface="+mn-lt"/>
          <a:ea typeface="+mn-ea"/>
        </a:defRPr>
      </a:lvl6pPr>
      <a:lvl7pPr marL="2971800" indent="-228600" algn="l" rtl="0" fontAlgn="base">
        <a:spcBef>
          <a:spcPct val="20000"/>
        </a:spcBef>
        <a:spcAft>
          <a:spcPct val="0"/>
        </a:spcAft>
        <a:buChar char="»"/>
        <a:defRPr kumimoji="1" sz="1400">
          <a:solidFill>
            <a:schemeClr val="tx1"/>
          </a:solidFill>
          <a:latin typeface="+mn-lt"/>
          <a:ea typeface="+mn-ea"/>
        </a:defRPr>
      </a:lvl7pPr>
      <a:lvl8pPr marL="3429000" indent="-228600" algn="l" rtl="0" fontAlgn="base">
        <a:spcBef>
          <a:spcPct val="20000"/>
        </a:spcBef>
        <a:spcAft>
          <a:spcPct val="0"/>
        </a:spcAft>
        <a:buChar char="»"/>
        <a:defRPr kumimoji="1" sz="1400">
          <a:solidFill>
            <a:schemeClr val="tx1"/>
          </a:solidFill>
          <a:latin typeface="+mn-lt"/>
          <a:ea typeface="+mn-ea"/>
        </a:defRPr>
      </a:lvl8pPr>
      <a:lvl9pPr marL="3886200" indent="-228600" algn="l" rtl="0" fontAlgn="base">
        <a:spcBef>
          <a:spcPct val="20000"/>
        </a:spcBef>
        <a:spcAft>
          <a:spcPct val="0"/>
        </a:spcAft>
        <a:buChar char="»"/>
        <a:defRPr kumimoji="1" sz="14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r>
              <a:rPr lang="en-GB" altLang="zh-CN" dirty="0"/>
              <a:t>WF on antenna placement in Indoor scenarios</a:t>
            </a:r>
            <a:endParaRPr lang="ja-JP" altLang="en-US" dirty="0">
              <a:latin typeface="Calibri" panose="020F0502020204030204" pitchFamily="34" charset="0"/>
            </a:endParaRPr>
          </a:p>
        </p:txBody>
      </p:sp>
      <p:sp>
        <p:nvSpPr>
          <p:cNvPr id="3075" name="Rectangle 3"/>
          <p:cNvSpPr>
            <a:spLocks noGrp="1" noChangeArrowheads="1"/>
          </p:cNvSpPr>
          <p:nvPr>
            <p:ph type="subTitle" idx="1"/>
          </p:nvPr>
        </p:nvSpPr>
        <p:spPr>
          <a:xfrm>
            <a:off x="1363663" y="3886200"/>
            <a:ext cx="6400800" cy="523220"/>
          </a:xfrm>
        </p:spPr>
        <p:txBody>
          <a:bodyPr/>
          <a:lstStyle/>
          <a:p>
            <a:r>
              <a:rPr lang="en-US" altLang="ja-JP" dirty="0" smtClean="0"/>
              <a:t>Intel, NTT DoCoMo, Samsung, Ericsson</a:t>
            </a:r>
            <a:endParaRPr lang="en-US" altLang="ja-JP" dirty="0"/>
          </a:p>
        </p:txBody>
      </p:sp>
      <p:sp>
        <p:nvSpPr>
          <p:cNvPr id="2" name="TextBox 1"/>
          <p:cNvSpPr txBox="1"/>
          <p:nvPr/>
        </p:nvSpPr>
        <p:spPr>
          <a:xfrm>
            <a:off x="7777950" y="323655"/>
            <a:ext cx="1069525" cy="307777"/>
          </a:xfrm>
          <a:prstGeom prst="rect">
            <a:avLst/>
          </a:prstGeom>
          <a:noFill/>
        </p:spPr>
        <p:txBody>
          <a:bodyPr wrap="none" rtlCol="0">
            <a:spAutoFit/>
          </a:bodyPr>
          <a:lstStyle/>
          <a:p>
            <a:pPr algn="r"/>
            <a:r>
              <a:rPr lang="en-US" smtClean="0"/>
              <a:t>R1-</a:t>
            </a:r>
            <a:r>
              <a:rPr lang="en-US" altLang="zh-CN" smtClean="0"/>
              <a:t>165850</a:t>
            </a:r>
            <a:endParaRPr lang="en-US" altLang="zh-CN" sz="2000" dirty="0">
              <a:solidFill>
                <a:srgbClr val="000000"/>
              </a:solidFill>
              <a:latin typeface="+mn-lt"/>
              <a:ea typeface="+mn-ea"/>
            </a:endParaRPr>
          </a:p>
        </p:txBody>
      </p:sp>
      <p:sp>
        <p:nvSpPr>
          <p:cNvPr id="5" name="TextBox 4"/>
          <p:cNvSpPr txBox="1"/>
          <p:nvPr/>
        </p:nvSpPr>
        <p:spPr>
          <a:xfrm>
            <a:off x="285750" y="278650"/>
            <a:ext cx="3342453" cy="923330"/>
          </a:xfrm>
          <a:prstGeom prst="rect">
            <a:avLst/>
          </a:prstGeom>
          <a:noFill/>
        </p:spPr>
        <p:txBody>
          <a:bodyPr wrap="none">
            <a:spAutoFit/>
          </a:bodyPr>
          <a:lstStyle/>
          <a:p>
            <a:pPr>
              <a:defRPr/>
            </a:pPr>
            <a:r>
              <a:rPr lang="en-US" sz="1800" dirty="0">
                <a:latin typeface="+mj-lt"/>
              </a:rPr>
              <a:t>3GPP </a:t>
            </a:r>
            <a:r>
              <a:rPr lang="en-US" sz="1800" dirty="0" smtClean="0">
                <a:latin typeface="+mj-lt"/>
              </a:rPr>
              <a:t>TSG</a:t>
            </a:r>
            <a:r>
              <a:rPr lang="en-US" sz="1800" dirty="0">
                <a:latin typeface="+mj-lt"/>
              </a:rPr>
              <a:t> RAN1 </a:t>
            </a:r>
            <a:r>
              <a:rPr lang="en-GB" altLang="zh-CN" sz="1800" dirty="0" smtClean="0">
                <a:latin typeface="+mj-lt"/>
              </a:rPr>
              <a:t>#</a:t>
            </a:r>
            <a:r>
              <a:rPr lang="en-US" altLang="zh-CN" sz="1800" dirty="0" smtClean="0">
                <a:latin typeface="+mj-lt"/>
              </a:rPr>
              <a:t>85</a:t>
            </a:r>
            <a:r>
              <a:rPr lang="en-US" sz="1800" dirty="0" smtClean="0">
                <a:latin typeface="+mj-lt"/>
              </a:rPr>
              <a:t> </a:t>
            </a:r>
            <a:endParaRPr lang="en-US" sz="1800" dirty="0">
              <a:latin typeface="+mj-lt"/>
            </a:endParaRPr>
          </a:p>
          <a:p>
            <a:pPr>
              <a:defRPr/>
            </a:pPr>
            <a:r>
              <a:rPr lang="en-US" altLang="zh-CN" sz="1800" dirty="0" smtClean="0">
                <a:latin typeface="+mj-lt"/>
              </a:rPr>
              <a:t>Nanjing</a:t>
            </a:r>
            <a:r>
              <a:rPr lang="en-GB" altLang="zh-CN" sz="1800" dirty="0" smtClean="0">
                <a:latin typeface="+mj-lt"/>
              </a:rPr>
              <a:t>, China</a:t>
            </a:r>
            <a:r>
              <a:rPr lang="tr-TR" sz="1800" dirty="0" smtClean="0">
                <a:latin typeface="+mj-lt"/>
              </a:rPr>
              <a:t>, </a:t>
            </a:r>
            <a:r>
              <a:rPr lang="en-US" sz="1800" dirty="0" smtClean="0">
                <a:latin typeface="+mj-lt"/>
              </a:rPr>
              <a:t>May</a:t>
            </a:r>
            <a:r>
              <a:rPr lang="tr-TR" sz="1800" dirty="0" smtClean="0">
                <a:latin typeface="+mj-lt"/>
              </a:rPr>
              <a:t> </a:t>
            </a:r>
            <a:r>
              <a:rPr lang="en-US" sz="1800" dirty="0" smtClean="0">
                <a:latin typeface="+mj-lt"/>
              </a:rPr>
              <a:t>23</a:t>
            </a:r>
            <a:r>
              <a:rPr lang="tr-TR" sz="1800" dirty="0" smtClean="0">
                <a:latin typeface="+mj-lt"/>
              </a:rPr>
              <a:t> </a:t>
            </a:r>
            <a:r>
              <a:rPr lang="tr-TR" sz="1800" dirty="0">
                <a:latin typeface="+mj-lt"/>
              </a:rPr>
              <a:t>- </a:t>
            </a:r>
            <a:r>
              <a:rPr lang="en-US" sz="1800" dirty="0" smtClean="0">
                <a:latin typeface="+mj-lt"/>
              </a:rPr>
              <a:t>27</a:t>
            </a:r>
            <a:r>
              <a:rPr lang="tr-TR" sz="1800" dirty="0" smtClean="0">
                <a:latin typeface="+mj-lt"/>
              </a:rPr>
              <a:t>, 2016</a:t>
            </a:r>
          </a:p>
          <a:p>
            <a:pPr>
              <a:defRPr/>
            </a:pPr>
            <a:r>
              <a:rPr lang="tr-TR" sz="1800" dirty="0" smtClean="0">
                <a:latin typeface="+mj-lt"/>
              </a:rPr>
              <a:t>Agenda Item: </a:t>
            </a:r>
            <a:r>
              <a:rPr lang="en-US" sz="1800" dirty="0" smtClean="0">
                <a:latin typeface="+mj-lt"/>
              </a:rPr>
              <a:t>7.1.</a:t>
            </a:r>
            <a:r>
              <a:rPr lang="en-US" altLang="zh-CN" sz="1800" dirty="0" smtClean="0">
                <a:latin typeface="+mj-lt"/>
              </a:rPr>
              <a:t>2</a:t>
            </a:r>
            <a:endParaRPr lang="en-US" sz="1800" dirty="0">
              <a:latin typeface="+mj-l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Background</a:t>
            </a:r>
            <a:endParaRPr lang="en-US" dirty="0"/>
          </a:p>
        </p:txBody>
      </p:sp>
      <p:sp>
        <p:nvSpPr>
          <p:cNvPr id="3" name="Content Placeholder 2"/>
          <p:cNvSpPr>
            <a:spLocks noGrp="1"/>
          </p:cNvSpPr>
          <p:nvPr>
            <p:ph idx="1"/>
          </p:nvPr>
        </p:nvSpPr>
        <p:spPr>
          <a:xfrm>
            <a:off x="161925" y="952500"/>
            <a:ext cx="8820150" cy="1588127"/>
          </a:xfrm>
        </p:spPr>
        <p:txBody>
          <a:bodyPr/>
          <a:lstStyle/>
          <a:p>
            <a:pPr marL="550863" indent="0">
              <a:buClrTx/>
              <a:buFontTx/>
              <a:buChar char="•"/>
              <a:tabLst>
                <a:tab pos="914400" algn="l"/>
              </a:tabLst>
            </a:pPr>
            <a:r>
              <a:rPr lang="en-US" altLang="zh-CN" kern="1200" dirty="0"/>
              <a:t>In R1-163861, indoor hotspot, dense urban, urban macro and rural macro scenarios are agreed</a:t>
            </a:r>
          </a:p>
          <a:p>
            <a:pPr marL="550863" indent="0">
              <a:buClrTx/>
              <a:buFontTx/>
              <a:buChar char="•"/>
              <a:tabLst>
                <a:tab pos="914400" algn="l"/>
              </a:tabLst>
            </a:pPr>
            <a:r>
              <a:rPr lang="en-US" altLang="zh-CN" kern="1200" dirty="0"/>
              <a:t>In R1-163885, antenna modelling for NR has been agreed</a:t>
            </a:r>
          </a:p>
          <a:p>
            <a:pPr marL="550863" indent="0">
              <a:buClrTx/>
              <a:buFontTx/>
              <a:buChar char="•"/>
              <a:tabLst>
                <a:tab pos="914400" algn="l"/>
              </a:tabLst>
            </a:pPr>
            <a:r>
              <a:rPr lang="en-US" altLang="zh-CN" kern="1200" dirty="0"/>
              <a:t>This WF address the missing details of TRP antenna modelling for indoor Open-Office scenario</a:t>
            </a:r>
            <a:endParaRPr lang="en-US" altLang="zh-CN" kern="1200" dirty="0"/>
          </a:p>
        </p:txBody>
      </p:sp>
    </p:spTree>
    <p:extLst>
      <p:ext uri="{BB962C8B-B14F-4D97-AF65-F5344CB8AC3E}">
        <p14:creationId xmlns:p14="http://schemas.microsoft.com/office/powerpoint/2010/main" val="13150594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Proposal</a:t>
            </a:r>
            <a:endParaRPr lang="zh-CN" altLang="en-US" dirty="0"/>
          </a:p>
        </p:txBody>
      </p:sp>
      <p:sp>
        <p:nvSpPr>
          <p:cNvPr id="5" name="Content Placeholder 2"/>
          <p:cNvSpPr txBox="1">
            <a:spLocks/>
          </p:cNvSpPr>
          <p:nvPr/>
        </p:nvSpPr>
        <p:spPr bwMode="auto">
          <a:xfrm>
            <a:off x="323850" y="998730"/>
            <a:ext cx="8820150" cy="1920526"/>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lvl1pPr marL="265113" indent="-265113" algn="l" rtl="0" eaLnBrk="0" fontAlgn="base" hangingPunct="0">
              <a:spcBef>
                <a:spcPct val="20000"/>
              </a:spcBef>
              <a:spcAft>
                <a:spcPct val="0"/>
              </a:spcAft>
              <a:buClr>
                <a:schemeClr val="accent2">
                  <a:lumMod val="75000"/>
                </a:schemeClr>
              </a:buClr>
              <a:buFont typeface="Wingdings" pitchFamily="2" charset="2"/>
              <a:buChar char="n"/>
              <a:defRPr kumimoji="1" sz="1800">
                <a:solidFill>
                  <a:schemeClr val="tx1"/>
                </a:solidFill>
                <a:latin typeface="Calibri" panose="020F0502020204030204" pitchFamily="34" charset="0"/>
                <a:ea typeface="+mn-ea"/>
                <a:cs typeface="+mn-cs"/>
              </a:defRPr>
            </a:lvl1pPr>
            <a:lvl2pPr marL="444500" indent="-179388" algn="l" rtl="0" eaLnBrk="0" fontAlgn="base" hangingPunct="0">
              <a:spcBef>
                <a:spcPct val="20000"/>
              </a:spcBef>
              <a:spcAft>
                <a:spcPct val="0"/>
              </a:spcAft>
              <a:buClr>
                <a:srgbClr val="0000CC"/>
              </a:buClr>
              <a:buFont typeface="Arial" pitchFamily="34" charset="0"/>
              <a:buChar char="•"/>
              <a:defRPr kumimoji="1" sz="1800">
                <a:solidFill>
                  <a:schemeClr val="tx1"/>
                </a:solidFill>
                <a:latin typeface="Calibri" panose="020F0502020204030204" pitchFamily="34" charset="0"/>
                <a:ea typeface="+mn-ea"/>
              </a:defRPr>
            </a:lvl2pPr>
            <a:lvl3pPr marL="623888" indent="-179388" algn="l" rtl="0" eaLnBrk="0" fontAlgn="base" hangingPunct="0">
              <a:spcBef>
                <a:spcPct val="20000"/>
              </a:spcBef>
              <a:spcAft>
                <a:spcPct val="0"/>
              </a:spcAft>
              <a:buClr>
                <a:srgbClr val="0000CC"/>
              </a:buClr>
              <a:buFont typeface="Arial" pitchFamily="34" charset="0"/>
              <a:buChar char="»"/>
              <a:defRPr kumimoji="1" sz="1600">
                <a:solidFill>
                  <a:schemeClr val="tx1"/>
                </a:solidFill>
                <a:latin typeface="Calibri" panose="020F0502020204030204" pitchFamily="34" charset="0"/>
                <a:ea typeface="+mn-ea"/>
              </a:defRPr>
            </a:lvl3pPr>
            <a:lvl4pPr marL="803275" indent="-179388" algn="l" rtl="0" eaLnBrk="0" fontAlgn="base" hangingPunct="0">
              <a:spcBef>
                <a:spcPct val="20000"/>
              </a:spcBef>
              <a:spcAft>
                <a:spcPct val="0"/>
              </a:spcAft>
              <a:buClr>
                <a:srgbClr val="0000CC"/>
              </a:buClr>
              <a:buFont typeface="Times New Roman" pitchFamily="18" charset="0"/>
              <a:buChar char="–"/>
              <a:defRPr kumimoji="1" sz="1400" i="0">
                <a:solidFill>
                  <a:schemeClr val="tx1"/>
                </a:solidFill>
                <a:latin typeface="Calibri" panose="020F0502020204030204" pitchFamily="34" charset="0"/>
                <a:ea typeface="+mn-ea"/>
              </a:defRPr>
            </a:lvl4pPr>
            <a:lvl5pPr marL="982663" indent="-179388" algn="l" rtl="0" eaLnBrk="0" fontAlgn="base" hangingPunct="0">
              <a:spcBef>
                <a:spcPct val="20000"/>
              </a:spcBef>
              <a:spcAft>
                <a:spcPct val="0"/>
              </a:spcAft>
              <a:buClr>
                <a:srgbClr val="0000CC"/>
              </a:buClr>
              <a:buFont typeface="Wingdings" pitchFamily="2" charset="2"/>
              <a:buChar char="ü"/>
              <a:defRPr kumimoji="1" sz="1200" i="0">
                <a:solidFill>
                  <a:schemeClr val="tx1"/>
                </a:solidFill>
                <a:latin typeface="Calibri" panose="020F0502020204030204" pitchFamily="34" charset="0"/>
                <a:ea typeface="+mn-ea"/>
              </a:defRPr>
            </a:lvl5pPr>
            <a:lvl6pPr marL="2514600" indent="-228600" algn="l" rtl="0" fontAlgn="base">
              <a:spcBef>
                <a:spcPct val="20000"/>
              </a:spcBef>
              <a:spcAft>
                <a:spcPct val="0"/>
              </a:spcAft>
              <a:buChar char="»"/>
              <a:defRPr kumimoji="1" sz="1400">
                <a:solidFill>
                  <a:schemeClr val="tx1"/>
                </a:solidFill>
                <a:latin typeface="+mn-lt"/>
                <a:ea typeface="+mn-ea"/>
              </a:defRPr>
            </a:lvl6pPr>
            <a:lvl7pPr marL="2971800" indent="-228600" algn="l" rtl="0" fontAlgn="base">
              <a:spcBef>
                <a:spcPct val="20000"/>
              </a:spcBef>
              <a:spcAft>
                <a:spcPct val="0"/>
              </a:spcAft>
              <a:buChar char="»"/>
              <a:defRPr kumimoji="1" sz="1400">
                <a:solidFill>
                  <a:schemeClr val="tx1"/>
                </a:solidFill>
                <a:latin typeface="+mn-lt"/>
                <a:ea typeface="+mn-ea"/>
              </a:defRPr>
            </a:lvl7pPr>
            <a:lvl8pPr marL="3429000" indent="-228600" algn="l" rtl="0" fontAlgn="base">
              <a:spcBef>
                <a:spcPct val="20000"/>
              </a:spcBef>
              <a:spcAft>
                <a:spcPct val="0"/>
              </a:spcAft>
              <a:buChar char="»"/>
              <a:defRPr kumimoji="1" sz="1400">
                <a:solidFill>
                  <a:schemeClr val="tx1"/>
                </a:solidFill>
                <a:latin typeface="+mn-lt"/>
                <a:ea typeface="+mn-ea"/>
              </a:defRPr>
            </a:lvl8pPr>
            <a:lvl9pPr marL="3886200" indent="-228600" algn="l" rtl="0" fontAlgn="base">
              <a:spcBef>
                <a:spcPct val="20000"/>
              </a:spcBef>
              <a:spcAft>
                <a:spcPct val="0"/>
              </a:spcAft>
              <a:buChar char="»"/>
              <a:defRPr kumimoji="1" sz="1400">
                <a:solidFill>
                  <a:schemeClr val="tx1"/>
                </a:solidFill>
                <a:latin typeface="+mn-lt"/>
                <a:ea typeface="+mn-ea"/>
              </a:defRPr>
            </a:lvl9pPr>
          </a:lstStyle>
          <a:p>
            <a:pPr marL="0" marR="0" lvl="0" indent="0" defTabSz="914400" latinLnBrk="0">
              <a:lnSpc>
                <a:spcPct val="100000"/>
              </a:lnSpc>
              <a:buClrTx/>
              <a:buSzTx/>
              <a:buFontTx/>
              <a:buChar char="•"/>
              <a:tabLst>
                <a:tab pos="914400" algn="l"/>
              </a:tabLst>
            </a:pPr>
            <a:r>
              <a:rPr lang="en-US" altLang="zh-CN" dirty="0"/>
              <a:t>RAN1 to study different TRP numbers and deployment options for Indoor Open-Office scenario</a:t>
            </a:r>
          </a:p>
          <a:p>
            <a:pPr marL="457200" lvl="1" indent="0">
              <a:buClrTx/>
              <a:buFontTx/>
              <a:buChar char="•"/>
              <a:tabLst>
                <a:tab pos="914400" algn="l"/>
              </a:tabLst>
            </a:pPr>
            <a:r>
              <a:rPr lang="en-US" altLang="zh-CN" dirty="0"/>
              <a:t>Candidate TRP numbers: 3, 6, 12</a:t>
            </a:r>
          </a:p>
          <a:p>
            <a:pPr marL="457200" lvl="1" indent="0">
              <a:buClrTx/>
              <a:buFontTx/>
              <a:buChar char="•"/>
              <a:tabLst>
                <a:tab pos="914400" algn="l"/>
              </a:tabLst>
            </a:pPr>
            <a:r>
              <a:rPr lang="en-US" altLang="zh-CN" dirty="0"/>
              <a:t>Deployment options: wall-mount, ceiling-mount and 3-sector based </a:t>
            </a:r>
            <a:r>
              <a:rPr lang="en-US" altLang="zh-CN" dirty="0" smtClean="0"/>
              <a:t>as shown </a:t>
            </a:r>
            <a:r>
              <a:rPr lang="en-US" altLang="zh-CN" dirty="0"/>
              <a:t>in the following pages</a:t>
            </a:r>
          </a:p>
          <a:p>
            <a:pPr marL="457200" lvl="1" indent="0">
              <a:buClrTx/>
              <a:buFontTx/>
              <a:buChar char="•"/>
              <a:tabLst>
                <a:tab pos="914400" algn="l"/>
              </a:tabLst>
            </a:pPr>
            <a:r>
              <a:rPr lang="en-US" altLang="zh-CN" dirty="0"/>
              <a:t>Company shall provide details of antenna pattern and sector </a:t>
            </a:r>
            <a:r>
              <a:rPr lang="en-US" altLang="zh-CN" dirty="0" smtClean="0"/>
              <a:t>orientations</a:t>
            </a:r>
            <a:endParaRPr lang="en-US" altLang="zh-CN" dirty="0"/>
          </a:p>
        </p:txBody>
      </p:sp>
    </p:spTree>
    <p:extLst>
      <p:ext uri="{BB962C8B-B14F-4D97-AF65-F5344CB8AC3E}">
        <p14:creationId xmlns:p14="http://schemas.microsoft.com/office/powerpoint/2010/main" val="26881591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Alternative 1 of TRP antenna modeling for indoor </a:t>
            </a:r>
            <a:r>
              <a:rPr lang="en-US" altLang="zh-CN" dirty="0" smtClean="0"/>
              <a:t>Open-Office scenario</a:t>
            </a:r>
            <a:endParaRPr lang="zh-CN" altLang="en-US" dirty="0"/>
          </a:p>
        </p:txBody>
      </p:sp>
      <mc:AlternateContent xmlns:mc="http://schemas.openxmlformats.org/markup-compatibility/2006" xmlns:a14="http://schemas.microsoft.com/office/drawing/2010/main">
        <mc:Choice Requires="a14">
          <p:graphicFrame>
            <p:nvGraphicFramePr>
              <p:cNvPr id="7" name="Content Placeholder 6"/>
              <p:cNvGraphicFramePr>
                <a:graphicFrameLocks noGrp="1"/>
              </p:cNvGraphicFramePr>
              <p:nvPr>
                <p:ph idx="1"/>
                <p:extLst>
                  <p:ext uri="{D42A27DB-BD31-4B8C-83A1-F6EECF244321}">
                    <p14:modId xmlns:p14="http://schemas.microsoft.com/office/powerpoint/2010/main" val="695048278"/>
                  </p:ext>
                </p:extLst>
              </p:nvPr>
            </p:nvGraphicFramePr>
            <p:xfrm>
              <a:off x="206930" y="2573905"/>
              <a:ext cx="8820150" cy="3618455"/>
            </p:xfrm>
            <a:graphic>
              <a:graphicData uri="http://schemas.openxmlformats.org/drawingml/2006/table">
                <a:tbl>
                  <a:tblPr firstRow="1" bandRow="1">
                    <a:tableStyleId>{2D5ABB26-0587-4C30-8999-92F81FD0307C}</a:tableStyleId>
                  </a:tblPr>
                  <a:tblGrid>
                    <a:gridCol w="2624230"/>
                    <a:gridCol w="6195920"/>
                  </a:tblGrid>
                  <a:tr h="1149575">
                    <a:tc>
                      <a:txBody>
                        <a:bodyPr/>
                        <a:lstStyle/>
                        <a:p>
                          <a:r>
                            <a:rPr kumimoji="1" lang="en-GB" altLang="zh-CN" sz="1800" kern="1200" dirty="0" smtClean="0">
                              <a:solidFill>
                                <a:schemeClr val="tx1"/>
                              </a:solidFill>
                              <a:effectLst/>
                              <a:latin typeface="+mn-lt"/>
                              <a:ea typeface="+mn-ea"/>
                              <a:cs typeface="+mn-cs"/>
                            </a:rPr>
                            <a:t>Antenna element radiation pattern in </a:t>
                          </a:r>
                          <a14:m>
                            <m:oMath xmlns:m="http://schemas.openxmlformats.org/officeDocument/2006/math">
                              <m:r>
                                <a:rPr kumimoji="1" lang="zh-CN" altLang="en-GB" sz="1800" i="1" kern="1200" smtClean="0">
                                  <a:solidFill>
                                    <a:schemeClr val="tx1"/>
                                  </a:solidFill>
                                  <a:effectLst/>
                                  <a:latin typeface="Cambria Math" panose="02040503050406030204" pitchFamily="18" charset="0"/>
                                  <a:ea typeface="+mn-ea"/>
                                  <a:cs typeface="+mn-cs"/>
                                </a:rPr>
                                <m:t>𝜃</m:t>
                              </m:r>
                              <m:r>
                                <a:rPr kumimoji="1" lang="en-US" altLang="zh-CN" sz="1800" b="0" i="1" kern="1200" smtClean="0">
                                  <a:solidFill>
                                    <a:schemeClr val="tx1"/>
                                  </a:solidFill>
                                  <a:effectLst/>
                                  <a:latin typeface="Cambria Math" panose="02040503050406030204" pitchFamily="18" charset="0"/>
                                  <a:ea typeface="+mn-ea"/>
                                  <a:cs typeface="+mn-cs"/>
                                </a:rPr>
                                <m:t>"</m:t>
                              </m:r>
                            </m:oMath>
                          </a14:m>
                          <a:r>
                            <a:rPr kumimoji="1" lang="en-GB" altLang="zh-CN" sz="1800" kern="1200" dirty="0" smtClean="0">
                              <a:solidFill>
                                <a:schemeClr val="tx1"/>
                              </a:solidFill>
                              <a:effectLst/>
                              <a:latin typeface="+mn-lt"/>
                              <a:ea typeface="+mn-ea"/>
                              <a:cs typeface="+mn-cs"/>
                            </a:rPr>
                            <a:t> dim (dB)</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14:m>
                            <m:oMath xmlns:m="http://schemas.openxmlformats.org/officeDocument/2006/math">
                              <m:sSub>
                                <m:sSubPr>
                                  <m:ctrlPr>
                                    <a:rPr lang="en-US" altLang="zh-CN" i="1" smtClean="0">
                                      <a:latin typeface="Cambria Math" panose="02040503050406030204" pitchFamily="18" charset="0"/>
                                    </a:rPr>
                                  </m:ctrlPr>
                                </m:sSubPr>
                                <m:e>
                                  <m:r>
                                    <a:rPr lang="en-US" altLang="zh-CN" i="1" smtClean="0">
                                      <a:latin typeface="Cambria Math" panose="02040503050406030204" pitchFamily="18" charset="0"/>
                                    </a:rPr>
                                    <m:t>𝐴</m:t>
                                  </m:r>
                                </m:e>
                                <m:sub>
                                  <m:r>
                                    <a:rPr lang="en-US" altLang="zh-CN" b="0" i="1" smtClean="0">
                                      <a:latin typeface="Cambria Math" panose="02040503050406030204" pitchFamily="18" charset="0"/>
                                    </a:rPr>
                                    <m:t>𝐸</m:t>
                                  </m:r>
                                  <m:r>
                                    <a:rPr lang="en-US" altLang="zh-CN" b="0" i="1" smtClean="0">
                                      <a:latin typeface="Cambria Math" panose="02040503050406030204" pitchFamily="18" charset="0"/>
                                    </a:rPr>
                                    <m:t>,</m:t>
                                  </m:r>
                                  <m:r>
                                    <a:rPr lang="en-US" altLang="zh-CN" b="0" i="1" smtClean="0">
                                      <a:latin typeface="Cambria Math" panose="02040503050406030204" pitchFamily="18" charset="0"/>
                                    </a:rPr>
                                    <m:t>𝑉</m:t>
                                  </m:r>
                                </m:sub>
                              </m:sSub>
                              <m:d>
                                <m:dPr>
                                  <m:ctrlPr>
                                    <a:rPr lang="en-US" altLang="zh-CN" i="1" smtClean="0">
                                      <a:latin typeface="Cambria Math" panose="02040503050406030204" pitchFamily="18" charset="0"/>
                                    </a:rPr>
                                  </m:ctrlPr>
                                </m:dPr>
                                <m:e>
                                  <m:r>
                                    <a:rPr lang="zh-CN" altLang="en-US" i="1" smtClean="0">
                                      <a:latin typeface="Cambria Math" panose="02040503050406030204" pitchFamily="18" charset="0"/>
                                    </a:rPr>
                                    <m:t>𝜃</m:t>
                                  </m:r>
                                  <m:r>
                                    <a:rPr lang="en-US" altLang="zh-CN" b="0" i="1" smtClean="0">
                                      <a:latin typeface="Cambria Math" panose="02040503050406030204" pitchFamily="18" charset="0"/>
                                    </a:rPr>
                                    <m:t>"</m:t>
                                  </m:r>
                                </m:e>
                              </m:d>
                              <m:r>
                                <a:rPr lang="en-US" altLang="zh-CN" i="1" smtClean="0">
                                  <a:latin typeface="Cambria Math" panose="02040503050406030204" pitchFamily="18" charset="0"/>
                                </a:rPr>
                                <m:t>=</m:t>
                              </m:r>
                              <m:r>
                                <a:rPr lang="en-US" altLang="zh-CN" b="0" i="1" smtClean="0">
                                  <a:latin typeface="Cambria Math" panose="02040503050406030204" pitchFamily="18" charset="0"/>
                                </a:rPr>
                                <m:t>−</m:t>
                              </m:r>
                              <m:r>
                                <a:rPr lang="en-US" altLang="zh-CN" b="0" i="1" smtClean="0">
                                  <a:latin typeface="Cambria Math" panose="02040503050406030204" pitchFamily="18" charset="0"/>
                                </a:rPr>
                                <m:t>𝑚𝑖𝑛</m:t>
                              </m:r>
                              <m:d>
                                <m:dPr>
                                  <m:begChr m:val="["/>
                                  <m:endChr m:val="]"/>
                                  <m:ctrlPr>
                                    <a:rPr lang="en-US" altLang="zh-CN" b="0" i="1" smtClean="0">
                                      <a:latin typeface="Cambria Math" panose="02040503050406030204" pitchFamily="18" charset="0"/>
                                    </a:rPr>
                                  </m:ctrlPr>
                                </m:dPr>
                                <m:e>
                                  <m:r>
                                    <a:rPr lang="en-US" altLang="zh-CN" b="0" i="1" smtClean="0">
                                      <a:latin typeface="Cambria Math" panose="02040503050406030204" pitchFamily="18" charset="0"/>
                                    </a:rPr>
                                    <m:t>12</m:t>
                                  </m:r>
                                  <m:sSup>
                                    <m:sSupPr>
                                      <m:ctrlPr>
                                        <a:rPr lang="en-US" altLang="zh-CN" b="0" i="1" smtClean="0">
                                          <a:latin typeface="Cambria Math" panose="02040503050406030204" pitchFamily="18" charset="0"/>
                                        </a:rPr>
                                      </m:ctrlPr>
                                    </m:sSupPr>
                                    <m:e>
                                      <m:d>
                                        <m:dPr>
                                          <m:ctrlPr>
                                            <a:rPr lang="en-US" altLang="zh-CN" b="0" i="1" smtClean="0">
                                              <a:latin typeface="Cambria Math" panose="02040503050406030204" pitchFamily="18" charset="0"/>
                                            </a:rPr>
                                          </m:ctrlPr>
                                        </m:dPr>
                                        <m:e>
                                          <m:f>
                                            <m:fPr>
                                              <m:ctrlPr>
                                                <a:rPr lang="en-US" altLang="zh-CN" b="0" i="1" smtClean="0">
                                                  <a:latin typeface="Cambria Math" panose="02040503050406030204" pitchFamily="18" charset="0"/>
                                                </a:rPr>
                                              </m:ctrlPr>
                                            </m:fPr>
                                            <m:num>
                                              <m:r>
                                                <a:rPr lang="zh-CN" altLang="en-US" i="1" smtClean="0">
                                                  <a:latin typeface="Cambria Math" panose="02040503050406030204" pitchFamily="18" charset="0"/>
                                                </a:rPr>
                                                <m:t>𝜃</m:t>
                                              </m:r>
                                              <m:r>
                                                <a:rPr lang="en-US" altLang="zh-CN" b="0" i="1" smtClean="0">
                                                  <a:latin typeface="Cambria Math" panose="02040503050406030204" pitchFamily="18" charset="0"/>
                                                </a:rPr>
                                                <m:t>"−</m:t>
                                              </m:r>
                                              <m:sSup>
                                                <m:sSupPr>
                                                  <m:ctrlPr>
                                                    <a:rPr lang="en-US" altLang="zh-CN" b="0" i="1" smtClean="0">
                                                      <a:latin typeface="Cambria Math" panose="02040503050406030204" pitchFamily="18" charset="0"/>
                                                    </a:rPr>
                                                  </m:ctrlPr>
                                                </m:sSupPr>
                                                <m:e>
                                                  <m:r>
                                                    <a:rPr lang="en-US" altLang="zh-CN" b="0" i="1" smtClean="0">
                                                      <a:latin typeface="Cambria Math" panose="02040503050406030204" pitchFamily="18" charset="0"/>
                                                    </a:rPr>
                                                    <m:t>90</m:t>
                                                  </m:r>
                                                </m:e>
                                                <m:sup>
                                                  <m:r>
                                                    <a:rPr lang="en-US" altLang="zh-CN" b="0" i="1" smtClean="0">
                                                      <a:latin typeface="Cambria Math" panose="02040503050406030204" pitchFamily="18" charset="0"/>
                                                      <a:ea typeface="Cambria Math" panose="02040503050406030204" pitchFamily="18" charset="0"/>
                                                    </a:rPr>
                                                    <m:t>°</m:t>
                                                  </m:r>
                                                </m:sup>
                                              </m:sSup>
                                            </m:num>
                                            <m:den>
                                              <m:sSub>
                                                <m:sSubPr>
                                                  <m:ctrlPr>
                                                    <a:rPr lang="en-US" altLang="zh-CN" b="0" i="1" smtClean="0">
                                                      <a:latin typeface="Cambria Math" panose="02040503050406030204" pitchFamily="18" charset="0"/>
                                                    </a:rPr>
                                                  </m:ctrlPr>
                                                </m:sSubPr>
                                                <m:e>
                                                  <m:r>
                                                    <a:rPr lang="zh-CN" altLang="en-US" b="0" i="1" smtClean="0">
                                                      <a:latin typeface="Cambria Math" panose="02040503050406030204" pitchFamily="18" charset="0"/>
                                                    </a:rPr>
                                                    <m:t>𝜃</m:t>
                                                  </m:r>
                                                </m:e>
                                                <m:sub>
                                                  <m:r>
                                                    <a:rPr lang="en-US" altLang="zh-CN" b="0" i="1" smtClean="0">
                                                      <a:latin typeface="Cambria Math" panose="02040503050406030204" pitchFamily="18" charset="0"/>
                                                    </a:rPr>
                                                    <m:t>3</m:t>
                                                  </m:r>
                                                  <m:r>
                                                    <a:rPr lang="en-US" altLang="zh-CN" b="0" i="1" smtClean="0">
                                                      <a:latin typeface="Cambria Math" panose="02040503050406030204" pitchFamily="18" charset="0"/>
                                                    </a:rPr>
                                                    <m:t>𝑑𝐵</m:t>
                                                  </m:r>
                                                </m:sub>
                                              </m:sSub>
                                            </m:den>
                                          </m:f>
                                        </m:e>
                                      </m:d>
                                    </m:e>
                                    <m:sup>
                                      <m:r>
                                        <a:rPr lang="en-US" altLang="zh-CN" b="0" i="1" smtClean="0">
                                          <a:latin typeface="Cambria Math" panose="02040503050406030204" pitchFamily="18" charset="0"/>
                                        </a:rPr>
                                        <m:t>2</m:t>
                                      </m:r>
                                    </m:sup>
                                  </m:sSup>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𝑆𝐿𝐴</m:t>
                                      </m:r>
                                    </m:e>
                                    <m:sub>
                                      <m:r>
                                        <a:rPr lang="en-US" altLang="zh-CN" b="0" i="1" smtClean="0">
                                          <a:latin typeface="Cambria Math" panose="02040503050406030204" pitchFamily="18" charset="0"/>
                                        </a:rPr>
                                        <m:t>𝑉</m:t>
                                      </m:r>
                                    </m:sub>
                                  </m:sSub>
                                </m:e>
                              </m:d>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zh-CN" altLang="en-US" b="0" i="1" smtClean="0">
                                      <a:latin typeface="Cambria Math" panose="02040503050406030204" pitchFamily="18" charset="0"/>
                                    </a:rPr>
                                    <m:t>𝜃</m:t>
                                  </m:r>
                                </m:e>
                                <m:sub>
                                  <m:r>
                                    <a:rPr lang="en-US" altLang="zh-CN" b="0" i="1" smtClean="0">
                                      <a:latin typeface="Cambria Math" panose="02040503050406030204" pitchFamily="18" charset="0"/>
                                    </a:rPr>
                                    <m:t>3</m:t>
                                  </m:r>
                                  <m:r>
                                    <a:rPr lang="en-US" altLang="zh-CN" b="0" i="1" smtClean="0">
                                      <a:latin typeface="Cambria Math" panose="02040503050406030204" pitchFamily="18" charset="0"/>
                                    </a:rPr>
                                    <m:t>𝑑𝐵</m:t>
                                  </m:r>
                                </m:sub>
                              </m:sSub>
                              <m:r>
                                <a:rPr lang="en-US" altLang="zh-CN" b="0" i="1" smtClean="0">
                                  <a:latin typeface="Cambria Math" panose="02040503050406030204" pitchFamily="18" charset="0"/>
                                </a:rPr>
                                <m:t>=</m:t>
                              </m:r>
                              <m:sSup>
                                <m:sSupPr>
                                  <m:ctrlPr>
                                    <a:rPr lang="en-US" altLang="zh-CN" b="0" i="1" smtClean="0">
                                      <a:latin typeface="Cambria Math" panose="02040503050406030204" pitchFamily="18" charset="0"/>
                                    </a:rPr>
                                  </m:ctrlPr>
                                </m:sSupPr>
                                <m:e>
                                  <m:r>
                                    <a:rPr lang="en-US" altLang="zh-CN" b="0" i="1" smtClean="0">
                                      <a:latin typeface="Cambria Math" panose="02040503050406030204" pitchFamily="18" charset="0"/>
                                    </a:rPr>
                                    <m:t>130</m:t>
                                  </m:r>
                                </m:e>
                                <m:sup>
                                  <m:r>
                                    <a:rPr lang="en-US" altLang="zh-CN" b="0" i="1" smtClean="0">
                                      <a:latin typeface="Cambria Math" panose="02040503050406030204" pitchFamily="18" charset="0"/>
                                      <a:ea typeface="Cambria Math" panose="02040503050406030204" pitchFamily="18" charset="0"/>
                                    </a:rPr>
                                    <m:t>°</m:t>
                                  </m:r>
                                </m:sup>
                              </m:sSup>
                              <m:r>
                                <a:rPr lang="en-US" altLang="zh-CN" b="0" i="1" smtClean="0">
                                  <a:latin typeface="Cambria Math" panose="02040503050406030204" pitchFamily="18" charset="0"/>
                                </a:rPr>
                                <m:t>,</m:t>
                              </m:r>
                            </m:oMath>
                          </a14:m>
                          <a:r>
                            <a:rPr lang="en-US" altLang="zh-CN" b="0" dirty="0" smtClean="0"/>
                            <a:t> </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𝑆𝐿𝐴</m:t>
                                  </m:r>
                                </m:e>
                                <m:sub>
                                  <m:r>
                                    <a:rPr lang="en-US" altLang="zh-CN" b="0" i="1" smtClean="0">
                                      <a:latin typeface="Cambria Math" panose="02040503050406030204" pitchFamily="18" charset="0"/>
                                    </a:rPr>
                                    <m:t>𝑉</m:t>
                                  </m:r>
                                </m:sub>
                              </m:sSub>
                            </m:oMath>
                          </a14:m>
                          <a:r>
                            <a:rPr lang="en-US" altLang="zh-CN" dirty="0" smtClean="0"/>
                            <a:t>=25</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1424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GB" altLang="zh-CN" sz="1800" kern="1200" dirty="0" smtClean="0">
                              <a:solidFill>
                                <a:schemeClr val="tx1"/>
                              </a:solidFill>
                              <a:effectLst/>
                              <a:latin typeface="+mn-lt"/>
                              <a:ea typeface="+mn-ea"/>
                              <a:cs typeface="+mn-cs"/>
                            </a:rPr>
                            <a:t>Antenna element radiation pattern in </a:t>
                          </a:r>
                          <a14:m>
                            <m:oMath xmlns:m="http://schemas.openxmlformats.org/officeDocument/2006/math">
                              <m:r>
                                <a:rPr kumimoji="1" lang="zh-CN" altLang="en-US" sz="1800" b="0" i="1" kern="1200" smtClean="0">
                                  <a:solidFill>
                                    <a:schemeClr val="tx1"/>
                                  </a:solidFill>
                                  <a:effectLst/>
                                  <a:latin typeface="Cambria Math" panose="02040503050406030204" pitchFamily="18" charset="0"/>
                                  <a:ea typeface="+mn-ea"/>
                                  <a:cs typeface="+mn-cs"/>
                                </a:rPr>
                                <m:t>𝜙</m:t>
                              </m:r>
                              <m:r>
                                <a:rPr kumimoji="1" lang="en-US" altLang="zh-CN" sz="1800" b="0" i="1" kern="1200" smtClean="0">
                                  <a:solidFill>
                                    <a:schemeClr val="tx1"/>
                                  </a:solidFill>
                                  <a:effectLst/>
                                  <a:latin typeface="Cambria Math" panose="02040503050406030204" pitchFamily="18" charset="0"/>
                                  <a:ea typeface="+mn-ea"/>
                                  <a:cs typeface="+mn-cs"/>
                                </a:rPr>
                                <m:t>"</m:t>
                              </m:r>
                            </m:oMath>
                          </a14:m>
                          <a:r>
                            <a:rPr kumimoji="1" lang="en-GB" altLang="zh-CN" sz="1800" kern="1200" dirty="0" smtClean="0">
                              <a:solidFill>
                                <a:schemeClr val="tx1"/>
                              </a:solidFill>
                              <a:effectLst/>
                              <a:latin typeface="+mn-lt"/>
                              <a:ea typeface="+mn-ea"/>
                              <a:cs typeface="+mn-cs"/>
                            </a:rPr>
                            <a:t> dim (dB)</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14:m>
                            <m:oMathPara xmlns:m="http://schemas.openxmlformats.org/officeDocument/2006/math">
                              <m:oMathParaPr>
                                <m:jc m:val="centerGroup"/>
                              </m:oMathParaPr>
                              <m:oMath xmlns:m="http://schemas.openxmlformats.org/officeDocument/2006/math">
                                <m:sSub>
                                  <m:sSubPr>
                                    <m:ctrlPr>
                                      <a:rPr lang="en-US" altLang="zh-CN" i="1" smtClean="0">
                                        <a:latin typeface="Cambria Math" panose="02040503050406030204" pitchFamily="18" charset="0"/>
                                      </a:rPr>
                                    </m:ctrlPr>
                                  </m:sSubPr>
                                  <m:e>
                                    <m:r>
                                      <a:rPr lang="en-US" altLang="zh-CN" i="1" smtClean="0">
                                        <a:latin typeface="Cambria Math" panose="02040503050406030204" pitchFamily="18" charset="0"/>
                                      </a:rPr>
                                      <m:t>𝐴</m:t>
                                    </m:r>
                                  </m:e>
                                  <m:sub>
                                    <m:r>
                                      <a:rPr lang="en-US" altLang="zh-CN" b="0" i="1" smtClean="0">
                                        <a:latin typeface="Cambria Math" panose="02040503050406030204" pitchFamily="18" charset="0"/>
                                      </a:rPr>
                                      <m:t>𝐸</m:t>
                                    </m:r>
                                    <m:r>
                                      <a:rPr lang="en-US" altLang="zh-CN" b="0" i="1" smtClean="0">
                                        <a:latin typeface="Cambria Math" panose="02040503050406030204" pitchFamily="18" charset="0"/>
                                      </a:rPr>
                                      <m:t>,</m:t>
                                    </m:r>
                                    <m:r>
                                      <a:rPr lang="en-US" altLang="zh-CN" b="0" i="1" smtClean="0">
                                        <a:latin typeface="Cambria Math" panose="02040503050406030204" pitchFamily="18" charset="0"/>
                                      </a:rPr>
                                      <m:t>𝐻</m:t>
                                    </m:r>
                                  </m:sub>
                                </m:sSub>
                                <m:d>
                                  <m:dPr>
                                    <m:ctrlPr>
                                      <a:rPr lang="en-US" altLang="zh-CN" i="1" smtClean="0">
                                        <a:latin typeface="Cambria Math" panose="02040503050406030204" pitchFamily="18" charset="0"/>
                                      </a:rPr>
                                    </m:ctrlPr>
                                  </m:dPr>
                                  <m:e>
                                    <m:r>
                                      <m:rPr>
                                        <m:sty m:val="p"/>
                                      </m:rPr>
                                      <a:rPr lang="el-GR" altLang="zh-CN" b="1" i="1" smtClean="0">
                                        <a:latin typeface="Cambria Math" panose="02040503050406030204" pitchFamily="18" charset="0"/>
                                        <a:ea typeface="Cambria Math" panose="02040503050406030204" pitchFamily="18" charset="0"/>
                                      </a:rPr>
                                      <m:t>φ</m:t>
                                    </m:r>
                                    <m:r>
                                      <a:rPr lang="en-US" altLang="zh-CN" b="0" i="1" smtClean="0">
                                        <a:latin typeface="Cambria Math" panose="02040503050406030204" pitchFamily="18" charset="0"/>
                                      </a:rPr>
                                      <m:t>"</m:t>
                                    </m:r>
                                  </m:e>
                                </m:d>
                                <m:r>
                                  <a:rPr lang="en-US" altLang="zh-CN" b="0" i="1" smtClean="0">
                                    <a:latin typeface="Cambria Math" panose="02040503050406030204" pitchFamily="18" charset="0"/>
                                  </a:rPr>
                                  <m:t>=0</m:t>
                                </m:r>
                              </m:oMath>
                            </m:oMathPara>
                          </a14:m>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7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GB" altLang="zh-CN" sz="1800" kern="1200" dirty="0" smtClean="0">
                              <a:solidFill>
                                <a:schemeClr val="tx1"/>
                              </a:solidFill>
                              <a:effectLst/>
                              <a:latin typeface="+mn-lt"/>
                              <a:ea typeface="+mn-ea"/>
                              <a:cs typeface="+mn-cs"/>
                            </a:rPr>
                            <a:t>Combining method for 3D antenna element pattern (dB)</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14:m>
                            <m:oMathPara xmlns:m="http://schemas.openxmlformats.org/officeDocument/2006/math">
                              <m:oMathParaPr>
                                <m:jc m:val="centerGroup"/>
                              </m:oMathParaPr>
                              <m:oMath xmlns:m="http://schemas.openxmlformats.org/officeDocument/2006/math">
                                <m:r>
                                  <a:rPr lang="en-US" altLang="zh-CN" i="1" smtClean="0">
                                    <a:latin typeface="Cambria Math" panose="02040503050406030204" pitchFamily="18" charset="0"/>
                                  </a:rPr>
                                  <m:t>𝐴</m:t>
                                </m:r>
                                <m:r>
                                  <a:rPr lang="en-US" altLang="zh-CN" b="0" i="1" smtClean="0">
                                    <a:latin typeface="Cambria Math" panose="02040503050406030204" pitchFamily="18" charset="0"/>
                                  </a:rPr>
                                  <m:t>"</m:t>
                                </m:r>
                                <m:d>
                                  <m:dPr>
                                    <m:ctrlPr>
                                      <a:rPr lang="en-US" altLang="zh-CN" i="1" smtClean="0">
                                        <a:latin typeface="Cambria Math" panose="02040503050406030204" pitchFamily="18" charset="0"/>
                                      </a:rPr>
                                    </m:ctrlPr>
                                  </m:dPr>
                                  <m:e>
                                    <m:r>
                                      <a:rPr lang="zh-CN" altLang="en-US" i="1" smtClean="0">
                                        <a:latin typeface="Cambria Math" panose="02040503050406030204" pitchFamily="18" charset="0"/>
                                      </a:rPr>
                                      <m:t>𝜃</m:t>
                                    </m:r>
                                    <m:r>
                                      <a:rPr lang="en-US" altLang="zh-CN" b="0" i="1" smtClean="0">
                                        <a:latin typeface="Cambria Math" panose="02040503050406030204" pitchFamily="18" charset="0"/>
                                      </a:rPr>
                                      <m:t>",</m:t>
                                    </m:r>
                                    <m:r>
                                      <m:rPr>
                                        <m:sty m:val="p"/>
                                      </m:rPr>
                                      <a:rPr lang="el-GR" altLang="zh-CN" b="1" i="1" smtClean="0">
                                        <a:latin typeface="Cambria Math" panose="02040503050406030204" pitchFamily="18" charset="0"/>
                                        <a:ea typeface="Cambria Math" panose="02040503050406030204" pitchFamily="18" charset="0"/>
                                      </a:rPr>
                                      <m:t>φ</m:t>
                                    </m:r>
                                    <m:r>
                                      <a:rPr lang="en-US" altLang="zh-CN" b="0" i="1" smtClean="0">
                                        <a:latin typeface="Cambria Math" panose="02040503050406030204" pitchFamily="18" charset="0"/>
                                      </a:rPr>
                                      <m:t>"</m:t>
                                    </m:r>
                                  </m:e>
                                </m:d>
                                <m:r>
                                  <a:rPr lang="en-US" altLang="zh-CN" b="0" i="1" smtClean="0">
                                    <a:latin typeface="Cambria Math" panose="02040503050406030204" pitchFamily="18" charset="0"/>
                                  </a:rPr>
                                  <m:t>=</m:t>
                                </m:r>
                                <m:sSub>
                                  <m:sSubPr>
                                    <m:ctrlPr>
                                      <a:rPr lang="en-US" altLang="zh-CN" i="1" smtClean="0">
                                        <a:latin typeface="Cambria Math" panose="02040503050406030204" pitchFamily="18" charset="0"/>
                                      </a:rPr>
                                    </m:ctrlPr>
                                  </m:sSubPr>
                                  <m:e>
                                    <m:r>
                                      <a:rPr lang="en-US" altLang="zh-CN" i="1" smtClean="0">
                                        <a:latin typeface="Cambria Math" panose="02040503050406030204" pitchFamily="18" charset="0"/>
                                      </a:rPr>
                                      <m:t>𝐴</m:t>
                                    </m:r>
                                  </m:e>
                                  <m:sub>
                                    <m:r>
                                      <a:rPr lang="en-US" altLang="zh-CN" b="0" i="1" smtClean="0">
                                        <a:latin typeface="Cambria Math" panose="02040503050406030204" pitchFamily="18" charset="0"/>
                                      </a:rPr>
                                      <m:t>𝐸</m:t>
                                    </m:r>
                                    <m:r>
                                      <a:rPr lang="en-US" altLang="zh-CN" b="0" i="1" smtClean="0">
                                        <a:latin typeface="Cambria Math" panose="02040503050406030204" pitchFamily="18" charset="0"/>
                                      </a:rPr>
                                      <m:t>,</m:t>
                                    </m:r>
                                    <m:r>
                                      <a:rPr lang="en-US" altLang="zh-CN" b="0" i="1" smtClean="0">
                                        <a:latin typeface="Cambria Math" panose="02040503050406030204" pitchFamily="18" charset="0"/>
                                      </a:rPr>
                                      <m:t>𝑉</m:t>
                                    </m:r>
                                  </m:sub>
                                </m:sSub>
                                <m:d>
                                  <m:dPr>
                                    <m:ctrlPr>
                                      <a:rPr lang="en-US" altLang="zh-CN" i="1" smtClean="0">
                                        <a:latin typeface="Cambria Math" panose="02040503050406030204" pitchFamily="18" charset="0"/>
                                      </a:rPr>
                                    </m:ctrlPr>
                                  </m:dPr>
                                  <m:e>
                                    <m:r>
                                      <a:rPr lang="zh-CN" altLang="en-US" i="1" smtClean="0">
                                        <a:latin typeface="Cambria Math" panose="02040503050406030204" pitchFamily="18" charset="0"/>
                                      </a:rPr>
                                      <m:t>𝜃</m:t>
                                    </m:r>
                                    <m:r>
                                      <a:rPr lang="en-US" altLang="zh-CN" b="0" i="1" smtClean="0">
                                        <a:latin typeface="Cambria Math" panose="02040503050406030204" pitchFamily="18" charset="0"/>
                                      </a:rPr>
                                      <m:t>"</m:t>
                                    </m:r>
                                  </m:e>
                                </m:d>
                              </m:oMath>
                            </m:oMathPara>
                          </a14:m>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7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Maximum directional gain of an antenna element</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dirty="0" smtClean="0"/>
                            <a:t>[5dBi]</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mc:Choice>
        <mc:Fallback xmlns="">
          <p:graphicFrame>
            <p:nvGraphicFramePr>
              <p:cNvPr id="7" name="Content Placeholder 6"/>
              <p:cNvGraphicFramePr>
                <a:graphicFrameLocks noGrp="1"/>
              </p:cNvGraphicFramePr>
              <p:nvPr>
                <p:ph idx="1"/>
                <p:extLst>
                  <p:ext uri="{D42A27DB-BD31-4B8C-83A1-F6EECF244321}">
                    <p14:modId xmlns:p14="http://schemas.microsoft.com/office/powerpoint/2010/main" val="695048278"/>
                  </p:ext>
                </p:extLst>
              </p:nvPr>
            </p:nvGraphicFramePr>
            <p:xfrm>
              <a:off x="206930" y="2573905"/>
              <a:ext cx="8820150" cy="3618455"/>
            </p:xfrm>
            <a:graphic>
              <a:graphicData uri="http://schemas.openxmlformats.org/drawingml/2006/table">
                <a:tbl>
                  <a:tblPr firstRow="1" bandRow="1">
                    <a:tableStyleId>{2D5ABB26-0587-4C30-8999-92F81FD0307C}</a:tableStyleId>
                  </a:tblPr>
                  <a:tblGrid>
                    <a:gridCol w="2624230"/>
                    <a:gridCol w="6195920"/>
                  </a:tblGrid>
                  <a:tr h="1149575">
                    <a:tc>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rotWithShape="0">
                          <a:blip r:embed="rId3"/>
                          <a:stretch>
                            <a:fillRect l="-232" t="-2646" r="-236427" b="-222751"/>
                          </a:stretch>
                        </a:blipFill>
                      </a:tcPr>
                    </a:tc>
                    <a:tc>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rotWithShape="0">
                          <a:blip r:embed="rId3"/>
                          <a:stretch>
                            <a:fillRect l="-42478" t="-2646" r="-197" b="-222751"/>
                          </a:stretch>
                        </a:blipFill>
                      </a:tcPr>
                    </a:tc>
                  </a:tr>
                  <a:tr h="914400">
                    <a:tc>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rotWithShape="0">
                          <a:blip r:embed="rId3"/>
                          <a:stretch>
                            <a:fillRect l="-232" t="-129333" r="-236427" b="-180667"/>
                          </a:stretch>
                        </a:blipFill>
                      </a:tcPr>
                    </a:tc>
                    <a:tc>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rotWithShape="0">
                          <a:blip r:embed="rId3"/>
                          <a:stretch>
                            <a:fillRect l="-42478" t="-129333" r="-197" b="-180667"/>
                          </a:stretch>
                        </a:blipFill>
                      </a:tcPr>
                    </a:tc>
                  </a:tr>
                  <a:tr h="9144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GB" altLang="zh-CN" sz="1800" kern="1200" dirty="0" smtClean="0">
                              <a:solidFill>
                                <a:schemeClr val="tx1"/>
                              </a:solidFill>
                              <a:effectLst/>
                              <a:latin typeface="+mn-lt"/>
                              <a:ea typeface="+mn-ea"/>
                              <a:cs typeface="+mn-cs"/>
                            </a:rPr>
                            <a:t>Combining method for 3D antenna element pattern (dB)</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rotWithShape="0">
                          <a:blip r:embed="rId3"/>
                          <a:stretch>
                            <a:fillRect l="-42478" t="-229333" r="-197" b="-80667"/>
                          </a:stretch>
                        </a:blipFill>
                      </a:tcPr>
                    </a:tc>
                  </a:tr>
                  <a:tr h="6400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Maximum directional gain of an antenna element</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dirty="0" smtClean="0"/>
                            <a:t>[5dBi]</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mc:Fallback>
      </mc:AlternateContent>
      <p:sp>
        <p:nvSpPr>
          <p:cNvPr id="10" name="TextBox 9"/>
          <p:cNvSpPr txBox="1"/>
          <p:nvPr/>
        </p:nvSpPr>
        <p:spPr>
          <a:xfrm>
            <a:off x="476130" y="1448780"/>
            <a:ext cx="8550950" cy="923330"/>
          </a:xfrm>
          <a:prstGeom prst="rect">
            <a:avLst/>
          </a:prstGeom>
          <a:noFill/>
        </p:spPr>
        <p:txBody>
          <a:bodyPr wrap="square" rtlCol="0">
            <a:spAutoFit/>
          </a:bodyPr>
          <a:lstStyle/>
          <a:p>
            <a:pPr eaLnBrk="0" hangingPunct="0">
              <a:spcBef>
                <a:spcPct val="20000"/>
              </a:spcBef>
              <a:buFontTx/>
              <a:buChar char="•"/>
              <a:tabLst>
                <a:tab pos="914400" algn="l"/>
              </a:tabLst>
            </a:pPr>
            <a:r>
              <a:rPr lang="en-US" altLang="zh-CN" sz="1800" dirty="0">
                <a:latin typeface="Calibri" panose="020F0502020204030204" pitchFamily="34" charset="0"/>
                <a:ea typeface="+mn-ea"/>
              </a:rPr>
              <a:t>Single sector </a:t>
            </a:r>
            <a:r>
              <a:rPr lang="en-US" altLang="zh-CN" sz="1800" dirty="0" err="1">
                <a:latin typeface="Calibri" panose="020F0502020204030204" pitchFamily="34" charset="0"/>
                <a:ea typeface="+mn-ea"/>
              </a:rPr>
              <a:t>omni</a:t>
            </a:r>
            <a:r>
              <a:rPr lang="en-US" altLang="zh-CN" sz="1800" dirty="0">
                <a:latin typeface="Calibri" panose="020F0502020204030204" pitchFamily="34" charset="0"/>
                <a:ea typeface="+mn-ea"/>
              </a:rPr>
              <a:t> in azimuth dimension and 130 degree 3dB </a:t>
            </a:r>
            <a:r>
              <a:rPr lang="en-US" altLang="zh-CN" sz="1800" dirty="0" err="1">
                <a:latin typeface="Calibri" panose="020F0502020204030204" pitchFamily="34" charset="0"/>
                <a:ea typeface="+mn-ea"/>
              </a:rPr>
              <a:t>beamwidth</a:t>
            </a:r>
            <a:r>
              <a:rPr lang="en-US" altLang="zh-CN" sz="1800" dirty="0">
                <a:latin typeface="Calibri" panose="020F0502020204030204" pitchFamily="34" charset="0"/>
                <a:ea typeface="+mn-ea"/>
              </a:rPr>
              <a:t> in zenith dimension. Detailed antenna element radiation pattern according to below table. Electrical tilting is FFS.</a:t>
            </a:r>
            <a:endParaRPr lang="zh-CN" altLang="en-US" sz="1800" dirty="0">
              <a:latin typeface="Calibri" panose="020F0502020204030204" pitchFamily="34" charset="0"/>
              <a:ea typeface="+mn-ea"/>
            </a:endParaRPr>
          </a:p>
        </p:txBody>
      </p:sp>
    </p:spTree>
    <p:extLst>
      <p:ext uri="{BB962C8B-B14F-4D97-AF65-F5344CB8AC3E}">
        <p14:creationId xmlns:p14="http://schemas.microsoft.com/office/powerpoint/2010/main" val="25885673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Alternative 2 of TRP antenna modeling for indoor </a:t>
            </a:r>
            <a:r>
              <a:rPr lang="en-US" altLang="zh-CN" dirty="0" smtClean="0"/>
              <a:t>Open-Office scenario</a:t>
            </a:r>
            <a:endParaRPr lang="zh-CN" altLang="en-US" dirty="0"/>
          </a:p>
        </p:txBody>
      </p:sp>
      <mc:AlternateContent xmlns:mc="http://schemas.openxmlformats.org/markup-compatibility/2006" xmlns:a14="http://schemas.microsoft.com/office/drawing/2010/main">
        <mc:Choice Requires="a14">
          <p:graphicFrame>
            <p:nvGraphicFramePr>
              <p:cNvPr id="7" name="Content Placeholder 6"/>
              <p:cNvGraphicFramePr>
                <a:graphicFrameLocks noGrp="1"/>
              </p:cNvGraphicFramePr>
              <p:nvPr>
                <p:ph idx="1"/>
                <p:extLst>
                  <p:ext uri="{D42A27DB-BD31-4B8C-83A1-F6EECF244321}">
                    <p14:modId xmlns:p14="http://schemas.microsoft.com/office/powerpoint/2010/main" val="3703761047"/>
                  </p:ext>
                </p:extLst>
              </p:nvPr>
            </p:nvGraphicFramePr>
            <p:xfrm>
              <a:off x="206930" y="2798930"/>
              <a:ext cx="8820150" cy="3445066"/>
            </p:xfrm>
            <a:graphic>
              <a:graphicData uri="http://schemas.openxmlformats.org/drawingml/2006/table">
                <a:tbl>
                  <a:tblPr firstRow="1" bandRow="1">
                    <a:tableStyleId>{2D5ABB26-0587-4C30-8999-92F81FD0307C}</a:tableStyleId>
                  </a:tblPr>
                  <a:tblGrid>
                    <a:gridCol w="2624230"/>
                    <a:gridCol w="6195920"/>
                  </a:tblGrid>
                  <a:tr h="370840">
                    <a:tc>
                      <a:txBody>
                        <a:bodyPr/>
                        <a:lstStyle/>
                        <a:p>
                          <a:r>
                            <a:rPr kumimoji="1" lang="en-GB" altLang="zh-CN" sz="1800" kern="1200" dirty="0" smtClean="0">
                              <a:solidFill>
                                <a:schemeClr val="tx1"/>
                              </a:solidFill>
                              <a:effectLst/>
                              <a:latin typeface="+mn-lt"/>
                              <a:ea typeface="+mn-ea"/>
                              <a:cs typeface="+mn-cs"/>
                            </a:rPr>
                            <a:t>Antenna element radiation pattern in </a:t>
                          </a:r>
                          <a14:m>
                            <m:oMath xmlns:m="http://schemas.openxmlformats.org/officeDocument/2006/math">
                              <m:r>
                                <a:rPr kumimoji="1" lang="zh-CN" altLang="en-GB" sz="1800" i="1" kern="1200" smtClean="0">
                                  <a:solidFill>
                                    <a:schemeClr val="tx1"/>
                                  </a:solidFill>
                                  <a:effectLst/>
                                  <a:latin typeface="Cambria Math" panose="02040503050406030204" pitchFamily="18" charset="0"/>
                                  <a:ea typeface="+mn-ea"/>
                                  <a:cs typeface="+mn-cs"/>
                                </a:rPr>
                                <m:t>𝜃</m:t>
                              </m:r>
                              <m:r>
                                <a:rPr kumimoji="1" lang="en-US" altLang="zh-CN" sz="1800" b="0" i="1" kern="1200" smtClean="0">
                                  <a:solidFill>
                                    <a:schemeClr val="tx1"/>
                                  </a:solidFill>
                                  <a:effectLst/>
                                  <a:latin typeface="Cambria Math" panose="02040503050406030204" pitchFamily="18" charset="0"/>
                                  <a:ea typeface="+mn-ea"/>
                                  <a:cs typeface="+mn-cs"/>
                                </a:rPr>
                                <m:t>"</m:t>
                              </m:r>
                            </m:oMath>
                          </a14:m>
                          <a:r>
                            <a:rPr kumimoji="1" lang="en-GB" altLang="zh-CN" sz="1800" kern="1200" dirty="0" smtClean="0">
                              <a:solidFill>
                                <a:schemeClr val="tx1"/>
                              </a:solidFill>
                              <a:effectLst/>
                              <a:latin typeface="+mn-lt"/>
                              <a:ea typeface="+mn-ea"/>
                              <a:cs typeface="+mn-cs"/>
                            </a:rPr>
                            <a:t> dim (dB)</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sSub>
                                <m:sSubPr>
                                  <m:ctrlPr>
                                    <a:rPr lang="en-US" altLang="zh-CN" i="1" smtClean="0">
                                      <a:latin typeface="Cambria Math" panose="02040503050406030204" pitchFamily="18" charset="0"/>
                                    </a:rPr>
                                  </m:ctrlPr>
                                </m:sSubPr>
                                <m:e>
                                  <m:r>
                                    <a:rPr lang="en-US" altLang="zh-CN" i="1" smtClean="0">
                                      <a:latin typeface="Cambria Math" panose="02040503050406030204" pitchFamily="18" charset="0"/>
                                    </a:rPr>
                                    <m:t>𝐴</m:t>
                                  </m:r>
                                </m:e>
                                <m:sub>
                                  <m:r>
                                    <a:rPr lang="en-US" altLang="zh-CN" b="0" i="1" smtClean="0">
                                      <a:latin typeface="Cambria Math" panose="02040503050406030204" pitchFamily="18" charset="0"/>
                                    </a:rPr>
                                    <m:t>𝐸</m:t>
                                  </m:r>
                                  <m:r>
                                    <a:rPr lang="en-US" altLang="zh-CN" b="0" i="1" smtClean="0">
                                      <a:latin typeface="Cambria Math" panose="02040503050406030204" pitchFamily="18" charset="0"/>
                                    </a:rPr>
                                    <m:t>,</m:t>
                                  </m:r>
                                  <m:r>
                                    <a:rPr lang="en-US" altLang="zh-CN" b="0" i="1" smtClean="0">
                                      <a:latin typeface="Cambria Math" panose="02040503050406030204" pitchFamily="18" charset="0"/>
                                    </a:rPr>
                                    <m:t>𝑉</m:t>
                                  </m:r>
                                </m:sub>
                              </m:sSub>
                              <m:d>
                                <m:dPr>
                                  <m:ctrlPr>
                                    <a:rPr lang="en-US" altLang="zh-CN" i="1" smtClean="0">
                                      <a:latin typeface="Cambria Math" panose="02040503050406030204" pitchFamily="18" charset="0"/>
                                    </a:rPr>
                                  </m:ctrlPr>
                                </m:dPr>
                                <m:e>
                                  <m:r>
                                    <a:rPr lang="zh-CN" altLang="en-US" i="1" smtClean="0">
                                      <a:latin typeface="Cambria Math" panose="02040503050406030204" pitchFamily="18" charset="0"/>
                                    </a:rPr>
                                    <m:t>𝜃</m:t>
                                  </m:r>
                                  <m:r>
                                    <a:rPr lang="en-US" altLang="zh-CN" b="0" i="1" smtClean="0">
                                      <a:latin typeface="Cambria Math" panose="02040503050406030204" pitchFamily="18" charset="0"/>
                                    </a:rPr>
                                    <m:t>"</m:t>
                                  </m:r>
                                </m:e>
                              </m:d>
                              <m:r>
                                <a:rPr lang="en-US" altLang="zh-CN" i="1" smtClean="0">
                                  <a:latin typeface="Cambria Math" panose="02040503050406030204" pitchFamily="18" charset="0"/>
                                </a:rPr>
                                <m:t>=</m:t>
                              </m:r>
                              <m:r>
                                <a:rPr lang="en-US" altLang="zh-CN" b="0" i="1" smtClean="0">
                                  <a:latin typeface="Cambria Math" panose="02040503050406030204" pitchFamily="18" charset="0"/>
                                </a:rPr>
                                <m:t>−</m:t>
                              </m:r>
                              <m:r>
                                <a:rPr lang="en-US" altLang="zh-CN" b="0" i="1" smtClean="0">
                                  <a:latin typeface="Cambria Math" panose="02040503050406030204" pitchFamily="18" charset="0"/>
                                </a:rPr>
                                <m:t>𝑚𝑖𝑛</m:t>
                              </m:r>
                              <m:d>
                                <m:dPr>
                                  <m:begChr m:val="["/>
                                  <m:endChr m:val="]"/>
                                  <m:ctrlPr>
                                    <a:rPr lang="en-US" altLang="zh-CN" b="0" i="1" smtClean="0">
                                      <a:latin typeface="Cambria Math" panose="02040503050406030204" pitchFamily="18" charset="0"/>
                                    </a:rPr>
                                  </m:ctrlPr>
                                </m:dPr>
                                <m:e>
                                  <m:r>
                                    <a:rPr lang="en-US" altLang="zh-CN" b="0" i="1" smtClean="0">
                                      <a:latin typeface="Cambria Math" panose="02040503050406030204" pitchFamily="18" charset="0"/>
                                    </a:rPr>
                                    <m:t>12</m:t>
                                  </m:r>
                                  <m:sSup>
                                    <m:sSupPr>
                                      <m:ctrlPr>
                                        <a:rPr lang="en-US" altLang="zh-CN" b="0" i="1" smtClean="0">
                                          <a:latin typeface="Cambria Math" panose="02040503050406030204" pitchFamily="18" charset="0"/>
                                        </a:rPr>
                                      </m:ctrlPr>
                                    </m:sSupPr>
                                    <m:e>
                                      <m:d>
                                        <m:dPr>
                                          <m:ctrlPr>
                                            <a:rPr lang="en-US" altLang="zh-CN" b="0" i="1" smtClean="0">
                                              <a:latin typeface="Cambria Math" panose="02040503050406030204" pitchFamily="18" charset="0"/>
                                            </a:rPr>
                                          </m:ctrlPr>
                                        </m:dPr>
                                        <m:e>
                                          <m:f>
                                            <m:fPr>
                                              <m:ctrlPr>
                                                <a:rPr lang="en-US" altLang="zh-CN" b="0" i="1" smtClean="0">
                                                  <a:latin typeface="Cambria Math" panose="02040503050406030204" pitchFamily="18" charset="0"/>
                                                </a:rPr>
                                              </m:ctrlPr>
                                            </m:fPr>
                                            <m:num>
                                              <m:r>
                                                <a:rPr lang="zh-CN" altLang="en-US" i="1" smtClean="0">
                                                  <a:latin typeface="Cambria Math" panose="02040503050406030204" pitchFamily="18" charset="0"/>
                                                </a:rPr>
                                                <m:t>𝜃</m:t>
                                              </m:r>
                                              <m:r>
                                                <a:rPr lang="en-US" altLang="zh-CN" b="0" i="1" smtClean="0">
                                                  <a:latin typeface="Cambria Math" panose="02040503050406030204" pitchFamily="18" charset="0"/>
                                                </a:rPr>
                                                <m:t>"−</m:t>
                                              </m:r>
                                              <m:sSup>
                                                <m:sSupPr>
                                                  <m:ctrlPr>
                                                    <a:rPr lang="en-US" altLang="zh-CN" b="0" i="1" smtClean="0">
                                                      <a:latin typeface="Cambria Math" panose="02040503050406030204" pitchFamily="18" charset="0"/>
                                                    </a:rPr>
                                                  </m:ctrlPr>
                                                </m:sSupPr>
                                                <m:e>
                                                  <m:r>
                                                    <a:rPr lang="en-US" altLang="zh-CN" b="0" i="1" smtClean="0">
                                                      <a:latin typeface="Cambria Math" panose="02040503050406030204" pitchFamily="18" charset="0"/>
                                                    </a:rPr>
                                                    <m:t>90</m:t>
                                                  </m:r>
                                                </m:e>
                                                <m:sup>
                                                  <m:r>
                                                    <a:rPr lang="en-US" altLang="zh-CN" b="0" i="1" smtClean="0">
                                                      <a:latin typeface="Cambria Math" panose="02040503050406030204" pitchFamily="18" charset="0"/>
                                                      <a:ea typeface="Cambria Math" panose="02040503050406030204" pitchFamily="18" charset="0"/>
                                                    </a:rPr>
                                                    <m:t>°</m:t>
                                                  </m:r>
                                                </m:sup>
                                              </m:sSup>
                                            </m:num>
                                            <m:den>
                                              <m:sSub>
                                                <m:sSubPr>
                                                  <m:ctrlPr>
                                                    <a:rPr lang="en-US" altLang="zh-CN" b="0" i="1" smtClean="0">
                                                      <a:latin typeface="Cambria Math" panose="02040503050406030204" pitchFamily="18" charset="0"/>
                                                    </a:rPr>
                                                  </m:ctrlPr>
                                                </m:sSubPr>
                                                <m:e>
                                                  <m:r>
                                                    <a:rPr lang="zh-CN" altLang="en-US" b="0" i="1" smtClean="0">
                                                      <a:latin typeface="Cambria Math" panose="02040503050406030204" pitchFamily="18" charset="0"/>
                                                    </a:rPr>
                                                    <m:t>𝜃</m:t>
                                                  </m:r>
                                                </m:e>
                                                <m:sub>
                                                  <m:r>
                                                    <a:rPr lang="en-US" altLang="zh-CN" b="0" i="1" smtClean="0">
                                                      <a:latin typeface="Cambria Math" panose="02040503050406030204" pitchFamily="18" charset="0"/>
                                                    </a:rPr>
                                                    <m:t>3</m:t>
                                                  </m:r>
                                                  <m:r>
                                                    <a:rPr lang="en-US" altLang="zh-CN" b="0" i="1" smtClean="0">
                                                      <a:latin typeface="Cambria Math" panose="02040503050406030204" pitchFamily="18" charset="0"/>
                                                    </a:rPr>
                                                    <m:t>𝑑𝐵</m:t>
                                                  </m:r>
                                                </m:sub>
                                              </m:sSub>
                                            </m:den>
                                          </m:f>
                                        </m:e>
                                      </m:d>
                                    </m:e>
                                    <m:sup>
                                      <m:r>
                                        <a:rPr lang="en-US" altLang="zh-CN" b="0" i="1" smtClean="0">
                                          <a:latin typeface="Cambria Math" panose="02040503050406030204" pitchFamily="18" charset="0"/>
                                        </a:rPr>
                                        <m:t>2</m:t>
                                      </m:r>
                                    </m:sup>
                                  </m:sSup>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𝑆𝐿𝐴</m:t>
                                      </m:r>
                                    </m:e>
                                    <m:sub>
                                      <m:r>
                                        <a:rPr lang="en-US" altLang="zh-CN" b="0" i="1" smtClean="0">
                                          <a:latin typeface="Cambria Math" panose="02040503050406030204" pitchFamily="18" charset="0"/>
                                        </a:rPr>
                                        <m:t>𝑉</m:t>
                                      </m:r>
                                    </m:sub>
                                  </m:sSub>
                                </m:e>
                              </m:d>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zh-CN" altLang="en-US" b="0" i="1" smtClean="0">
                                      <a:latin typeface="Cambria Math" panose="02040503050406030204" pitchFamily="18" charset="0"/>
                                    </a:rPr>
                                    <m:t>𝜃</m:t>
                                  </m:r>
                                </m:e>
                                <m:sub>
                                  <m:r>
                                    <a:rPr lang="en-US" altLang="zh-CN" b="0" i="1" smtClean="0">
                                      <a:latin typeface="Cambria Math" panose="02040503050406030204" pitchFamily="18" charset="0"/>
                                    </a:rPr>
                                    <m:t>3</m:t>
                                  </m:r>
                                  <m:r>
                                    <a:rPr lang="en-US" altLang="zh-CN" b="0" i="1" smtClean="0">
                                      <a:latin typeface="Cambria Math" panose="02040503050406030204" pitchFamily="18" charset="0"/>
                                    </a:rPr>
                                    <m:t>𝑑𝐵</m:t>
                                  </m:r>
                                </m:sub>
                              </m:sSub>
                              <m:r>
                                <a:rPr lang="en-US" altLang="zh-CN" b="0" i="1" smtClean="0">
                                  <a:latin typeface="Cambria Math" panose="02040503050406030204" pitchFamily="18" charset="0"/>
                                </a:rPr>
                                <m:t>=</m:t>
                              </m:r>
                              <m:sSup>
                                <m:sSupPr>
                                  <m:ctrlPr>
                                    <a:rPr lang="en-US" altLang="zh-CN" b="0" i="1" smtClean="0">
                                      <a:latin typeface="Cambria Math" panose="02040503050406030204" pitchFamily="18" charset="0"/>
                                    </a:rPr>
                                  </m:ctrlPr>
                                </m:sSupPr>
                                <m:e>
                                  <m:r>
                                    <a:rPr lang="en-US" altLang="zh-CN" b="0" i="1" smtClean="0">
                                      <a:latin typeface="Cambria Math" panose="02040503050406030204" pitchFamily="18" charset="0"/>
                                    </a:rPr>
                                    <m:t>65</m:t>
                                  </m:r>
                                </m:e>
                                <m:sup>
                                  <m:r>
                                    <a:rPr lang="en-US" altLang="zh-CN" b="0" i="1" smtClean="0">
                                      <a:latin typeface="Cambria Math" panose="02040503050406030204" pitchFamily="18" charset="0"/>
                                      <a:ea typeface="Cambria Math" panose="02040503050406030204" pitchFamily="18" charset="0"/>
                                    </a:rPr>
                                    <m:t>°</m:t>
                                  </m:r>
                                </m:sup>
                              </m:sSup>
                              <m:r>
                                <a:rPr lang="en-US" altLang="zh-CN" b="0" i="1" smtClean="0">
                                  <a:latin typeface="Cambria Math" panose="02040503050406030204" pitchFamily="18" charset="0"/>
                                </a:rPr>
                                <m:t>,</m:t>
                              </m:r>
                            </m:oMath>
                          </a14:m>
                          <a:r>
                            <a:rPr lang="en-US" altLang="zh-CN" b="0" dirty="0" smtClean="0"/>
                            <a:t> </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𝑆𝐿𝐴</m:t>
                                  </m:r>
                                </m:e>
                                <m:sub>
                                  <m:r>
                                    <a:rPr lang="en-US" altLang="zh-CN" b="0" i="1" smtClean="0">
                                      <a:latin typeface="Cambria Math" panose="02040503050406030204" pitchFamily="18" charset="0"/>
                                    </a:rPr>
                                    <m:t>𝑉</m:t>
                                  </m:r>
                                </m:sub>
                              </m:sSub>
                            </m:oMath>
                          </a14:m>
                          <a:r>
                            <a:rPr lang="en-US" altLang="zh-CN" dirty="0" smtClean="0"/>
                            <a:t>=25</a:t>
                          </a:r>
                          <a:endParaRPr lang="zh-CN" altLang="en-US" dirty="0"/>
                        </a:p>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7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GB" altLang="zh-CN" sz="1800" kern="1200" dirty="0" smtClean="0">
                              <a:solidFill>
                                <a:schemeClr val="tx1"/>
                              </a:solidFill>
                              <a:effectLst/>
                              <a:latin typeface="+mn-lt"/>
                              <a:ea typeface="+mn-ea"/>
                              <a:cs typeface="+mn-cs"/>
                            </a:rPr>
                            <a:t>Antenna element radiation pattern in </a:t>
                          </a:r>
                          <a14:m>
                            <m:oMath xmlns:m="http://schemas.openxmlformats.org/officeDocument/2006/math">
                              <m:r>
                                <a:rPr kumimoji="1" lang="zh-CN" altLang="en-US" sz="1800" b="0" i="1" kern="1200" smtClean="0">
                                  <a:solidFill>
                                    <a:schemeClr val="tx1"/>
                                  </a:solidFill>
                                  <a:effectLst/>
                                  <a:latin typeface="Cambria Math" panose="02040503050406030204" pitchFamily="18" charset="0"/>
                                  <a:ea typeface="+mn-ea"/>
                                  <a:cs typeface="+mn-cs"/>
                                </a:rPr>
                                <m:t>𝜙</m:t>
                              </m:r>
                              <m:r>
                                <a:rPr kumimoji="1" lang="en-US" altLang="zh-CN" sz="1800" b="0" i="1" kern="1200" smtClean="0">
                                  <a:solidFill>
                                    <a:schemeClr val="tx1"/>
                                  </a:solidFill>
                                  <a:effectLst/>
                                  <a:latin typeface="Cambria Math" panose="02040503050406030204" pitchFamily="18" charset="0"/>
                                  <a:ea typeface="+mn-ea"/>
                                  <a:cs typeface="+mn-cs"/>
                                </a:rPr>
                                <m:t>"</m:t>
                              </m:r>
                            </m:oMath>
                          </a14:m>
                          <a:r>
                            <a:rPr kumimoji="1" lang="en-GB" altLang="zh-CN" sz="1800" kern="1200" dirty="0" smtClean="0">
                              <a:solidFill>
                                <a:schemeClr val="tx1"/>
                              </a:solidFill>
                              <a:effectLst/>
                              <a:latin typeface="+mn-lt"/>
                              <a:ea typeface="+mn-ea"/>
                              <a:cs typeface="+mn-cs"/>
                            </a:rPr>
                            <a:t> dim (dB)</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sSub>
                                <m:sSubPr>
                                  <m:ctrlPr>
                                    <a:rPr lang="en-US" altLang="zh-CN" i="1" smtClean="0">
                                      <a:latin typeface="Cambria Math" panose="02040503050406030204" pitchFamily="18" charset="0"/>
                                    </a:rPr>
                                  </m:ctrlPr>
                                </m:sSubPr>
                                <m:e>
                                  <m:r>
                                    <a:rPr lang="en-US" altLang="zh-CN" i="1" smtClean="0">
                                      <a:latin typeface="Cambria Math" panose="02040503050406030204" pitchFamily="18" charset="0"/>
                                    </a:rPr>
                                    <m:t>𝐴</m:t>
                                  </m:r>
                                </m:e>
                                <m:sub>
                                  <m:r>
                                    <a:rPr lang="en-US" altLang="zh-CN" b="0" i="1" smtClean="0">
                                      <a:latin typeface="Cambria Math" panose="02040503050406030204" pitchFamily="18" charset="0"/>
                                    </a:rPr>
                                    <m:t>𝐸</m:t>
                                  </m:r>
                                  <m:r>
                                    <a:rPr lang="en-US" altLang="zh-CN" b="0" i="1" smtClean="0">
                                      <a:latin typeface="Cambria Math" panose="02040503050406030204" pitchFamily="18" charset="0"/>
                                    </a:rPr>
                                    <m:t>,</m:t>
                                  </m:r>
                                  <m:r>
                                    <a:rPr lang="en-US" altLang="zh-CN" b="0" i="1" smtClean="0">
                                      <a:latin typeface="Cambria Math" panose="02040503050406030204" pitchFamily="18" charset="0"/>
                                    </a:rPr>
                                    <m:t>𝐻</m:t>
                                  </m:r>
                                </m:sub>
                              </m:sSub>
                              <m:d>
                                <m:dPr>
                                  <m:ctrlPr>
                                    <a:rPr lang="en-US" altLang="zh-CN" i="1" smtClean="0">
                                      <a:latin typeface="Cambria Math" panose="02040503050406030204" pitchFamily="18" charset="0"/>
                                    </a:rPr>
                                  </m:ctrlPr>
                                </m:dPr>
                                <m:e>
                                  <m:r>
                                    <m:rPr>
                                      <m:sty m:val="p"/>
                                    </m:rPr>
                                    <a:rPr lang="el-GR" altLang="zh-CN" b="1" i="1" smtClean="0">
                                      <a:latin typeface="Cambria Math" panose="02040503050406030204" pitchFamily="18" charset="0"/>
                                      <a:ea typeface="Cambria Math" panose="02040503050406030204" pitchFamily="18" charset="0"/>
                                    </a:rPr>
                                    <m:t>φ</m:t>
                                  </m:r>
                                  <m:r>
                                    <a:rPr lang="en-US" altLang="zh-CN" b="0" i="1" smtClean="0">
                                      <a:latin typeface="Cambria Math" panose="02040503050406030204" pitchFamily="18" charset="0"/>
                                    </a:rPr>
                                    <m:t>"</m:t>
                                  </m:r>
                                </m:e>
                              </m:d>
                              <m:r>
                                <a:rPr lang="en-US" altLang="zh-CN" i="1" smtClean="0">
                                  <a:latin typeface="Cambria Math" panose="02040503050406030204" pitchFamily="18" charset="0"/>
                                </a:rPr>
                                <m:t>=</m:t>
                              </m:r>
                              <m:r>
                                <a:rPr lang="en-US" altLang="zh-CN" b="0" i="1" smtClean="0">
                                  <a:latin typeface="Cambria Math" panose="02040503050406030204" pitchFamily="18" charset="0"/>
                                </a:rPr>
                                <m:t>−</m:t>
                              </m:r>
                              <m:r>
                                <a:rPr lang="en-US" altLang="zh-CN" b="0" i="1" smtClean="0">
                                  <a:latin typeface="Cambria Math" panose="02040503050406030204" pitchFamily="18" charset="0"/>
                                </a:rPr>
                                <m:t>𝑚𝑖𝑛</m:t>
                              </m:r>
                              <m:d>
                                <m:dPr>
                                  <m:begChr m:val="["/>
                                  <m:endChr m:val="]"/>
                                  <m:ctrlPr>
                                    <a:rPr lang="en-US" altLang="zh-CN" b="0" i="1" smtClean="0">
                                      <a:latin typeface="Cambria Math" panose="02040503050406030204" pitchFamily="18" charset="0"/>
                                    </a:rPr>
                                  </m:ctrlPr>
                                </m:dPr>
                                <m:e>
                                  <m:r>
                                    <a:rPr lang="en-US" altLang="zh-CN" b="0" i="1" smtClean="0">
                                      <a:latin typeface="Cambria Math" panose="02040503050406030204" pitchFamily="18" charset="0"/>
                                    </a:rPr>
                                    <m:t>12</m:t>
                                  </m:r>
                                  <m:sSup>
                                    <m:sSupPr>
                                      <m:ctrlPr>
                                        <a:rPr lang="en-US" altLang="zh-CN" b="0" i="1" smtClean="0">
                                          <a:latin typeface="Cambria Math" panose="02040503050406030204" pitchFamily="18" charset="0"/>
                                        </a:rPr>
                                      </m:ctrlPr>
                                    </m:sSupPr>
                                    <m:e>
                                      <m:d>
                                        <m:dPr>
                                          <m:ctrlPr>
                                            <a:rPr lang="en-US" altLang="zh-CN" b="0" i="1" smtClean="0">
                                              <a:latin typeface="Cambria Math" panose="02040503050406030204" pitchFamily="18" charset="0"/>
                                            </a:rPr>
                                          </m:ctrlPr>
                                        </m:dPr>
                                        <m:e>
                                          <m:f>
                                            <m:fPr>
                                              <m:ctrlPr>
                                                <a:rPr lang="en-US" altLang="zh-CN" b="0" i="1" smtClean="0">
                                                  <a:latin typeface="Cambria Math" panose="02040503050406030204" pitchFamily="18" charset="0"/>
                                                </a:rPr>
                                              </m:ctrlPr>
                                            </m:fPr>
                                            <m:num>
                                              <m:r>
                                                <m:rPr>
                                                  <m:sty m:val="p"/>
                                                </m:rPr>
                                                <a:rPr lang="el-GR" altLang="zh-CN" b="1" i="1" smtClean="0">
                                                  <a:latin typeface="Cambria Math" panose="02040503050406030204" pitchFamily="18" charset="0"/>
                                                  <a:ea typeface="Cambria Math" panose="02040503050406030204" pitchFamily="18" charset="0"/>
                                                </a:rPr>
                                                <m:t>φ</m:t>
                                              </m:r>
                                              <m:r>
                                                <a:rPr lang="en-US" altLang="zh-CN" b="0" i="1" smtClean="0">
                                                  <a:latin typeface="Cambria Math" panose="02040503050406030204" pitchFamily="18" charset="0"/>
                                                </a:rPr>
                                                <m:t>"</m:t>
                                              </m:r>
                                            </m:num>
                                            <m:den>
                                              <m:sSub>
                                                <m:sSubPr>
                                                  <m:ctrlPr>
                                                    <a:rPr lang="en-US" altLang="zh-CN" b="0" i="1" smtClean="0">
                                                      <a:latin typeface="Cambria Math" panose="02040503050406030204" pitchFamily="18" charset="0"/>
                                                    </a:rPr>
                                                  </m:ctrlPr>
                                                </m:sSubPr>
                                                <m:e>
                                                  <m:r>
                                                    <m:rPr>
                                                      <m:sty m:val="p"/>
                                                    </m:rPr>
                                                    <a:rPr lang="el-GR" altLang="zh-CN" b="1" i="1" smtClean="0">
                                                      <a:latin typeface="Cambria Math" panose="02040503050406030204" pitchFamily="18" charset="0"/>
                                                      <a:ea typeface="Cambria Math" panose="02040503050406030204" pitchFamily="18" charset="0"/>
                                                    </a:rPr>
                                                    <m:t>φ</m:t>
                                                  </m:r>
                                                </m:e>
                                                <m:sub>
                                                  <m:r>
                                                    <a:rPr lang="en-US" altLang="zh-CN" b="0" i="1" smtClean="0">
                                                      <a:latin typeface="Cambria Math" panose="02040503050406030204" pitchFamily="18" charset="0"/>
                                                    </a:rPr>
                                                    <m:t>3</m:t>
                                                  </m:r>
                                                  <m:r>
                                                    <a:rPr lang="en-US" altLang="zh-CN" b="0" i="1" smtClean="0">
                                                      <a:latin typeface="Cambria Math" panose="02040503050406030204" pitchFamily="18" charset="0"/>
                                                    </a:rPr>
                                                    <m:t>𝑑𝐵</m:t>
                                                  </m:r>
                                                </m:sub>
                                              </m:sSub>
                                            </m:den>
                                          </m:f>
                                        </m:e>
                                      </m:d>
                                    </m:e>
                                    <m:sup>
                                      <m:r>
                                        <a:rPr lang="en-US" altLang="zh-CN" b="0" i="1" smtClean="0">
                                          <a:latin typeface="Cambria Math" panose="02040503050406030204" pitchFamily="18" charset="0"/>
                                        </a:rPr>
                                        <m:t>2</m:t>
                                      </m:r>
                                    </m:sup>
                                  </m:sSup>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𝐴</m:t>
                                      </m:r>
                                    </m:e>
                                    <m:sub>
                                      <m:r>
                                        <a:rPr lang="en-US" altLang="zh-CN" b="0" i="1" smtClean="0">
                                          <a:latin typeface="Cambria Math" panose="02040503050406030204" pitchFamily="18" charset="0"/>
                                        </a:rPr>
                                        <m:t>𝑚</m:t>
                                      </m:r>
                                    </m:sub>
                                  </m:sSub>
                                </m:e>
                              </m:d>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m:rPr>
                                      <m:sty m:val="p"/>
                                    </m:rPr>
                                    <a:rPr lang="el-GR" altLang="zh-CN" b="1" i="1" smtClean="0">
                                      <a:latin typeface="Cambria Math" panose="02040503050406030204" pitchFamily="18" charset="0"/>
                                      <a:ea typeface="Cambria Math" panose="02040503050406030204" pitchFamily="18" charset="0"/>
                                    </a:rPr>
                                    <m:t>φ</m:t>
                                  </m:r>
                                </m:e>
                                <m:sub>
                                  <m:r>
                                    <a:rPr lang="en-US" altLang="zh-CN" b="0" i="1" smtClean="0">
                                      <a:latin typeface="Cambria Math" panose="02040503050406030204" pitchFamily="18" charset="0"/>
                                    </a:rPr>
                                    <m:t>3</m:t>
                                  </m:r>
                                  <m:r>
                                    <a:rPr lang="en-US" altLang="zh-CN" b="0" i="1" smtClean="0">
                                      <a:latin typeface="Cambria Math" panose="02040503050406030204" pitchFamily="18" charset="0"/>
                                    </a:rPr>
                                    <m:t>𝑑𝐵</m:t>
                                  </m:r>
                                </m:sub>
                              </m:sSub>
                              <m:r>
                                <a:rPr lang="en-US" altLang="zh-CN" b="0" i="1" smtClean="0">
                                  <a:latin typeface="Cambria Math" panose="02040503050406030204" pitchFamily="18" charset="0"/>
                                </a:rPr>
                                <m:t>=</m:t>
                              </m:r>
                              <m:sSup>
                                <m:sSupPr>
                                  <m:ctrlPr>
                                    <a:rPr lang="en-US" altLang="zh-CN" b="0" i="1" smtClean="0">
                                      <a:latin typeface="Cambria Math" panose="02040503050406030204" pitchFamily="18" charset="0"/>
                                    </a:rPr>
                                  </m:ctrlPr>
                                </m:sSupPr>
                                <m:e>
                                  <m:r>
                                    <a:rPr lang="en-US" altLang="zh-CN" b="0" i="1" smtClean="0">
                                      <a:latin typeface="Cambria Math" panose="02040503050406030204" pitchFamily="18" charset="0"/>
                                    </a:rPr>
                                    <m:t>65</m:t>
                                  </m:r>
                                </m:e>
                                <m:sup>
                                  <m:r>
                                    <a:rPr lang="en-US" altLang="zh-CN" b="0" i="1" smtClean="0">
                                      <a:latin typeface="Cambria Math" panose="02040503050406030204" pitchFamily="18" charset="0"/>
                                      <a:ea typeface="Cambria Math" panose="02040503050406030204" pitchFamily="18" charset="0"/>
                                    </a:rPr>
                                    <m:t>°</m:t>
                                  </m:r>
                                </m:sup>
                              </m:sSup>
                              <m:r>
                                <a:rPr lang="en-US" altLang="zh-CN" b="0" i="1" smtClean="0">
                                  <a:latin typeface="Cambria Math" panose="02040503050406030204" pitchFamily="18" charset="0"/>
                                </a:rPr>
                                <m:t>,</m:t>
                              </m:r>
                            </m:oMath>
                          </a14:m>
                          <a:r>
                            <a:rPr lang="en-US" altLang="zh-CN" b="0" dirty="0" smtClean="0"/>
                            <a:t> </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𝐴</m:t>
                                  </m:r>
                                </m:e>
                                <m:sub>
                                  <m:r>
                                    <a:rPr lang="en-US" altLang="zh-CN" b="0" i="1" smtClean="0">
                                      <a:latin typeface="Cambria Math" panose="02040503050406030204" pitchFamily="18" charset="0"/>
                                    </a:rPr>
                                    <m:t>𝑚</m:t>
                                  </m:r>
                                </m:sub>
                              </m:sSub>
                            </m:oMath>
                          </a14:m>
                          <a:r>
                            <a:rPr lang="en-US" altLang="zh-CN" dirty="0" smtClean="0"/>
                            <a:t>=25</a:t>
                          </a:r>
                          <a:endParaRPr lang="zh-CN" altLang="en-US" dirty="0"/>
                        </a:p>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7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GB" altLang="zh-CN" sz="1800" kern="1200" dirty="0" smtClean="0">
                              <a:solidFill>
                                <a:schemeClr val="tx1"/>
                              </a:solidFill>
                              <a:effectLst/>
                              <a:latin typeface="+mn-lt"/>
                              <a:ea typeface="+mn-ea"/>
                              <a:cs typeface="+mn-cs"/>
                            </a:rPr>
                            <a:t>Combining method for 3D antenna element pattern (dB)</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14:m>
                            <m:oMathPara xmlns:m="http://schemas.openxmlformats.org/officeDocument/2006/math">
                              <m:oMathParaPr>
                                <m:jc m:val="centerGroup"/>
                              </m:oMathParaPr>
                              <m:oMath xmlns:m="http://schemas.openxmlformats.org/officeDocument/2006/math">
                                <m:r>
                                  <a:rPr lang="en-US" altLang="zh-CN" i="1" smtClean="0">
                                    <a:latin typeface="Cambria Math" panose="02040503050406030204" pitchFamily="18" charset="0"/>
                                  </a:rPr>
                                  <m:t>𝐴</m:t>
                                </m:r>
                                <m:r>
                                  <a:rPr lang="en-US" altLang="zh-CN" b="0" i="1" smtClean="0">
                                    <a:latin typeface="Cambria Math" panose="02040503050406030204" pitchFamily="18" charset="0"/>
                                  </a:rPr>
                                  <m:t>"</m:t>
                                </m:r>
                                <m:d>
                                  <m:dPr>
                                    <m:ctrlPr>
                                      <a:rPr lang="en-US" altLang="zh-CN" i="1" smtClean="0">
                                        <a:latin typeface="Cambria Math" panose="02040503050406030204" pitchFamily="18" charset="0"/>
                                      </a:rPr>
                                    </m:ctrlPr>
                                  </m:dPr>
                                  <m:e>
                                    <m:r>
                                      <a:rPr lang="zh-CN" altLang="en-US" i="1" smtClean="0">
                                        <a:latin typeface="Cambria Math" panose="02040503050406030204" pitchFamily="18" charset="0"/>
                                      </a:rPr>
                                      <m:t>𝜃</m:t>
                                    </m:r>
                                    <m:r>
                                      <a:rPr lang="en-US" altLang="zh-CN" b="0" i="1" smtClean="0">
                                        <a:latin typeface="Cambria Math" panose="02040503050406030204" pitchFamily="18" charset="0"/>
                                      </a:rPr>
                                      <m:t>",</m:t>
                                    </m:r>
                                    <m:r>
                                      <a:rPr lang="zh-CN" altLang="en-US" i="1" smtClean="0">
                                        <a:latin typeface="Cambria Math" panose="02040503050406030204" pitchFamily="18" charset="0"/>
                                      </a:rPr>
                                      <m:t>𝜙</m:t>
                                    </m:r>
                                    <m:r>
                                      <a:rPr lang="en-US" altLang="zh-CN" b="0" i="1" smtClean="0">
                                        <a:latin typeface="Cambria Math" panose="02040503050406030204" pitchFamily="18" charset="0"/>
                                      </a:rPr>
                                      <m:t>"</m:t>
                                    </m:r>
                                  </m:e>
                                </m:d>
                                <m:r>
                                  <a:rPr lang="en-US" altLang="zh-CN" b="0" i="1" smtClean="0">
                                    <a:latin typeface="Cambria Math" panose="02040503050406030204" pitchFamily="18" charset="0"/>
                                  </a:rPr>
                                  <m:t>=−</m:t>
                                </m:r>
                                <m:r>
                                  <a:rPr lang="en-US" altLang="zh-CN" b="0" i="1" smtClean="0">
                                    <a:latin typeface="Cambria Math" panose="02040503050406030204" pitchFamily="18" charset="0"/>
                                  </a:rPr>
                                  <m:t>𝑚𝑖𝑛</m:t>
                                </m:r>
                                <m:d>
                                  <m:dPr>
                                    <m:begChr m:val="{"/>
                                    <m:endChr m:val="}"/>
                                    <m:ctrlPr>
                                      <a:rPr lang="en-US" altLang="zh-CN" b="0" i="1" smtClean="0">
                                        <a:latin typeface="Cambria Math" panose="02040503050406030204" pitchFamily="18" charset="0"/>
                                      </a:rPr>
                                    </m:ctrlPr>
                                  </m:dPr>
                                  <m:e>
                                    <m:r>
                                      <a:rPr lang="en-US" altLang="zh-CN" b="0" i="1" smtClean="0">
                                        <a:latin typeface="Cambria Math" panose="02040503050406030204" pitchFamily="18" charset="0"/>
                                      </a:rPr>
                                      <m:t>−</m:t>
                                    </m:r>
                                    <m:d>
                                      <m:dPr>
                                        <m:begChr m:val="["/>
                                        <m:endChr m:val="]"/>
                                        <m:ctrlPr>
                                          <a:rPr lang="en-US" altLang="zh-CN" b="0" i="1" smtClean="0">
                                            <a:latin typeface="Cambria Math" panose="02040503050406030204" pitchFamily="18" charset="0"/>
                                          </a:rPr>
                                        </m:ctrlPr>
                                      </m:dPr>
                                      <m:e>
                                        <m:sSub>
                                          <m:sSubPr>
                                            <m:ctrlPr>
                                              <a:rPr lang="en-US" altLang="zh-CN" i="1" smtClean="0">
                                                <a:latin typeface="Cambria Math" panose="02040503050406030204" pitchFamily="18" charset="0"/>
                                              </a:rPr>
                                            </m:ctrlPr>
                                          </m:sSubPr>
                                          <m:e>
                                            <m:r>
                                              <a:rPr lang="en-US" altLang="zh-CN" i="1" smtClean="0">
                                                <a:latin typeface="Cambria Math" panose="02040503050406030204" pitchFamily="18" charset="0"/>
                                              </a:rPr>
                                              <m:t>𝐴</m:t>
                                            </m:r>
                                          </m:e>
                                          <m:sub>
                                            <m:r>
                                              <a:rPr lang="en-US" altLang="zh-CN" b="0" i="1" smtClean="0">
                                                <a:latin typeface="Cambria Math" panose="02040503050406030204" pitchFamily="18" charset="0"/>
                                              </a:rPr>
                                              <m:t>𝐸</m:t>
                                            </m:r>
                                            <m:r>
                                              <a:rPr lang="en-US" altLang="zh-CN" b="0" i="1" smtClean="0">
                                                <a:latin typeface="Cambria Math" panose="02040503050406030204" pitchFamily="18" charset="0"/>
                                              </a:rPr>
                                              <m:t>,</m:t>
                                            </m:r>
                                            <m:r>
                                              <a:rPr lang="en-US" altLang="zh-CN" b="0" i="1" smtClean="0">
                                                <a:latin typeface="Cambria Math" panose="02040503050406030204" pitchFamily="18" charset="0"/>
                                              </a:rPr>
                                              <m:t>𝑉</m:t>
                                            </m:r>
                                          </m:sub>
                                        </m:sSub>
                                        <m:d>
                                          <m:dPr>
                                            <m:ctrlPr>
                                              <a:rPr lang="en-US" altLang="zh-CN" i="1" smtClean="0">
                                                <a:latin typeface="Cambria Math" panose="02040503050406030204" pitchFamily="18" charset="0"/>
                                              </a:rPr>
                                            </m:ctrlPr>
                                          </m:dPr>
                                          <m:e>
                                            <m:r>
                                              <a:rPr lang="zh-CN" altLang="en-US" i="1" smtClean="0">
                                                <a:latin typeface="Cambria Math" panose="02040503050406030204" pitchFamily="18" charset="0"/>
                                              </a:rPr>
                                              <m:t>𝜃</m:t>
                                            </m:r>
                                            <m:r>
                                              <a:rPr lang="en-US" altLang="zh-CN" b="0" i="1" smtClean="0">
                                                <a:latin typeface="Cambria Math" panose="02040503050406030204" pitchFamily="18" charset="0"/>
                                              </a:rPr>
                                              <m:t>"</m:t>
                                            </m:r>
                                          </m:e>
                                        </m:d>
                                        <m:r>
                                          <a:rPr lang="en-US" altLang="zh-CN" b="0" i="1" smtClean="0">
                                            <a:latin typeface="Cambria Math" panose="02040503050406030204" pitchFamily="18" charset="0"/>
                                          </a:rPr>
                                          <m:t>+</m:t>
                                        </m:r>
                                        <m:sSub>
                                          <m:sSubPr>
                                            <m:ctrlPr>
                                              <a:rPr lang="en-US" altLang="zh-CN" i="1" smtClean="0">
                                                <a:latin typeface="Cambria Math" panose="02040503050406030204" pitchFamily="18" charset="0"/>
                                              </a:rPr>
                                            </m:ctrlPr>
                                          </m:sSubPr>
                                          <m:e>
                                            <m:r>
                                              <a:rPr lang="en-US" altLang="zh-CN" i="1" smtClean="0">
                                                <a:latin typeface="Cambria Math" panose="02040503050406030204" pitchFamily="18" charset="0"/>
                                              </a:rPr>
                                              <m:t>𝐴</m:t>
                                            </m:r>
                                          </m:e>
                                          <m:sub>
                                            <m:r>
                                              <a:rPr lang="en-US" altLang="zh-CN" b="0" i="1" smtClean="0">
                                                <a:latin typeface="Cambria Math" panose="02040503050406030204" pitchFamily="18" charset="0"/>
                                              </a:rPr>
                                              <m:t>𝐸</m:t>
                                            </m:r>
                                            <m:r>
                                              <a:rPr lang="en-US" altLang="zh-CN" b="0" i="1" smtClean="0">
                                                <a:latin typeface="Cambria Math" panose="02040503050406030204" pitchFamily="18" charset="0"/>
                                              </a:rPr>
                                              <m:t>,</m:t>
                                            </m:r>
                                            <m:r>
                                              <a:rPr lang="en-US" altLang="zh-CN" b="0" i="1" smtClean="0">
                                                <a:latin typeface="Cambria Math" panose="02040503050406030204" pitchFamily="18" charset="0"/>
                                              </a:rPr>
                                              <m:t>𝐻</m:t>
                                            </m:r>
                                          </m:sub>
                                        </m:sSub>
                                        <m:d>
                                          <m:dPr>
                                            <m:ctrlPr>
                                              <a:rPr lang="en-US" altLang="zh-CN" i="1" smtClean="0">
                                                <a:latin typeface="Cambria Math" panose="02040503050406030204" pitchFamily="18" charset="0"/>
                                              </a:rPr>
                                            </m:ctrlPr>
                                          </m:dPr>
                                          <m:e>
                                            <m:r>
                                              <a:rPr lang="zh-CN" altLang="en-US" i="1" smtClean="0">
                                                <a:latin typeface="Cambria Math" panose="02040503050406030204" pitchFamily="18" charset="0"/>
                                              </a:rPr>
                                              <m:t>𝜙</m:t>
                                            </m:r>
                                            <m:r>
                                              <a:rPr lang="en-US" altLang="zh-CN" b="0" i="1" smtClean="0">
                                                <a:latin typeface="Cambria Math" panose="02040503050406030204" pitchFamily="18" charset="0"/>
                                              </a:rPr>
                                              <m:t>"</m:t>
                                            </m:r>
                                          </m:e>
                                        </m:d>
                                      </m:e>
                                    </m:d>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𝐴</m:t>
                                        </m:r>
                                      </m:e>
                                      <m:sub>
                                        <m:r>
                                          <a:rPr lang="en-US" altLang="zh-CN" b="0" i="1" smtClean="0">
                                            <a:latin typeface="Cambria Math" panose="02040503050406030204" pitchFamily="18" charset="0"/>
                                          </a:rPr>
                                          <m:t>𝑚</m:t>
                                        </m:r>
                                      </m:sub>
                                    </m:sSub>
                                  </m:e>
                                </m:d>
                              </m:oMath>
                            </m:oMathPara>
                          </a14:m>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7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Maximum directional gain of an antenna element</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dirty="0" smtClean="0"/>
                            <a:t>[8dBi]</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mc:Choice>
        <mc:Fallback xmlns="">
          <p:graphicFrame>
            <p:nvGraphicFramePr>
              <p:cNvPr id="7" name="Content Placeholder 6"/>
              <p:cNvGraphicFramePr>
                <a:graphicFrameLocks noGrp="1"/>
              </p:cNvGraphicFramePr>
              <p:nvPr>
                <p:ph idx="1"/>
                <p:extLst>
                  <p:ext uri="{D42A27DB-BD31-4B8C-83A1-F6EECF244321}">
                    <p14:modId xmlns:p14="http://schemas.microsoft.com/office/powerpoint/2010/main" val="3703761047"/>
                  </p:ext>
                </p:extLst>
              </p:nvPr>
            </p:nvGraphicFramePr>
            <p:xfrm>
              <a:off x="206930" y="2798930"/>
              <a:ext cx="8820150" cy="3445066"/>
            </p:xfrm>
            <a:graphic>
              <a:graphicData uri="http://schemas.openxmlformats.org/drawingml/2006/table">
                <a:tbl>
                  <a:tblPr firstRow="1" bandRow="1">
                    <a:tableStyleId>{2D5ABB26-0587-4C30-8999-92F81FD0307C}</a:tableStyleId>
                  </a:tblPr>
                  <a:tblGrid>
                    <a:gridCol w="2624230"/>
                    <a:gridCol w="6195920"/>
                  </a:tblGrid>
                  <a:tr h="976186">
                    <a:tc>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rotWithShape="0">
                          <a:blip r:embed="rId3"/>
                          <a:stretch>
                            <a:fillRect l="-232" t="-3125" r="-236427" b="-263125"/>
                          </a:stretch>
                        </a:blipFill>
                      </a:tcPr>
                    </a:tc>
                    <a:tc>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rotWithShape="0">
                          <a:blip r:embed="rId3"/>
                          <a:stretch>
                            <a:fillRect l="-42478" t="-3125" r="-197" b="-263125"/>
                          </a:stretch>
                        </a:blipFill>
                      </a:tcPr>
                    </a:tc>
                  </a:tr>
                  <a:tr h="914400">
                    <a:tc>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rotWithShape="0">
                          <a:blip r:embed="rId3"/>
                          <a:stretch>
                            <a:fillRect l="-232" t="-109272" r="-236427" b="-178808"/>
                          </a:stretch>
                        </a:blipFill>
                      </a:tcPr>
                    </a:tc>
                    <a:tc>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rotWithShape="0">
                          <a:blip r:embed="rId3"/>
                          <a:stretch>
                            <a:fillRect l="-42478" t="-109272" r="-197" b="-178808"/>
                          </a:stretch>
                        </a:blipFill>
                      </a:tcPr>
                    </a:tc>
                  </a:tr>
                  <a:tr h="9144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GB" altLang="zh-CN" sz="1800" kern="1200" dirty="0" smtClean="0">
                              <a:solidFill>
                                <a:schemeClr val="tx1"/>
                              </a:solidFill>
                              <a:effectLst/>
                              <a:latin typeface="+mn-lt"/>
                              <a:ea typeface="+mn-ea"/>
                              <a:cs typeface="+mn-cs"/>
                            </a:rPr>
                            <a:t>Combining method for 3D antenna element pattern (dB)</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rotWithShape="0">
                          <a:blip r:embed="rId3"/>
                          <a:stretch>
                            <a:fillRect l="-42478" t="-210667" r="-197" b="-80000"/>
                          </a:stretch>
                        </a:blipFill>
                      </a:tcPr>
                    </a:tc>
                  </a:tr>
                  <a:tr h="6400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Maximum directional gain of an antenna element</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dirty="0" smtClean="0"/>
                            <a:t>[8dBi]</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mc:Fallback>
      </mc:AlternateContent>
      <p:sp>
        <p:nvSpPr>
          <p:cNvPr id="10" name="TextBox 9"/>
          <p:cNvSpPr txBox="1"/>
          <p:nvPr/>
        </p:nvSpPr>
        <p:spPr>
          <a:xfrm>
            <a:off x="341530" y="1673805"/>
            <a:ext cx="8550950" cy="923330"/>
          </a:xfrm>
          <a:prstGeom prst="rect">
            <a:avLst/>
          </a:prstGeom>
          <a:noFill/>
        </p:spPr>
        <p:txBody>
          <a:bodyPr wrap="square" rtlCol="0">
            <a:spAutoFit/>
          </a:bodyPr>
          <a:lstStyle/>
          <a:p>
            <a:pPr marL="285750" indent="-285750" eaLnBrk="0" hangingPunct="0">
              <a:spcBef>
                <a:spcPct val="20000"/>
              </a:spcBef>
              <a:buFontTx/>
              <a:buChar char="•"/>
              <a:tabLst>
                <a:tab pos="914400" algn="l"/>
              </a:tabLst>
            </a:pPr>
            <a:r>
              <a:rPr lang="en-US" altLang="zh-CN" sz="1800" dirty="0">
                <a:latin typeface="Calibri" panose="020F0502020204030204" pitchFamily="34" charset="0"/>
                <a:ea typeface="+mn-ea"/>
              </a:rPr>
              <a:t>Three sectors and each sector has 65 degree 3dB beam width in both zenith and azimuth dimensions. </a:t>
            </a:r>
            <a:r>
              <a:rPr lang="en-US" altLang="zh-CN" sz="1800" dirty="0">
                <a:latin typeface="Calibri" panose="020F0502020204030204" pitchFamily="34" charset="0"/>
                <a:ea typeface="+mn-ea"/>
              </a:rPr>
              <a:t>Detailed antenna element radiation pattern according to below </a:t>
            </a:r>
            <a:r>
              <a:rPr lang="en-US" altLang="zh-CN" sz="1800" dirty="0">
                <a:latin typeface="Calibri" panose="020F0502020204030204" pitchFamily="34" charset="0"/>
                <a:ea typeface="+mn-ea"/>
              </a:rPr>
              <a:t>table</a:t>
            </a:r>
            <a:r>
              <a:rPr lang="en-US" altLang="zh-CN" sz="1800" dirty="0">
                <a:latin typeface="Calibri" panose="020F0502020204030204" pitchFamily="34" charset="0"/>
                <a:ea typeface="+mn-ea"/>
              </a:rPr>
              <a:t>.</a:t>
            </a:r>
            <a:r>
              <a:rPr lang="en-US" altLang="zh-CN" sz="1800" dirty="0">
                <a:latin typeface="Calibri" panose="020F0502020204030204" pitchFamily="34" charset="0"/>
                <a:ea typeface="+mn-ea"/>
              </a:rPr>
              <a:t> [110] degree electrical tilting.</a:t>
            </a:r>
            <a:endParaRPr lang="zh-CN" altLang="en-US" sz="1800" dirty="0">
              <a:latin typeface="Calibri" panose="020F0502020204030204" pitchFamily="34" charset="0"/>
              <a:ea typeface="+mn-ea"/>
            </a:endParaRPr>
          </a:p>
        </p:txBody>
      </p:sp>
    </p:spTree>
    <p:extLst>
      <p:ext uri="{BB962C8B-B14F-4D97-AF65-F5344CB8AC3E}">
        <p14:creationId xmlns:p14="http://schemas.microsoft.com/office/powerpoint/2010/main" val="38979245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Alternative 3 of TRP antenna modeling for indoor </a:t>
            </a:r>
            <a:r>
              <a:rPr lang="en-US" altLang="zh-CN" dirty="0" smtClean="0"/>
              <a:t>Open-Office scenario</a:t>
            </a:r>
            <a:endParaRPr lang="zh-CN" altLang="en-US" dirty="0"/>
          </a:p>
        </p:txBody>
      </p:sp>
      <mc:AlternateContent xmlns:mc="http://schemas.openxmlformats.org/markup-compatibility/2006" xmlns:a14="http://schemas.microsoft.com/office/drawing/2010/main">
        <mc:Choice Requires="a14">
          <p:graphicFrame>
            <p:nvGraphicFramePr>
              <p:cNvPr id="7" name="Content Placeholder 6"/>
              <p:cNvGraphicFramePr>
                <a:graphicFrameLocks noGrp="1"/>
              </p:cNvGraphicFramePr>
              <p:nvPr>
                <p:ph idx="1"/>
                <p:extLst>
                  <p:ext uri="{D42A27DB-BD31-4B8C-83A1-F6EECF244321}">
                    <p14:modId xmlns:p14="http://schemas.microsoft.com/office/powerpoint/2010/main" val="2063462896"/>
                  </p:ext>
                </p:extLst>
              </p:nvPr>
            </p:nvGraphicFramePr>
            <p:xfrm>
              <a:off x="180583" y="2663915"/>
              <a:ext cx="8820150" cy="3383280"/>
            </p:xfrm>
            <a:graphic>
              <a:graphicData uri="http://schemas.openxmlformats.org/drawingml/2006/table">
                <a:tbl>
                  <a:tblPr firstRow="1" bandRow="1">
                    <a:tableStyleId>{2D5ABB26-0587-4C30-8999-92F81FD0307C}</a:tableStyleId>
                  </a:tblPr>
                  <a:tblGrid>
                    <a:gridCol w="2624230"/>
                    <a:gridCol w="6195920"/>
                  </a:tblGrid>
                  <a:tr h="370840">
                    <a:tc>
                      <a:txBody>
                        <a:bodyPr/>
                        <a:lstStyle/>
                        <a:p>
                          <a:r>
                            <a:rPr kumimoji="1" lang="en-GB" altLang="zh-CN" sz="1800" kern="1200" dirty="0" smtClean="0">
                              <a:solidFill>
                                <a:schemeClr val="tx1"/>
                              </a:solidFill>
                              <a:effectLst/>
                              <a:latin typeface="+mn-lt"/>
                              <a:ea typeface="+mn-ea"/>
                              <a:cs typeface="+mn-cs"/>
                            </a:rPr>
                            <a:t>Antenna element radiation pattern in </a:t>
                          </a:r>
                          <a14:m>
                            <m:oMath xmlns:m="http://schemas.openxmlformats.org/officeDocument/2006/math">
                              <m:r>
                                <a:rPr kumimoji="1" lang="zh-CN" altLang="en-GB" sz="1800" i="1" kern="1200" smtClean="0">
                                  <a:solidFill>
                                    <a:schemeClr val="tx1"/>
                                  </a:solidFill>
                                  <a:effectLst/>
                                  <a:latin typeface="Cambria Math" panose="02040503050406030204" pitchFamily="18" charset="0"/>
                                  <a:ea typeface="+mn-ea"/>
                                  <a:cs typeface="+mn-cs"/>
                                </a:rPr>
                                <m:t>𝜃</m:t>
                              </m:r>
                              <m:r>
                                <a:rPr kumimoji="1" lang="en-US" altLang="zh-CN" sz="1800" b="0" i="1" kern="1200" smtClean="0">
                                  <a:solidFill>
                                    <a:schemeClr val="tx1"/>
                                  </a:solidFill>
                                  <a:effectLst/>
                                  <a:latin typeface="Cambria Math" panose="02040503050406030204" pitchFamily="18" charset="0"/>
                                  <a:ea typeface="+mn-ea"/>
                                  <a:cs typeface="+mn-cs"/>
                                </a:rPr>
                                <m:t>"</m:t>
                              </m:r>
                            </m:oMath>
                          </a14:m>
                          <a:r>
                            <a:rPr kumimoji="1" lang="en-GB" altLang="zh-CN" sz="1800" kern="1200" dirty="0" smtClean="0">
                              <a:solidFill>
                                <a:schemeClr val="tx1"/>
                              </a:solidFill>
                              <a:effectLst/>
                              <a:latin typeface="+mn-lt"/>
                              <a:ea typeface="+mn-ea"/>
                              <a:cs typeface="+mn-cs"/>
                            </a:rPr>
                            <a:t> dim (dB)</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sSub>
                                <m:sSubPr>
                                  <m:ctrlPr>
                                    <a:rPr lang="en-US" altLang="zh-CN" i="1" smtClean="0">
                                      <a:latin typeface="Cambria Math" panose="02040503050406030204" pitchFamily="18" charset="0"/>
                                    </a:rPr>
                                  </m:ctrlPr>
                                </m:sSubPr>
                                <m:e>
                                  <m:r>
                                    <a:rPr lang="en-US" altLang="zh-CN" i="1" smtClean="0">
                                      <a:latin typeface="Cambria Math" panose="02040503050406030204" pitchFamily="18" charset="0"/>
                                    </a:rPr>
                                    <m:t>𝐴</m:t>
                                  </m:r>
                                </m:e>
                                <m:sub>
                                  <m:r>
                                    <a:rPr lang="en-US" altLang="zh-CN" b="0" i="1" smtClean="0">
                                      <a:latin typeface="Cambria Math" panose="02040503050406030204" pitchFamily="18" charset="0"/>
                                    </a:rPr>
                                    <m:t>𝐸</m:t>
                                  </m:r>
                                  <m:r>
                                    <a:rPr lang="en-US" altLang="zh-CN" b="0" i="1" smtClean="0">
                                      <a:latin typeface="Cambria Math" panose="02040503050406030204" pitchFamily="18" charset="0"/>
                                    </a:rPr>
                                    <m:t>,</m:t>
                                  </m:r>
                                  <m:r>
                                    <a:rPr lang="en-US" altLang="zh-CN" b="0" i="1" smtClean="0">
                                      <a:latin typeface="Cambria Math" panose="02040503050406030204" pitchFamily="18" charset="0"/>
                                    </a:rPr>
                                    <m:t>𝑉</m:t>
                                  </m:r>
                                </m:sub>
                              </m:sSub>
                              <m:d>
                                <m:dPr>
                                  <m:ctrlPr>
                                    <a:rPr lang="en-US" altLang="zh-CN" i="1" smtClean="0">
                                      <a:latin typeface="Cambria Math" panose="02040503050406030204" pitchFamily="18" charset="0"/>
                                    </a:rPr>
                                  </m:ctrlPr>
                                </m:dPr>
                                <m:e>
                                  <m:r>
                                    <a:rPr lang="zh-CN" altLang="en-US" i="1" smtClean="0">
                                      <a:latin typeface="Cambria Math" panose="02040503050406030204" pitchFamily="18" charset="0"/>
                                    </a:rPr>
                                    <m:t>𝜃</m:t>
                                  </m:r>
                                  <m:r>
                                    <a:rPr lang="en-US" altLang="zh-CN" b="0" i="1" smtClean="0">
                                      <a:latin typeface="Cambria Math" panose="02040503050406030204" pitchFamily="18" charset="0"/>
                                    </a:rPr>
                                    <m:t>"</m:t>
                                  </m:r>
                                </m:e>
                              </m:d>
                              <m:r>
                                <a:rPr lang="en-US" altLang="zh-CN" i="1" smtClean="0">
                                  <a:latin typeface="Cambria Math" panose="02040503050406030204" pitchFamily="18" charset="0"/>
                                </a:rPr>
                                <m:t>=</m:t>
                              </m:r>
                              <m:r>
                                <a:rPr lang="en-US" altLang="zh-CN" b="0" i="1" smtClean="0">
                                  <a:latin typeface="Cambria Math" panose="02040503050406030204" pitchFamily="18" charset="0"/>
                                </a:rPr>
                                <m:t>−</m:t>
                              </m:r>
                              <m:r>
                                <a:rPr lang="en-US" altLang="zh-CN" b="0" i="1" smtClean="0">
                                  <a:latin typeface="Cambria Math" panose="02040503050406030204" pitchFamily="18" charset="0"/>
                                </a:rPr>
                                <m:t>𝑚𝑖𝑛</m:t>
                              </m:r>
                              <m:d>
                                <m:dPr>
                                  <m:begChr m:val="["/>
                                  <m:endChr m:val="]"/>
                                  <m:ctrlPr>
                                    <a:rPr lang="en-US" altLang="zh-CN" b="0" i="1" smtClean="0">
                                      <a:latin typeface="Cambria Math" panose="02040503050406030204" pitchFamily="18" charset="0"/>
                                    </a:rPr>
                                  </m:ctrlPr>
                                </m:dPr>
                                <m:e>
                                  <m:r>
                                    <a:rPr lang="en-US" altLang="zh-CN" b="0" i="1" smtClean="0">
                                      <a:latin typeface="Cambria Math" panose="02040503050406030204" pitchFamily="18" charset="0"/>
                                    </a:rPr>
                                    <m:t>12</m:t>
                                  </m:r>
                                  <m:sSup>
                                    <m:sSupPr>
                                      <m:ctrlPr>
                                        <a:rPr lang="en-US" altLang="zh-CN" b="0" i="1" smtClean="0">
                                          <a:latin typeface="Cambria Math" panose="02040503050406030204" pitchFamily="18" charset="0"/>
                                        </a:rPr>
                                      </m:ctrlPr>
                                    </m:sSupPr>
                                    <m:e>
                                      <m:d>
                                        <m:dPr>
                                          <m:ctrlPr>
                                            <a:rPr lang="en-US" altLang="zh-CN" b="0" i="1" smtClean="0">
                                              <a:latin typeface="Cambria Math" panose="02040503050406030204" pitchFamily="18" charset="0"/>
                                            </a:rPr>
                                          </m:ctrlPr>
                                        </m:dPr>
                                        <m:e>
                                          <m:f>
                                            <m:fPr>
                                              <m:ctrlPr>
                                                <a:rPr lang="en-US" altLang="zh-CN" b="0" i="1" smtClean="0">
                                                  <a:latin typeface="Cambria Math" panose="02040503050406030204" pitchFamily="18" charset="0"/>
                                                </a:rPr>
                                              </m:ctrlPr>
                                            </m:fPr>
                                            <m:num>
                                              <m:r>
                                                <a:rPr lang="zh-CN" altLang="en-US" i="1" smtClean="0">
                                                  <a:latin typeface="Cambria Math" panose="02040503050406030204" pitchFamily="18" charset="0"/>
                                                </a:rPr>
                                                <m:t>𝜃</m:t>
                                              </m:r>
                                              <m:r>
                                                <a:rPr lang="en-US" altLang="zh-CN" b="0" i="1" smtClean="0">
                                                  <a:latin typeface="Cambria Math" panose="02040503050406030204" pitchFamily="18" charset="0"/>
                                                </a:rPr>
                                                <m:t>"−</m:t>
                                              </m:r>
                                              <m:sSup>
                                                <m:sSupPr>
                                                  <m:ctrlPr>
                                                    <a:rPr lang="en-US" altLang="zh-CN" b="0" i="1" smtClean="0">
                                                      <a:latin typeface="Cambria Math" panose="02040503050406030204" pitchFamily="18" charset="0"/>
                                                    </a:rPr>
                                                  </m:ctrlPr>
                                                </m:sSupPr>
                                                <m:e>
                                                  <m:r>
                                                    <a:rPr lang="en-US" altLang="zh-CN" b="0" i="1" smtClean="0">
                                                      <a:latin typeface="Cambria Math" panose="02040503050406030204" pitchFamily="18" charset="0"/>
                                                    </a:rPr>
                                                    <m:t>90</m:t>
                                                  </m:r>
                                                </m:e>
                                                <m:sup>
                                                  <m:r>
                                                    <a:rPr lang="en-US" altLang="zh-CN" b="0" i="1" smtClean="0">
                                                      <a:latin typeface="Cambria Math" panose="02040503050406030204" pitchFamily="18" charset="0"/>
                                                      <a:ea typeface="Cambria Math" panose="02040503050406030204" pitchFamily="18" charset="0"/>
                                                    </a:rPr>
                                                    <m:t>°</m:t>
                                                  </m:r>
                                                </m:sup>
                                              </m:sSup>
                                            </m:num>
                                            <m:den>
                                              <m:sSub>
                                                <m:sSubPr>
                                                  <m:ctrlPr>
                                                    <a:rPr lang="en-US" altLang="zh-CN" b="0" i="1" smtClean="0">
                                                      <a:latin typeface="Cambria Math" panose="02040503050406030204" pitchFamily="18" charset="0"/>
                                                    </a:rPr>
                                                  </m:ctrlPr>
                                                </m:sSubPr>
                                                <m:e>
                                                  <m:r>
                                                    <a:rPr lang="zh-CN" altLang="en-US" b="0" i="1" smtClean="0">
                                                      <a:latin typeface="Cambria Math" panose="02040503050406030204" pitchFamily="18" charset="0"/>
                                                    </a:rPr>
                                                    <m:t>𝜃</m:t>
                                                  </m:r>
                                                </m:e>
                                                <m:sub>
                                                  <m:r>
                                                    <a:rPr lang="en-US" altLang="zh-CN" b="0" i="1" smtClean="0">
                                                      <a:latin typeface="Cambria Math" panose="02040503050406030204" pitchFamily="18" charset="0"/>
                                                    </a:rPr>
                                                    <m:t>3</m:t>
                                                  </m:r>
                                                  <m:r>
                                                    <a:rPr lang="en-US" altLang="zh-CN" b="0" i="1" smtClean="0">
                                                      <a:latin typeface="Cambria Math" panose="02040503050406030204" pitchFamily="18" charset="0"/>
                                                    </a:rPr>
                                                    <m:t>𝑑𝐵</m:t>
                                                  </m:r>
                                                </m:sub>
                                              </m:sSub>
                                            </m:den>
                                          </m:f>
                                        </m:e>
                                      </m:d>
                                    </m:e>
                                    <m:sup>
                                      <m:r>
                                        <a:rPr lang="en-US" altLang="zh-CN" b="0" i="1" smtClean="0">
                                          <a:latin typeface="Cambria Math" panose="02040503050406030204" pitchFamily="18" charset="0"/>
                                        </a:rPr>
                                        <m:t>2</m:t>
                                      </m:r>
                                    </m:sup>
                                  </m:sSup>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𝑆𝐿𝐴</m:t>
                                      </m:r>
                                    </m:e>
                                    <m:sub>
                                      <m:r>
                                        <a:rPr lang="en-US" altLang="zh-CN" b="0" i="1" smtClean="0">
                                          <a:latin typeface="Cambria Math" panose="02040503050406030204" pitchFamily="18" charset="0"/>
                                        </a:rPr>
                                        <m:t>𝑉</m:t>
                                      </m:r>
                                    </m:sub>
                                  </m:sSub>
                                </m:e>
                              </m:d>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zh-CN" altLang="en-US" b="0" i="1" smtClean="0">
                                      <a:latin typeface="Cambria Math" panose="02040503050406030204" pitchFamily="18" charset="0"/>
                                    </a:rPr>
                                    <m:t>𝜃</m:t>
                                  </m:r>
                                </m:e>
                                <m:sub>
                                  <m:r>
                                    <a:rPr lang="en-US" altLang="zh-CN" b="0" i="1" smtClean="0">
                                      <a:latin typeface="Cambria Math" panose="02040503050406030204" pitchFamily="18" charset="0"/>
                                    </a:rPr>
                                    <m:t>3</m:t>
                                  </m:r>
                                  <m:r>
                                    <a:rPr lang="en-US" altLang="zh-CN" b="0" i="1" smtClean="0">
                                      <a:latin typeface="Cambria Math" panose="02040503050406030204" pitchFamily="18" charset="0"/>
                                    </a:rPr>
                                    <m:t>𝑑𝐵</m:t>
                                  </m:r>
                                </m:sub>
                              </m:sSub>
                              <m:r>
                                <a:rPr lang="en-US" altLang="zh-CN" b="0" i="1" smtClean="0">
                                  <a:latin typeface="Cambria Math" panose="02040503050406030204" pitchFamily="18" charset="0"/>
                                </a:rPr>
                                <m:t>=</m:t>
                              </m:r>
                              <m:sSup>
                                <m:sSupPr>
                                  <m:ctrlPr>
                                    <a:rPr lang="en-US" altLang="zh-CN" b="0" i="1" smtClean="0">
                                      <a:latin typeface="Cambria Math" panose="02040503050406030204" pitchFamily="18" charset="0"/>
                                    </a:rPr>
                                  </m:ctrlPr>
                                </m:sSupPr>
                                <m:e>
                                  <m:r>
                                    <a:rPr lang="en-US" altLang="zh-CN" b="0" i="1" smtClean="0">
                                      <a:latin typeface="Cambria Math" panose="02040503050406030204" pitchFamily="18" charset="0"/>
                                    </a:rPr>
                                    <m:t>90</m:t>
                                  </m:r>
                                </m:e>
                                <m:sup>
                                  <m:r>
                                    <a:rPr lang="en-US" altLang="zh-CN" b="0" i="1" smtClean="0">
                                      <a:latin typeface="Cambria Math" panose="02040503050406030204" pitchFamily="18" charset="0"/>
                                      <a:ea typeface="Cambria Math" panose="02040503050406030204" pitchFamily="18" charset="0"/>
                                    </a:rPr>
                                    <m:t>°</m:t>
                                  </m:r>
                                </m:sup>
                              </m:sSup>
                              <m:r>
                                <a:rPr lang="en-US" altLang="zh-CN" b="0" i="1" smtClean="0">
                                  <a:latin typeface="Cambria Math" panose="02040503050406030204" pitchFamily="18" charset="0"/>
                                </a:rPr>
                                <m:t>,</m:t>
                              </m:r>
                            </m:oMath>
                          </a14:m>
                          <a:r>
                            <a:rPr lang="en-US" altLang="zh-CN" b="0" dirty="0" smtClean="0"/>
                            <a:t> </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𝑆𝐿𝐴</m:t>
                                  </m:r>
                                </m:e>
                                <m:sub>
                                  <m:r>
                                    <a:rPr lang="en-US" altLang="zh-CN" b="0" i="1" smtClean="0">
                                      <a:latin typeface="Cambria Math" panose="02040503050406030204" pitchFamily="18" charset="0"/>
                                    </a:rPr>
                                    <m:t>𝑉</m:t>
                                  </m:r>
                                </m:sub>
                              </m:sSub>
                            </m:oMath>
                          </a14:m>
                          <a:r>
                            <a:rPr lang="en-US" altLang="zh-CN" dirty="0" smtClean="0"/>
                            <a:t>=25</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7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GB" altLang="zh-CN" sz="1800" kern="1200" dirty="0" smtClean="0">
                              <a:solidFill>
                                <a:schemeClr val="tx1"/>
                              </a:solidFill>
                              <a:effectLst/>
                              <a:latin typeface="+mn-lt"/>
                              <a:ea typeface="+mn-ea"/>
                              <a:cs typeface="+mn-cs"/>
                            </a:rPr>
                            <a:t>Antenna element radiation pattern in </a:t>
                          </a:r>
                          <a14:m>
                            <m:oMath xmlns:m="http://schemas.openxmlformats.org/officeDocument/2006/math">
                              <m:r>
                                <a:rPr kumimoji="1" lang="zh-CN" altLang="en-US" sz="1800" b="0" i="1" kern="1200" smtClean="0">
                                  <a:solidFill>
                                    <a:schemeClr val="tx1"/>
                                  </a:solidFill>
                                  <a:effectLst/>
                                  <a:latin typeface="Cambria Math" panose="02040503050406030204" pitchFamily="18" charset="0"/>
                                  <a:ea typeface="+mn-ea"/>
                                  <a:cs typeface="+mn-cs"/>
                                </a:rPr>
                                <m:t>𝜙</m:t>
                              </m:r>
                              <m:r>
                                <a:rPr kumimoji="1" lang="en-US" altLang="zh-CN" sz="1800" b="0" i="1" kern="1200" smtClean="0">
                                  <a:solidFill>
                                    <a:schemeClr val="tx1"/>
                                  </a:solidFill>
                                  <a:effectLst/>
                                  <a:latin typeface="Cambria Math" panose="02040503050406030204" pitchFamily="18" charset="0"/>
                                  <a:ea typeface="+mn-ea"/>
                                  <a:cs typeface="+mn-cs"/>
                                </a:rPr>
                                <m:t>"</m:t>
                              </m:r>
                            </m:oMath>
                          </a14:m>
                          <a:r>
                            <a:rPr kumimoji="1" lang="en-GB" altLang="zh-CN" sz="1800" kern="1200" dirty="0" smtClean="0">
                              <a:solidFill>
                                <a:schemeClr val="tx1"/>
                              </a:solidFill>
                              <a:effectLst/>
                              <a:latin typeface="+mn-lt"/>
                              <a:ea typeface="+mn-ea"/>
                              <a:cs typeface="+mn-cs"/>
                            </a:rPr>
                            <a:t> dim (dB)</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sSub>
                                <m:sSubPr>
                                  <m:ctrlPr>
                                    <a:rPr lang="en-US" altLang="zh-CN" i="1" smtClean="0">
                                      <a:latin typeface="Cambria Math" panose="02040503050406030204" pitchFamily="18" charset="0"/>
                                    </a:rPr>
                                  </m:ctrlPr>
                                </m:sSubPr>
                                <m:e>
                                  <m:r>
                                    <a:rPr lang="en-US" altLang="zh-CN" i="1" smtClean="0">
                                      <a:latin typeface="Cambria Math" panose="02040503050406030204" pitchFamily="18" charset="0"/>
                                    </a:rPr>
                                    <m:t>𝐴</m:t>
                                  </m:r>
                                </m:e>
                                <m:sub>
                                  <m:r>
                                    <a:rPr lang="en-US" altLang="zh-CN" b="0" i="1" smtClean="0">
                                      <a:latin typeface="Cambria Math" panose="02040503050406030204" pitchFamily="18" charset="0"/>
                                    </a:rPr>
                                    <m:t>𝐸</m:t>
                                  </m:r>
                                  <m:r>
                                    <a:rPr lang="en-US" altLang="zh-CN" b="0" i="1" smtClean="0">
                                      <a:latin typeface="Cambria Math" panose="02040503050406030204" pitchFamily="18" charset="0"/>
                                    </a:rPr>
                                    <m:t>,</m:t>
                                  </m:r>
                                  <m:r>
                                    <a:rPr lang="en-US" altLang="zh-CN" b="0" i="1" smtClean="0">
                                      <a:latin typeface="Cambria Math" panose="02040503050406030204" pitchFamily="18" charset="0"/>
                                    </a:rPr>
                                    <m:t>𝐻</m:t>
                                  </m:r>
                                </m:sub>
                              </m:sSub>
                              <m:d>
                                <m:dPr>
                                  <m:ctrlPr>
                                    <a:rPr lang="en-US" altLang="zh-CN" i="1" smtClean="0">
                                      <a:latin typeface="Cambria Math" panose="02040503050406030204" pitchFamily="18" charset="0"/>
                                    </a:rPr>
                                  </m:ctrlPr>
                                </m:dPr>
                                <m:e>
                                  <m:r>
                                    <m:rPr>
                                      <m:sty m:val="p"/>
                                    </m:rPr>
                                    <a:rPr lang="el-GR" altLang="zh-CN" b="1" i="1" smtClean="0">
                                      <a:latin typeface="Cambria Math" panose="02040503050406030204" pitchFamily="18" charset="0"/>
                                      <a:ea typeface="Cambria Math" panose="02040503050406030204" pitchFamily="18" charset="0"/>
                                    </a:rPr>
                                    <m:t>φ</m:t>
                                  </m:r>
                                  <m:r>
                                    <a:rPr lang="en-US" altLang="zh-CN" b="0" i="1" smtClean="0">
                                      <a:latin typeface="Cambria Math" panose="02040503050406030204" pitchFamily="18" charset="0"/>
                                    </a:rPr>
                                    <m:t>"</m:t>
                                  </m:r>
                                </m:e>
                              </m:d>
                              <m:r>
                                <a:rPr lang="en-US" altLang="zh-CN" i="1" smtClean="0">
                                  <a:latin typeface="Cambria Math" panose="02040503050406030204" pitchFamily="18" charset="0"/>
                                </a:rPr>
                                <m:t>=</m:t>
                              </m:r>
                              <m:r>
                                <a:rPr lang="en-US" altLang="zh-CN" b="0" i="1" smtClean="0">
                                  <a:latin typeface="Cambria Math" panose="02040503050406030204" pitchFamily="18" charset="0"/>
                                </a:rPr>
                                <m:t>−</m:t>
                              </m:r>
                              <m:r>
                                <a:rPr lang="en-US" altLang="zh-CN" b="0" i="1" smtClean="0">
                                  <a:latin typeface="Cambria Math" panose="02040503050406030204" pitchFamily="18" charset="0"/>
                                </a:rPr>
                                <m:t>𝑚𝑖𝑛</m:t>
                              </m:r>
                              <m:d>
                                <m:dPr>
                                  <m:begChr m:val="["/>
                                  <m:endChr m:val="]"/>
                                  <m:ctrlPr>
                                    <a:rPr lang="en-US" altLang="zh-CN" b="0" i="1" smtClean="0">
                                      <a:latin typeface="Cambria Math" panose="02040503050406030204" pitchFamily="18" charset="0"/>
                                    </a:rPr>
                                  </m:ctrlPr>
                                </m:dPr>
                                <m:e>
                                  <m:r>
                                    <a:rPr lang="en-US" altLang="zh-CN" b="0" i="1" smtClean="0">
                                      <a:latin typeface="Cambria Math" panose="02040503050406030204" pitchFamily="18" charset="0"/>
                                    </a:rPr>
                                    <m:t>12</m:t>
                                  </m:r>
                                  <m:sSup>
                                    <m:sSupPr>
                                      <m:ctrlPr>
                                        <a:rPr lang="en-US" altLang="zh-CN" b="0" i="1" smtClean="0">
                                          <a:latin typeface="Cambria Math" panose="02040503050406030204" pitchFamily="18" charset="0"/>
                                        </a:rPr>
                                      </m:ctrlPr>
                                    </m:sSupPr>
                                    <m:e>
                                      <m:d>
                                        <m:dPr>
                                          <m:ctrlPr>
                                            <a:rPr lang="en-US" altLang="zh-CN" b="0" i="1" smtClean="0">
                                              <a:latin typeface="Cambria Math" panose="02040503050406030204" pitchFamily="18" charset="0"/>
                                            </a:rPr>
                                          </m:ctrlPr>
                                        </m:dPr>
                                        <m:e>
                                          <m:f>
                                            <m:fPr>
                                              <m:ctrlPr>
                                                <a:rPr lang="en-US" altLang="zh-CN" b="0" i="1" smtClean="0">
                                                  <a:latin typeface="Cambria Math" panose="02040503050406030204" pitchFamily="18" charset="0"/>
                                                </a:rPr>
                                              </m:ctrlPr>
                                            </m:fPr>
                                            <m:num>
                                              <m:r>
                                                <m:rPr>
                                                  <m:sty m:val="p"/>
                                                </m:rPr>
                                                <a:rPr lang="el-GR" altLang="zh-CN" b="1" i="1" smtClean="0">
                                                  <a:latin typeface="Cambria Math" panose="02040503050406030204" pitchFamily="18" charset="0"/>
                                                  <a:ea typeface="Cambria Math" panose="02040503050406030204" pitchFamily="18" charset="0"/>
                                                </a:rPr>
                                                <m:t>φ</m:t>
                                              </m:r>
                                              <m:r>
                                                <a:rPr lang="en-US" altLang="zh-CN" b="0" i="1" smtClean="0">
                                                  <a:latin typeface="Cambria Math" panose="02040503050406030204" pitchFamily="18" charset="0"/>
                                                </a:rPr>
                                                <m:t>"</m:t>
                                              </m:r>
                                            </m:num>
                                            <m:den>
                                              <m:sSub>
                                                <m:sSubPr>
                                                  <m:ctrlPr>
                                                    <a:rPr lang="en-US" altLang="zh-CN" b="0" i="1" smtClean="0">
                                                      <a:latin typeface="Cambria Math" panose="02040503050406030204" pitchFamily="18" charset="0"/>
                                                    </a:rPr>
                                                  </m:ctrlPr>
                                                </m:sSubPr>
                                                <m:e>
                                                  <m:r>
                                                    <m:rPr>
                                                      <m:sty m:val="p"/>
                                                    </m:rPr>
                                                    <a:rPr lang="el-GR" altLang="zh-CN" b="1" i="1" smtClean="0">
                                                      <a:latin typeface="Cambria Math" panose="02040503050406030204" pitchFamily="18" charset="0"/>
                                                      <a:ea typeface="Cambria Math" panose="02040503050406030204" pitchFamily="18" charset="0"/>
                                                    </a:rPr>
                                                    <m:t>φ</m:t>
                                                  </m:r>
                                                </m:e>
                                                <m:sub>
                                                  <m:r>
                                                    <a:rPr lang="en-US" altLang="zh-CN" b="0" i="1" smtClean="0">
                                                      <a:latin typeface="Cambria Math" panose="02040503050406030204" pitchFamily="18" charset="0"/>
                                                    </a:rPr>
                                                    <m:t>3</m:t>
                                                  </m:r>
                                                  <m:r>
                                                    <a:rPr lang="en-US" altLang="zh-CN" b="0" i="1" smtClean="0">
                                                      <a:latin typeface="Cambria Math" panose="02040503050406030204" pitchFamily="18" charset="0"/>
                                                    </a:rPr>
                                                    <m:t>𝑑𝐵</m:t>
                                                  </m:r>
                                                </m:sub>
                                              </m:sSub>
                                            </m:den>
                                          </m:f>
                                        </m:e>
                                      </m:d>
                                    </m:e>
                                    <m:sup>
                                      <m:r>
                                        <a:rPr lang="en-US" altLang="zh-CN" b="0" i="1" smtClean="0">
                                          <a:latin typeface="Cambria Math" panose="02040503050406030204" pitchFamily="18" charset="0"/>
                                        </a:rPr>
                                        <m:t>2</m:t>
                                      </m:r>
                                    </m:sup>
                                  </m:sSup>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𝐴</m:t>
                                      </m:r>
                                    </m:e>
                                    <m:sub>
                                      <m:r>
                                        <a:rPr lang="en-US" altLang="zh-CN" b="0" i="1" smtClean="0">
                                          <a:latin typeface="Cambria Math" panose="02040503050406030204" pitchFamily="18" charset="0"/>
                                        </a:rPr>
                                        <m:t>𝑚</m:t>
                                      </m:r>
                                    </m:sub>
                                  </m:sSub>
                                </m:e>
                              </m:d>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m:rPr>
                                      <m:sty m:val="p"/>
                                    </m:rPr>
                                    <a:rPr lang="el-GR" altLang="zh-CN" b="1" i="1" smtClean="0">
                                      <a:latin typeface="Cambria Math" panose="02040503050406030204" pitchFamily="18" charset="0"/>
                                      <a:ea typeface="Cambria Math" panose="02040503050406030204" pitchFamily="18" charset="0"/>
                                    </a:rPr>
                                    <m:t>φ</m:t>
                                  </m:r>
                                </m:e>
                                <m:sub>
                                  <m:r>
                                    <a:rPr lang="en-US" altLang="zh-CN" b="0" i="1" smtClean="0">
                                      <a:latin typeface="Cambria Math" panose="02040503050406030204" pitchFamily="18" charset="0"/>
                                    </a:rPr>
                                    <m:t>3</m:t>
                                  </m:r>
                                  <m:r>
                                    <a:rPr lang="en-US" altLang="zh-CN" b="0" i="1" smtClean="0">
                                      <a:latin typeface="Cambria Math" panose="02040503050406030204" pitchFamily="18" charset="0"/>
                                    </a:rPr>
                                    <m:t>𝑑𝐵</m:t>
                                  </m:r>
                                </m:sub>
                              </m:sSub>
                              <m:r>
                                <a:rPr lang="en-US" altLang="zh-CN" b="0" i="1" smtClean="0">
                                  <a:latin typeface="Cambria Math" panose="02040503050406030204" pitchFamily="18" charset="0"/>
                                </a:rPr>
                                <m:t>=</m:t>
                              </m:r>
                              <m:sSup>
                                <m:sSupPr>
                                  <m:ctrlPr>
                                    <a:rPr lang="en-US" altLang="zh-CN" b="0" i="1" smtClean="0">
                                      <a:latin typeface="Cambria Math" panose="02040503050406030204" pitchFamily="18" charset="0"/>
                                    </a:rPr>
                                  </m:ctrlPr>
                                </m:sSupPr>
                                <m:e>
                                  <m:r>
                                    <a:rPr lang="en-US" altLang="zh-CN" b="0" i="1" smtClean="0">
                                      <a:latin typeface="Cambria Math" panose="02040503050406030204" pitchFamily="18" charset="0"/>
                                    </a:rPr>
                                    <m:t>90</m:t>
                                  </m:r>
                                </m:e>
                                <m:sup>
                                  <m:r>
                                    <a:rPr lang="en-US" altLang="zh-CN" b="0" i="1" smtClean="0">
                                      <a:latin typeface="Cambria Math" panose="02040503050406030204" pitchFamily="18" charset="0"/>
                                      <a:ea typeface="Cambria Math" panose="02040503050406030204" pitchFamily="18" charset="0"/>
                                    </a:rPr>
                                    <m:t>°</m:t>
                                  </m:r>
                                </m:sup>
                              </m:sSup>
                              <m:r>
                                <a:rPr lang="en-US" altLang="zh-CN" b="0" i="1" smtClean="0">
                                  <a:latin typeface="Cambria Math" panose="02040503050406030204" pitchFamily="18" charset="0"/>
                                </a:rPr>
                                <m:t>,</m:t>
                              </m:r>
                            </m:oMath>
                          </a14:m>
                          <a:r>
                            <a:rPr lang="en-US" altLang="zh-CN" b="0" dirty="0" smtClean="0"/>
                            <a:t> </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𝐴</m:t>
                                  </m:r>
                                </m:e>
                                <m:sub>
                                  <m:r>
                                    <a:rPr lang="en-US" altLang="zh-CN" b="0" i="1" smtClean="0">
                                      <a:latin typeface="Cambria Math" panose="02040503050406030204" pitchFamily="18" charset="0"/>
                                    </a:rPr>
                                    <m:t>𝑚</m:t>
                                  </m:r>
                                </m:sub>
                              </m:sSub>
                            </m:oMath>
                          </a14:m>
                          <a:r>
                            <a:rPr lang="en-US" altLang="zh-CN" dirty="0" smtClean="0"/>
                            <a:t>=25</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7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GB" altLang="zh-CN" sz="1800" kern="1200" dirty="0" smtClean="0">
                              <a:solidFill>
                                <a:schemeClr val="tx1"/>
                              </a:solidFill>
                              <a:effectLst/>
                              <a:latin typeface="+mn-lt"/>
                              <a:ea typeface="+mn-ea"/>
                              <a:cs typeface="+mn-cs"/>
                            </a:rPr>
                            <a:t>Combining method for 3D antenna element pattern (dB)</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14:m>
                            <m:oMathPara xmlns:m="http://schemas.openxmlformats.org/officeDocument/2006/math">
                              <m:oMathParaPr>
                                <m:jc m:val="centerGroup"/>
                              </m:oMathParaPr>
                              <m:oMath xmlns:m="http://schemas.openxmlformats.org/officeDocument/2006/math">
                                <m:r>
                                  <a:rPr lang="en-US" altLang="zh-CN" i="1" smtClean="0">
                                    <a:latin typeface="Cambria Math" panose="02040503050406030204" pitchFamily="18" charset="0"/>
                                  </a:rPr>
                                  <m:t>𝐴</m:t>
                                </m:r>
                                <m:r>
                                  <a:rPr lang="en-US" altLang="zh-CN" b="0" i="1" smtClean="0">
                                    <a:latin typeface="Cambria Math" panose="02040503050406030204" pitchFamily="18" charset="0"/>
                                  </a:rPr>
                                  <m:t>"</m:t>
                                </m:r>
                                <m:d>
                                  <m:dPr>
                                    <m:ctrlPr>
                                      <a:rPr lang="en-US" altLang="zh-CN" i="1" smtClean="0">
                                        <a:latin typeface="Cambria Math" panose="02040503050406030204" pitchFamily="18" charset="0"/>
                                      </a:rPr>
                                    </m:ctrlPr>
                                  </m:dPr>
                                  <m:e>
                                    <m:r>
                                      <a:rPr lang="zh-CN" altLang="en-US" i="1" smtClean="0">
                                        <a:latin typeface="Cambria Math" panose="02040503050406030204" pitchFamily="18" charset="0"/>
                                      </a:rPr>
                                      <m:t>𝜃</m:t>
                                    </m:r>
                                    <m:r>
                                      <a:rPr lang="en-US" altLang="zh-CN" b="0" i="1" smtClean="0">
                                        <a:latin typeface="Cambria Math" panose="02040503050406030204" pitchFamily="18" charset="0"/>
                                      </a:rPr>
                                      <m:t>",</m:t>
                                    </m:r>
                                    <m:r>
                                      <a:rPr lang="zh-CN" altLang="en-US" i="1" smtClean="0">
                                        <a:latin typeface="Cambria Math" panose="02040503050406030204" pitchFamily="18" charset="0"/>
                                      </a:rPr>
                                      <m:t>𝜙</m:t>
                                    </m:r>
                                    <m:r>
                                      <a:rPr lang="en-US" altLang="zh-CN" b="0" i="1" smtClean="0">
                                        <a:latin typeface="Cambria Math" panose="02040503050406030204" pitchFamily="18" charset="0"/>
                                      </a:rPr>
                                      <m:t>"</m:t>
                                    </m:r>
                                  </m:e>
                                </m:d>
                                <m:r>
                                  <a:rPr lang="en-US" altLang="zh-CN" b="0" i="1" smtClean="0">
                                    <a:latin typeface="Cambria Math" panose="02040503050406030204" pitchFamily="18" charset="0"/>
                                  </a:rPr>
                                  <m:t>=−</m:t>
                                </m:r>
                                <m:r>
                                  <a:rPr lang="en-US" altLang="zh-CN" b="0" i="1" smtClean="0">
                                    <a:latin typeface="Cambria Math" panose="02040503050406030204" pitchFamily="18" charset="0"/>
                                  </a:rPr>
                                  <m:t>𝑚𝑖𝑛</m:t>
                                </m:r>
                                <m:d>
                                  <m:dPr>
                                    <m:begChr m:val="{"/>
                                    <m:endChr m:val="}"/>
                                    <m:ctrlPr>
                                      <a:rPr lang="en-US" altLang="zh-CN" b="0" i="1" smtClean="0">
                                        <a:latin typeface="Cambria Math" panose="02040503050406030204" pitchFamily="18" charset="0"/>
                                      </a:rPr>
                                    </m:ctrlPr>
                                  </m:dPr>
                                  <m:e>
                                    <m:r>
                                      <a:rPr lang="en-US" altLang="zh-CN" b="0" i="1" smtClean="0">
                                        <a:latin typeface="Cambria Math" panose="02040503050406030204" pitchFamily="18" charset="0"/>
                                      </a:rPr>
                                      <m:t>−</m:t>
                                    </m:r>
                                    <m:d>
                                      <m:dPr>
                                        <m:begChr m:val="["/>
                                        <m:endChr m:val="]"/>
                                        <m:ctrlPr>
                                          <a:rPr lang="en-US" altLang="zh-CN" b="0" i="1" smtClean="0">
                                            <a:latin typeface="Cambria Math" panose="02040503050406030204" pitchFamily="18" charset="0"/>
                                          </a:rPr>
                                        </m:ctrlPr>
                                      </m:dPr>
                                      <m:e>
                                        <m:sSub>
                                          <m:sSubPr>
                                            <m:ctrlPr>
                                              <a:rPr lang="en-US" altLang="zh-CN" i="1" smtClean="0">
                                                <a:latin typeface="Cambria Math" panose="02040503050406030204" pitchFamily="18" charset="0"/>
                                              </a:rPr>
                                            </m:ctrlPr>
                                          </m:sSubPr>
                                          <m:e>
                                            <m:r>
                                              <a:rPr lang="en-US" altLang="zh-CN" i="1" smtClean="0">
                                                <a:latin typeface="Cambria Math" panose="02040503050406030204" pitchFamily="18" charset="0"/>
                                              </a:rPr>
                                              <m:t>𝐴</m:t>
                                            </m:r>
                                          </m:e>
                                          <m:sub>
                                            <m:r>
                                              <a:rPr lang="en-US" altLang="zh-CN" b="0" i="1" smtClean="0">
                                                <a:latin typeface="Cambria Math" panose="02040503050406030204" pitchFamily="18" charset="0"/>
                                              </a:rPr>
                                              <m:t>𝐸</m:t>
                                            </m:r>
                                            <m:r>
                                              <a:rPr lang="en-US" altLang="zh-CN" b="0" i="1" smtClean="0">
                                                <a:latin typeface="Cambria Math" panose="02040503050406030204" pitchFamily="18" charset="0"/>
                                              </a:rPr>
                                              <m:t>,</m:t>
                                            </m:r>
                                            <m:r>
                                              <a:rPr lang="en-US" altLang="zh-CN" b="0" i="1" smtClean="0">
                                                <a:latin typeface="Cambria Math" panose="02040503050406030204" pitchFamily="18" charset="0"/>
                                              </a:rPr>
                                              <m:t>𝑉</m:t>
                                            </m:r>
                                          </m:sub>
                                        </m:sSub>
                                        <m:d>
                                          <m:dPr>
                                            <m:ctrlPr>
                                              <a:rPr lang="en-US" altLang="zh-CN" i="1" smtClean="0">
                                                <a:latin typeface="Cambria Math" panose="02040503050406030204" pitchFamily="18" charset="0"/>
                                              </a:rPr>
                                            </m:ctrlPr>
                                          </m:dPr>
                                          <m:e>
                                            <m:r>
                                              <a:rPr lang="zh-CN" altLang="en-US" i="1" smtClean="0">
                                                <a:latin typeface="Cambria Math" panose="02040503050406030204" pitchFamily="18" charset="0"/>
                                              </a:rPr>
                                              <m:t>𝜃</m:t>
                                            </m:r>
                                            <m:r>
                                              <a:rPr lang="en-US" altLang="zh-CN" b="0" i="1" smtClean="0">
                                                <a:latin typeface="Cambria Math" panose="02040503050406030204" pitchFamily="18" charset="0"/>
                                              </a:rPr>
                                              <m:t>"</m:t>
                                            </m:r>
                                          </m:e>
                                        </m:d>
                                        <m:r>
                                          <a:rPr lang="en-US" altLang="zh-CN" b="0" i="1" smtClean="0">
                                            <a:latin typeface="Cambria Math" panose="02040503050406030204" pitchFamily="18" charset="0"/>
                                          </a:rPr>
                                          <m:t>+</m:t>
                                        </m:r>
                                        <m:sSub>
                                          <m:sSubPr>
                                            <m:ctrlPr>
                                              <a:rPr lang="en-US" altLang="zh-CN" i="1" smtClean="0">
                                                <a:latin typeface="Cambria Math" panose="02040503050406030204" pitchFamily="18" charset="0"/>
                                              </a:rPr>
                                            </m:ctrlPr>
                                          </m:sSubPr>
                                          <m:e>
                                            <m:r>
                                              <a:rPr lang="en-US" altLang="zh-CN" i="1" smtClean="0">
                                                <a:latin typeface="Cambria Math" panose="02040503050406030204" pitchFamily="18" charset="0"/>
                                              </a:rPr>
                                              <m:t>𝐴</m:t>
                                            </m:r>
                                          </m:e>
                                          <m:sub>
                                            <m:r>
                                              <a:rPr lang="en-US" altLang="zh-CN" b="0" i="1" smtClean="0">
                                                <a:latin typeface="Cambria Math" panose="02040503050406030204" pitchFamily="18" charset="0"/>
                                              </a:rPr>
                                              <m:t>𝐸</m:t>
                                            </m:r>
                                            <m:r>
                                              <a:rPr lang="en-US" altLang="zh-CN" b="0" i="1" smtClean="0">
                                                <a:latin typeface="Cambria Math" panose="02040503050406030204" pitchFamily="18" charset="0"/>
                                              </a:rPr>
                                              <m:t>,</m:t>
                                            </m:r>
                                            <m:r>
                                              <a:rPr lang="en-US" altLang="zh-CN" b="0" i="1" smtClean="0">
                                                <a:latin typeface="Cambria Math" panose="02040503050406030204" pitchFamily="18" charset="0"/>
                                              </a:rPr>
                                              <m:t>𝐻</m:t>
                                            </m:r>
                                          </m:sub>
                                        </m:sSub>
                                        <m:d>
                                          <m:dPr>
                                            <m:ctrlPr>
                                              <a:rPr lang="en-US" altLang="zh-CN" i="1" smtClean="0">
                                                <a:latin typeface="Cambria Math" panose="02040503050406030204" pitchFamily="18" charset="0"/>
                                              </a:rPr>
                                            </m:ctrlPr>
                                          </m:dPr>
                                          <m:e>
                                            <m:r>
                                              <a:rPr lang="zh-CN" altLang="en-US" i="1" smtClean="0">
                                                <a:latin typeface="Cambria Math" panose="02040503050406030204" pitchFamily="18" charset="0"/>
                                              </a:rPr>
                                              <m:t>𝜙</m:t>
                                            </m:r>
                                            <m:r>
                                              <a:rPr lang="en-US" altLang="zh-CN" b="0" i="1" smtClean="0">
                                                <a:latin typeface="Cambria Math" panose="02040503050406030204" pitchFamily="18" charset="0"/>
                                              </a:rPr>
                                              <m:t>"</m:t>
                                            </m:r>
                                          </m:e>
                                        </m:d>
                                      </m:e>
                                    </m:d>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𝐴</m:t>
                                        </m:r>
                                      </m:e>
                                      <m:sub>
                                        <m:r>
                                          <a:rPr lang="en-US" altLang="zh-CN" b="0" i="1" smtClean="0">
                                            <a:latin typeface="Cambria Math" panose="02040503050406030204" pitchFamily="18" charset="0"/>
                                          </a:rPr>
                                          <m:t>𝑚</m:t>
                                        </m:r>
                                      </m:sub>
                                    </m:sSub>
                                  </m:e>
                                </m:d>
                              </m:oMath>
                            </m:oMathPara>
                          </a14:m>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7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Maximum directional gain of an antenna element</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dirty="0" smtClean="0"/>
                            <a:t>5dBi</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mc:Choice>
        <mc:Fallback xmlns="">
          <p:graphicFrame>
            <p:nvGraphicFramePr>
              <p:cNvPr id="7" name="Content Placeholder 6"/>
              <p:cNvGraphicFramePr>
                <a:graphicFrameLocks noGrp="1"/>
              </p:cNvGraphicFramePr>
              <p:nvPr>
                <p:ph idx="1"/>
                <p:extLst>
                  <p:ext uri="{D42A27DB-BD31-4B8C-83A1-F6EECF244321}">
                    <p14:modId xmlns:p14="http://schemas.microsoft.com/office/powerpoint/2010/main" val="2063462896"/>
                  </p:ext>
                </p:extLst>
              </p:nvPr>
            </p:nvGraphicFramePr>
            <p:xfrm>
              <a:off x="180583" y="2663915"/>
              <a:ext cx="8820150" cy="3383280"/>
            </p:xfrm>
            <a:graphic>
              <a:graphicData uri="http://schemas.openxmlformats.org/drawingml/2006/table">
                <a:tbl>
                  <a:tblPr firstRow="1" bandRow="1">
                    <a:tableStyleId>{2D5ABB26-0587-4C30-8999-92F81FD0307C}</a:tableStyleId>
                  </a:tblPr>
                  <a:tblGrid>
                    <a:gridCol w="2624230"/>
                    <a:gridCol w="6195920"/>
                  </a:tblGrid>
                  <a:tr h="914400">
                    <a:tc>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rotWithShape="0">
                          <a:blip r:embed="rId3"/>
                          <a:stretch>
                            <a:fillRect l="-232" t="-3333" r="-236427" b="-281333"/>
                          </a:stretch>
                        </a:blipFill>
                      </a:tcPr>
                    </a:tc>
                    <a:tc>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rotWithShape="0">
                          <a:blip r:embed="rId3"/>
                          <a:stretch>
                            <a:fillRect l="-42478" t="-3333" r="-197" b="-281333"/>
                          </a:stretch>
                        </a:blipFill>
                      </a:tcPr>
                    </a:tc>
                  </a:tr>
                  <a:tr h="914400">
                    <a:tc>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rotWithShape="0">
                          <a:blip r:embed="rId3"/>
                          <a:stretch>
                            <a:fillRect l="-232" t="-102649" r="-236427" b="-179470"/>
                          </a:stretch>
                        </a:blipFill>
                      </a:tcPr>
                    </a:tc>
                    <a:tc>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rotWithShape="0">
                          <a:blip r:embed="rId3"/>
                          <a:stretch>
                            <a:fillRect l="-42478" t="-102649" r="-197" b="-179470"/>
                          </a:stretch>
                        </a:blipFill>
                      </a:tcPr>
                    </a:tc>
                  </a:tr>
                  <a:tr h="9144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GB" altLang="zh-CN" sz="1800" kern="1200" dirty="0" smtClean="0">
                              <a:solidFill>
                                <a:schemeClr val="tx1"/>
                              </a:solidFill>
                              <a:effectLst/>
                              <a:latin typeface="+mn-lt"/>
                              <a:ea typeface="+mn-ea"/>
                              <a:cs typeface="+mn-cs"/>
                            </a:rPr>
                            <a:t>Combining method for 3D antenna element pattern (dB)</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rotWithShape="0">
                          <a:blip r:embed="rId3"/>
                          <a:stretch>
                            <a:fillRect l="-42478" t="-204000" r="-197" b="-80667"/>
                          </a:stretch>
                        </a:blipFill>
                      </a:tcPr>
                    </a:tc>
                  </a:tr>
                  <a:tr h="6400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Maximum directional gain of an antenna element</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dirty="0" smtClean="0"/>
                            <a:t>5dBi</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mc:Fallback>
      </mc:AlternateContent>
      <p:sp>
        <p:nvSpPr>
          <p:cNvPr id="10" name="TextBox 9"/>
          <p:cNvSpPr txBox="1"/>
          <p:nvPr/>
        </p:nvSpPr>
        <p:spPr>
          <a:xfrm>
            <a:off x="341530" y="1673805"/>
            <a:ext cx="8550950" cy="923330"/>
          </a:xfrm>
          <a:prstGeom prst="rect">
            <a:avLst/>
          </a:prstGeom>
          <a:noFill/>
        </p:spPr>
        <p:txBody>
          <a:bodyPr wrap="square" rtlCol="0">
            <a:spAutoFit/>
          </a:bodyPr>
          <a:lstStyle/>
          <a:p>
            <a:pPr marL="285750" indent="-285750" eaLnBrk="0" hangingPunct="0">
              <a:spcBef>
                <a:spcPct val="20000"/>
              </a:spcBef>
              <a:buFontTx/>
              <a:buChar char="•"/>
              <a:tabLst>
                <a:tab pos="914400" algn="l"/>
              </a:tabLst>
            </a:pPr>
            <a:r>
              <a:rPr lang="en-US" altLang="zh-CN" sz="1800" dirty="0">
                <a:latin typeface="Calibri" panose="020F0502020204030204" pitchFamily="34" charset="0"/>
                <a:ea typeface="+mn-ea"/>
              </a:rPr>
              <a:t>TRP is placed on the wall.  Single sector with 90 degree 3dB beam width in both zenith and azimuth dimensions. Antenna orientation is  opposite to the wall. Detailed TRP positions FFS. Electrical tilting is FFS.</a:t>
            </a:r>
            <a:endParaRPr lang="zh-CN" altLang="en-US" sz="1800" dirty="0">
              <a:latin typeface="Calibri" panose="020F0502020204030204" pitchFamily="34" charset="0"/>
              <a:ea typeface="+mn-ea"/>
            </a:endParaRPr>
          </a:p>
        </p:txBody>
      </p:sp>
    </p:spTree>
    <p:extLst>
      <p:ext uri="{BB962C8B-B14F-4D97-AF65-F5344CB8AC3E}">
        <p14:creationId xmlns:p14="http://schemas.microsoft.com/office/powerpoint/2010/main" val="8093372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Alternative 4 of TRP antenna modeling for indoor </a:t>
            </a:r>
            <a:r>
              <a:rPr lang="en-US" altLang="zh-CN" dirty="0" smtClean="0"/>
              <a:t>Open-Office scenario</a:t>
            </a:r>
            <a:endParaRPr lang="zh-CN" altLang="en-US" dirty="0"/>
          </a:p>
        </p:txBody>
      </p:sp>
      <mc:AlternateContent xmlns:mc="http://schemas.openxmlformats.org/markup-compatibility/2006" xmlns:a14="http://schemas.microsoft.com/office/drawing/2010/main">
        <mc:Choice Requires="a14">
          <p:graphicFrame>
            <p:nvGraphicFramePr>
              <p:cNvPr id="7" name="Content Placeholder 6"/>
              <p:cNvGraphicFramePr>
                <a:graphicFrameLocks noGrp="1"/>
              </p:cNvGraphicFramePr>
              <p:nvPr>
                <p:ph idx="1"/>
                <p:extLst>
                  <p:ext uri="{D42A27DB-BD31-4B8C-83A1-F6EECF244321}">
                    <p14:modId xmlns:p14="http://schemas.microsoft.com/office/powerpoint/2010/main" val="554873836"/>
                  </p:ext>
                </p:extLst>
              </p:nvPr>
            </p:nvGraphicFramePr>
            <p:xfrm>
              <a:off x="180583" y="2663915"/>
              <a:ext cx="8820150" cy="3383280"/>
            </p:xfrm>
            <a:graphic>
              <a:graphicData uri="http://schemas.openxmlformats.org/drawingml/2006/table">
                <a:tbl>
                  <a:tblPr firstRow="1" bandRow="1">
                    <a:tableStyleId>{2D5ABB26-0587-4C30-8999-92F81FD0307C}</a:tableStyleId>
                  </a:tblPr>
                  <a:tblGrid>
                    <a:gridCol w="2624230"/>
                    <a:gridCol w="6195920"/>
                  </a:tblGrid>
                  <a:tr h="370840">
                    <a:tc>
                      <a:txBody>
                        <a:bodyPr/>
                        <a:lstStyle/>
                        <a:p>
                          <a:r>
                            <a:rPr kumimoji="1" lang="en-GB" altLang="zh-CN" sz="1800" kern="1200" dirty="0" smtClean="0">
                              <a:solidFill>
                                <a:schemeClr val="tx1"/>
                              </a:solidFill>
                              <a:effectLst/>
                              <a:latin typeface="+mn-lt"/>
                              <a:ea typeface="+mn-ea"/>
                              <a:cs typeface="+mn-cs"/>
                            </a:rPr>
                            <a:t>Antenna element radiation pattern in </a:t>
                          </a:r>
                          <a14:m>
                            <m:oMath xmlns:m="http://schemas.openxmlformats.org/officeDocument/2006/math">
                              <m:r>
                                <a:rPr kumimoji="1" lang="zh-CN" altLang="en-GB" sz="1800" i="1" kern="1200" smtClean="0">
                                  <a:solidFill>
                                    <a:schemeClr val="tx1"/>
                                  </a:solidFill>
                                  <a:effectLst/>
                                  <a:latin typeface="Cambria Math" panose="02040503050406030204" pitchFamily="18" charset="0"/>
                                  <a:ea typeface="+mn-ea"/>
                                  <a:cs typeface="+mn-cs"/>
                                </a:rPr>
                                <m:t>𝜃</m:t>
                              </m:r>
                              <m:r>
                                <a:rPr kumimoji="1" lang="en-US" altLang="zh-CN" sz="1800" b="0" i="1" kern="1200" smtClean="0">
                                  <a:solidFill>
                                    <a:schemeClr val="tx1"/>
                                  </a:solidFill>
                                  <a:effectLst/>
                                  <a:latin typeface="Cambria Math" panose="02040503050406030204" pitchFamily="18" charset="0"/>
                                  <a:ea typeface="+mn-ea"/>
                                  <a:cs typeface="+mn-cs"/>
                                </a:rPr>
                                <m:t>"</m:t>
                              </m:r>
                            </m:oMath>
                          </a14:m>
                          <a:r>
                            <a:rPr kumimoji="1" lang="en-GB" altLang="zh-CN" sz="1800" kern="1200" dirty="0" smtClean="0">
                              <a:solidFill>
                                <a:schemeClr val="tx1"/>
                              </a:solidFill>
                              <a:effectLst/>
                              <a:latin typeface="+mn-lt"/>
                              <a:ea typeface="+mn-ea"/>
                              <a:cs typeface="+mn-cs"/>
                            </a:rPr>
                            <a:t> dim (dB)</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sSub>
                                <m:sSubPr>
                                  <m:ctrlPr>
                                    <a:rPr lang="en-US" altLang="zh-CN" i="1" smtClean="0">
                                      <a:latin typeface="Cambria Math" panose="02040503050406030204" pitchFamily="18" charset="0"/>
                                    </a:rPr>
                                  </m:ctrlPr>
                                </m:sSubPr>
                                <m:e>
                                  <m:r>
                                    <a:rPr lang="en-US" altLang="zh-CN" i="1" smtClean="0">
                                      <a:latin typeface="Cambria Math" panose="02040503050406030204" pitchFamily="18" charset="0"/>
                                    </a:rPr>
                                    <m:t>𝐴</m:t>
                                  </m:r>
                                </m:e>
                                <m:sub>
                                  <m:r>
                                    <a:rPr lang="en-US" altLang="zh-CN" b="0" i="1" smtClean="0">
                                      <a:latin typeface="Cambria Math" panose="02040503050406030204" pitchFamily="18" charset="0"/>
                                    </a:rPr>
                                    <m:t>𝐸</m:t>
                                  </m:r>
                                  <m:r>
                                    <a:rPr lang="en-US" altLang="zh-CN" b="0" i="1" smtClean="0">
                                      <a:latin typeface="Cambria Math" panose="02040503050406030204" pitchFamily="18" charset="0"/>
                                    </a:rPr>
                                    <m:t>,</m:t>
                                  </m:r>
                                  <m:r>
                                    <a:rPr lang="en-US" altLang="zh-CN" b="0" i="1" smtClean="0">
                                      <a:latin typeface="Cambria Math" panose="02040503050406030204" pitchFamily="18" charset="0"/>
                                    </a:rPr>
                                    <m:t>𝑉</m:t>
                                  </m:r>
                                </m:sub>
                              </m:sSub>
                              <m:d>
                                <m:dPr>
                                  <m:ctrlPr>
                                    <a:rPr lang="en-US" altLang="zh-CN" i="1" smtClean="0">
                                      <a:latin typeface="Cambria Math" panose="02040503050406030204" pitchFamily="18" charset="0"/>
                                    </a:rPr>
                                  </m:ctrlPr>
                                </m:dPr>
                                <m:e>
                                  <m:r>
                                    <a:rPr lang="zh-CN" altLang="en-US" i="1" smtClean="0">
                                      <a:latin typeface="Cambria Math" panose="02040503050406030204" pitchFamily="18" charset="0"/>
                                    </a:rPr>
                                    <m:t>𝜃</m:t>
                                  </m:r>
                                  <m:r>
                                    <a:rPr lang="en-US" altLang="zh-CN" b="0" i="1" smtClean="0">
                                      <a:latin typeface="Cambria Math" panose="02040503050406030204" pitchFamily="18" charset="0"/>
                                    </a:rPr>
                                    <m:t>"</m:t>
                                  </m:r>
                                </m:e>
                              </m:d>
                              <m:r>
                                <a:rPr lang="en-US" altLang="zh-CN" i="1" smtClean="0">
                                  <a:latin typeface="Cambria Math" panose="02040503050406030204" pitchFamily="18" charset="0"/>
                                </a:rPr>
                                <m:t>=</m:t>
                              </m:r>
                              <m:r>
                                <a:rPr lang="en-US" altLang="zh-CN" b="0" i="1" smtClean="0">
                                  <a:latin typeface="Cambria Math" panose="02040503050406030204" pitchFamily="18" charset="0"/>
                                </a:rPr>
                                <m:t>−</m:t>
                              </m:r>
                              <m:r>
                                <a:rPr lang="en-US" altLang="zh-CN" b="0" i="1" smtClean="0">
                                  <a:latin typeface="Cambria Math" panose="02040503050406030204" pitchFamily="18" charset="0"/>
                                </a:rPr>
                                <m:t>𝑚𝑖𝑛</m:t>
                              </m:r>
                              <m:d>
                                <m:dPr>
                                  <m:begChr m:val="["/>
                                  <m:endChr m:val="]"/>
                                  <m:ctrlPr>
                                    <a:rPr lang="en-US" altLang="zh-CN" b="0" i="1" smtClean="0">
                                      <a:latin typeface="Cambria Math" panose="02040503050406030204" pitchFamily="18" charset="0"/>
                                    </a:rPr>
                                  </m:ctrlPr>
                                </m:dPr>
                                <m:e>
                                  <m:r>
                                    <a:rPr lang="en-US" altLang="zh-CN" b="0" i="1" smtClean="0">
                                      <a:latin typeface="Cambria Math" panose="02040503050406030204" pitchFamily="18" charset="0"/>
                                    </a:rPr>
                                    <m:t>12</m:t>
                                  </m:r>
                                  <m:sSup>
                                    <m:sSupPr>
                                      <m:ctrlPr>
                                        <a:rPr lang="en-US" altLang="zh-CN" b="0" i="1" smtClean="0">
                                          <a:latin typeface="Cambria Math" panose="02040503050406030204" pitchFamily="18" charset="0"/>
                                        </a:rPr>
                                      </m:ctrlPr>
                                    </m:sSupPr>
                                    <m:e>
                                      <m:d>
                                        <m:dPr>
                                          <m:ctrlPr>
                                            <a:rPr lang="en-US" altLang="zh-CN" b="0" i="1" smtClean="0">
                                              <a:latin typeface="Cambria Math" panose="02040503050406030204" pitchFamily="18" charset="0"/>
                                            </a:rPr>
                                          </m:ctrlPr>
                                        </m:dPr>
                                        <m:e>
                                          <m:f>
                                            <m:fPr>
                                              <m:ctrlPr>
                                                <a:rPr lang="en-US" altLang="zh-CN" b="0" i="1" smtClean="0">
                                                  <a:latin typeface="Cambria Math" panose="02040503050406030204" pitchFamily="18" charset="0"/>
                                                </a:rPr>
                                              </m:ctrlPr>
                                            </m:fPr>
                                            <m:num>
                                              <m:r>
                                                <a:rPr lang="zh-CN" altLang="en-US" i="1" smtClean="0">
                                                  <a:latin typeface="Cambria Math" panose="02040503050406030204" pitchFamily="18" charset="0"/>
                                                </a:rPr>
                                                <m:t>𝜃</m:t>
                                              </m:r>
                                              <m:r>
                                                <a:rPr lang="en-US" altLang="zh-CN" b="0" i="1" smtClean="0">
                                                  <a:latin typeface="Cambria Math" panose="02040503050406030204" pitchFamily="18" charset="0"/>
                                                </a:rPr>
                                                <m:t>"−</m:t>
                                              </m:r>
                                              <m:sSup>
                                                <m:sSupPr>
                                                  <m:ctrlPr>
                                                    <a:rPr lang="en-US" altLang="zh-CN" b="0" i="1" smtClean="0">
                                                      <a:latin typeface="Cambria Math" panose="02040503050406030204" pitchFamily="18" charset="0"/>
                                                    </a:rPr>
                                                  </m:ctrlPr>
                                                </m:sSupPr>
                                                <m:e>
                                                  <m:r>
                                                    <a:rPr lang="en-US" altLang="zh-CN" b="0" i="1" smtClean="0">
                                                      <a:latin typeface="Cambria Math" panose="02040503050406030204" pitchFamily="18" charset="0"/>
                                                    </a:rPr>
                                                    <m:t>90</m:t>
                                                  </m:r>
                                                </m:e>
                                                <m:sup>
                                                  <m:r>
                                                    <a:rPr lang="en-US" altLang="zh-CN" b="0" i="1" smtClean="0">
                                                      <a:latin typeface="Cambria Math" panose="02040503050406030204" pitchFamily="18" charset="0"/>
                                                      <a:ea typeface="Cambria Math" panose="02040503050406030204" pitchFamily="18" charset="0"/>
                                                    </a:rPr>
                                                    <m:t>°</m:t>
                                                  </m:r>
                                                </m:sup>
                                              </m:sSup>
                                            </m:num>
                                            <m:den>
                                              <m:sSub>
                                                <m:sSubPr>
                                                  <m:ctrlPr>
                                                    <a:rPr lang="en-US" altLang="zh-CN" b="0" i="1" smtClean="0">
                                                      <a:latin typeface="Cambria Math" panose="02040503050406030204" pitchFamily="18" charset="0"/>
                                                    </a:rPr>
                                                  </m:ctrlPr>
                                                </m:sSubPr>
                                                <m:e>
                                                  <m:r>
                                                    <a:rPr lang="zh-CN" altLang="en-US" b="0" i="1" smtClean="0">
                                                      <a:latin typeface="Cambria Math" panose="02040503050406030204" pitchFamily="18" charset="0"/>
                                                    </a:rPr>
                                                    <m:t>𝜃</m:t>
                                                  </m:r>
                                                </m:e>
                                                <m:sub>
                                                  <m:r>
                                                    <a:rPr lang="en-US" altLang="zh-CN" b="0" i="1" smtClean="0">
                                                      <a:latin typeface="Cambria Math" panose="02040503050406030204" pitchFamily="18" charset="0"/>
                                                    </a:rPr>
                                                    <m:t>3</m:t>
                                                  </m:r>
                                                  <m:r>
                                                    <a:rPr lang="en-US" altLang="zh-CN" b="0" i="1" smtClean="0">
                                                      <a:latin typeface="Cambria Math" panose="02040503050406030204" pitchFamily="18" charset="0"/>
                                                    </a:rPr>
                                                    <m:t>𝑑𝐵</m:t>
                                                  </m:r>
                                                </m:sub>
                                              </m:sSub>
                                            </m:den>
                                          </m:f>
                                        </m:e>
                                      </m:d>
                                    </m:e>
                                    <m:sup>
                                      <m:r>
                                        <a:rPr lang="en-US" altLang="zh-CN" b="0" i="1" smtClean="0">
                                          <a:latin typeface="Cambria Math" panose="02040503050406030204" pitchFamily="18" charset="0"/>
                                        </a:rPr>
                                        <m:t>2</m:t>
                                      </m:r>
                                    </m:sup>
                                  </m:sSup>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𝑆𝐿𝐴</m:t>
                                      </m:r>
                                    </m:e>
                                    <m:sub>
                                      <m:r>
                                        <a:rPr lang="en-US" altLang="zh-CN" b="0" i="1" smtClean="0">
                                          <a:latin typeface="Cambria Math" panose="02040503050406030204" pitchFamily="18" charset="0"/>
                                        </a:rPr>
                                        <m:t>𝑉</m:t>
                                      </m:r>
                                    </m:sub>
                                  </m:sSub>
                                </m:e>
                              </m:d>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zh-CN" altLang="en-US" b="0" i="1" smtClean="0">
                                      <a:latin typeface="Cambria Math" panose="02040503050406030204" pitchFamily="18" charset="0"/>
                                    </a:rPr>
                                    <m:t>𝜃</m:t>
                                  </m:r>
                                </m:e>
                                <m:sub>
                                  <m:r>
                                    <a:rPr lang="en-US" altLang="zh-CN" b="0" i="1" smtClean="0">
                                      <a:latin typeface="Cambria Math" panose="02040503050406030204" pitchFamily="18" charset="0"/>
                                    </a:rPr>
                                    <m:t>3</m:t>
                                  </m:r>
                                  <m:r>
                                    <a:rPr lang="en-US" altLang="zh-CN" b="0" i="1" smtClean="0">
                                      <a:latin typeface="Cambria Math" panose="02040503050406030204" pitchFamily="18" charset="0"/>
                                    </a:rPr>
                                    <m:t>𝑑𝐵</m:t>
                                  </m:r>
                                </m:sub>
                              </m:sSub>
                              <m:r>
                                <a:rPr lang="en-US" altLang="zh-CN" b="0" i="1" smtClean="0">
                                  <a:latin typeface="Cambria Math" panose="02040503050406030204" pitchFamily="18" charset="0"/>
                                </a:rPr>
                                <m:t>=</m:t>
                              </m:r>
                              <m:sSup>
                                <m:sSupPr>
                                  <m:ctrlPr>
                                    <a:rPr lang="en-US" altLang="zh-CN" b="0" i="1" smtClean="0">
                                      <a:latin typeface="Cambria Math" panose="02040503050406030204" pitchFamily="18" charset="0"/>
                                    </a:rPr>
                                  </m:ctrlPr>
                                </m:sSupPr>
                                <m:e>
                                  <m:r>
                                    <a:rPr lang="en-US" altLang="zh-CN" b="0" i="1" smtClean="0">
                                      <a:latin typeface="Cambria Math" panose="02040503050406030204" pitchFamily="18" charset="0"/>
                                    </a:rPr>
                                    <m:t>130</m:t>
                                  </m:r>
                                </m:e>
                                <m:sup>
                                  <m:r>
                                    <a:rPr lang="en-US" altLang="zh-CN" b="0" i="1" smtClean="0">
                                      <a:latin typeface="Cambria Math" panose="02040503050406030204" pitchFamily="18" charset="0"/>
                                      <a:ea typeface="Cambria Math" panose="02040503050406030204" pitchFamily="18" charset="0"/>
                                    </a:rPr>
                                    <m:t>°</m:t>
                                  </m:r>
                                </m:sup>
                              </m:sSup>
                              <m:r>
                                <a:rPr lang="en-US" altLang="zh-CN" b="0" i="1" smtClean="0">
                                  <a:latin typeface="Cambria Math" panose="02040503050406030204" pitchFamily="18" charset="0"/>
                                </a:rPr>
                                <m:t>,</m:t>
                              </m:r>
                            </m:oMath>
                          </a14:m>
                          <a:r>
                            <a:rPr lang="en-US" altLang="zh-CN" b="0" dirty="0" smtClean="0"/>
                            <a:t> </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𝑆𝐿𝐴</m:t>
                                  </m:r>
                                </m:e>
                                <m:sub>
                                  <m:r>
                                    <a:rPr lang="en-US" altLang="zh-CN" b="0" i="1" smtClean="0">
                                      <a:latin typeface="Cambria Math" panose="02040503050406030204" pitchFamily="18" charset="0"/>
                                    </a:rPr>
                                    <m:t>𝑉</m:t>
                                  </m:r>
                                </m:sub>
                              </m:sSub>
                            </m:oMath>
                          </a14:m>
                          <a:r>
                            <a:rPr lang="en-US" altLang="zh-CN" dirty="0" smtClean="0"/>
                            <a:t>=25</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7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GB" altLang="zh-CN" sz="1800" kern="1200" dirty="0" smtClean="0">
                              <a:solidFill>
                                <a:schemeClr val="tx1"/>
                              </a:solidFill>
                              <a:effectLst/>
                              <a:latin typeface="+mn-lt"/>
                              <a:ea typeface="+mn-ea"/>
                              <a:cs typeface="+mn-cs"/>
                            </a:rPr>
                            <a:t>Antenna element radiation pattern in </a:t>
                          </a:r>
                          <a14:m>
                            <m:oMath xmlns:m="http://schemas.openxmlformats.org/officeDocument/2006/math">
                              <m:r>
                                <a:rPr kumimoji="1" lang="zh-CN" altLang="en-US" sz="1800" b="0" i="1" kern="1200" smtClean="0">
                                  <a:solidFill>
                                    <a:schemeClr val="tx1"/>
                                  </a:solidFill>
                                  <a:effectLst/>
                                  <a:latin typeface="Cambria Math" panose="02040503050406030204" pitchFamily="18" charset="0"/>
                                  <a:ea typeface="+mn-ea"/>
                                  <a:cs typeface="+mn-cs"/>
                                </a:rPr>
                                <m:t>𝜙</m:t>
                              </m:r>
                              <m:r>
                                <a:rPr kumimoji="1" lang="en-US" altLang="zh-CN" sz="1800" b="0" i="1" kern="1200" smtClean="0">
                                  <a:solidFill>
                                    <a:schemeClr val="tx1"/>
                                  </a:solidFill>
                                  <a:effectLst/>
                                  <a:latin typeface="Cambria Math" panose="02040503050406030204" pitchFamily="18" charset="0"/>
                                  <a:ea typeface="+mn-ea"/>
                                  <a:cs typeface="+mn-cs"/>
                                </a:rPr>
                                <m:t>"</m:t>
                              </m:r>
                            </m:oMath>
                          </a14:m>
                          <a:r>
                            <a:rPr kumimoji="1" lang="en-GB" altLang="zh-CN" sz="1800" kern="1200" dirty="0" smtClean="0">
                              <a:solidFill>
                                <a:schemeClr val="tx1"/>
                              </a:solidFill>
                              <a:effectLst/>
                              <a:latin typeface="+mn-lt"/>
                              <a:ea typeface="+mn-ea"/>
                              <a:cs typeface="+mn-cs"/>
                            </a:rPr>
                            <a:t> dim (dB)</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sSub>
                                <m:sSubPr>
                                  <m:ctrlPr>
                                    <a:rPr lang="en-US" altLang="zh-CN" i="1" smtClean="0">
                                      <a:latin typeface="Cambria Math" panose="02040503050406030204" pitchFamily="18" charset="0"/>
                                    </a:rPr>
                                  </m:ctrlPr>
                                </m:sSubPr>
                                <m:e>
                                  <m:r>
                                    <a:rPr lang="en-US" altLang="zh-CN" i="1" smtClean="0">
                                      <a:latin typeface="Cambria Math" panose="02040503050406030204" pitchFamily="18" charset="0"/>
                                    </a:rPr>
                                    <m:t>𝐴</m:t>
                                  </m:r>
                                </m:e>
                                <m:sub>
                                  <m:r>
                                    <a:rPr lang="en-US" altLang="zh-CN" b="0" i="1" smtClean="0">
                                      <a:latin typeface="Cambria Math" panose="02040503050406030204" pitchFamily="18" charset="0"/>
                                    </a:rPr>
                                    <m:t>𝐸</m:t>
                                  </m:r>
                                  <m:r>
                                    <a:rPr lang="en-US" altLang="zh-CN" b="0" i="1" smtClean="0">
                                      <a:latin typeface="Cambria Math" panose="02040503050406030204" pitchFamily="18" charset="0"/>
                                    </a:rPr>
                                    <m:t>,</m:t>
                                  </m:r>
                                  <m:r>
                                    <a:rPr lang="en-US" altLang="zh-CN" b="0" i="1" smtClean="0">
                                      <a:latin typeface="Cambria Math" panose="02040503050406030204" pitchFamily="18" charset="0"/>
                                    </a:rPr>
                                    <m:t>𝐻</m:t>
                                  </m:r>
                                </m:sub>
                              </m:sSub>
                              <m:d>
                                <m:dPr>
                                  <m:ctrlPr>
                                    <a:rPr lang="en-US" altLang="zh-CN" i="1" smtClean="0">
                                      <a:latin typeface="Cambria Math" panose="02040503050406030204" pitchFamily="18" charset="0"/>
                                    </a:rPr>
                                  </m:ctrlPr>
                                </m:dPr>
                                <m:e>
                                  <m:r>
                                    <m:rPr>
                                      <m:sty m:val="p"/>
                                    </m:rPr>
                                    <a:rPr lang="el-GR" altLang="zh-CN" b="1" i="1" smtClean="0">
                                      <a:latin typeface="Cambria Math" panose="02040503050406030204" pitchFamily="18" charset="0"/>
                                      <a:ea typeface="Cambria Math" panose="02040503050406030204" pitchFamily="18" charset="0"/>
                                    </a:rPr>
                                    <m:t>φ</m:t>
                                  </m:r>
                                  <m:r>
                                    <a:rPr lang="en-US" altLang="zh-CN" b="0" i="1" smtClean="0">
                                      <a:latin typeface="Cambria Math" panose="02040503050406030204" pitchFamily="18" charset="0"/>
                                    </a:rPr>
                                    <m:t>"</m:t>
                                  </m:r>
                                </m:e>
                              </m:d>
                              <m:r>
                                <a:rPr lang="en-US" altLang="zh-CN" i="1" smtClean="0">
                                  <a:latin typeface="Cambria Math" panose="02040503050406030204" pitchFamily="18" charset="0"/>
                                </a:rPr>
                                <m:t>=</m:t>
                              </m:r>
                              <m:r>
                                <a:rPr lang="en-US" altLang="zh-CN" b="0" i="1" smtClean="0">
                                  <a:latin typeface="Cambria Math" panose="02040503050406030204" pitchFamily="18" charset="0"/>
                                </a:rPr>
                                <m:t>−</m:t>
                              </m:r>
                              <m:r>
                                <a:rPr lang="en-US" altLang="zh-CN" b="0" i="1" smtClean="0">
                                  <a:latin typeface="Cambria Math" panose="02040503050406030204" pitchFamily="18" charset="0"/>
                                </a:rPr>
                                <m:t>𝑚𝑖𝑛</m:t>
                              </m:r>
                              <m:d>
                                <m:dPr>
                                  <m:begChr m:val="["/>
                                  <m:endChr m:val="]"/>
                                  <m:ctrlPr>
                                    <a:rPr lang="en-US" altLang="zh-CN" b="0" i="1" smtClean="0">
                                      <a:latin typeface="Cambria Math" panose="02040503050406030204" pitchFamily="18" charset="0"/>
                                    </a:rPr>
                                  </m:ctrlPr>
                                </m:dPr>
                                <m:e>
                                  <m:r>
                                    <a:rPr lang="en-US" altLang="zh-CN" b="0" i="1" smtClean="0">
                                      <a:latin typeface="Cambria Math" panose="02040503050406030204" pitchFamily="18" charset="0"/>
                                    </a:rPr>
                                    <m:t>12</m:t>
                                  </m:r>
                                  <m:sSup>
                                    <m:sSupPr>
                                      <m:ctrlPr>
                                        <a:rPr lang="en-US" altLang="zh-CN" b="0" i="1" smtClean="0">
                                          <a:latin typeface="Cambria Math" panose="02040503050406030204" pitchFamily="18" charset="0"/>
                                        </a:rPr>
                                      </m:ctrlPr>
                                    </m:sSupPr>
                                    <m:e>
                                      <m:d>
                                        <m:dPr>
                                          <m:ctrlPr>
                                            <a:rPr lang="en-US" altLang="zh-CN" b="0" i="1" smtClean="0">
                                              <a:latin typeface="Cambria Math" panose="02040503050406030204" pitchFamily="18" charset="0"/>
                                            </a:rPr>
                                          </m:ctrlPr>
                                        </m:dPr>
                                        <m:e>
                                          <m:f>
                                            <m:fPr>
                                              <m:ctrlPr>
                                                <a:rPr lang="en-US" altLang="zh-CN" b="0" i="1" smtClean="0">
                                                  <a:latin typeface="Cambria Math" panose="02040503050406030204" pitchFamily="18" charset="0"/>
                                                </a:rPr>
                                              </m:ctrlPr>
                                            </m:fPr>
                                            <m:num>
                                              <m:r>
                                                <m:rPr>
                                                  <m:sty m:val="p"/>
                                                </m:rPr>
                                                <a:rPr lang="el-GR" altLang="zh-CN" b="1" i="1" smtClean="0">
                                                  <a:latin typeface="Cambria Math" panose="02040503050406030204" pitchFamily="18" charset="0"/>
                                                  <a:ea typeface="Cambria Math" panose="02040503050406030204" pitchFamily="18" charset="0"/>
                                                </a:rPr>
                                                <m:t>φ</m:t>
                                              </m:r>
                                              <m:r>
                                                <a:rPr lang="en-US" altLang="zh-CN" b="0" i="1" smtClean="0">
                                                  <a:latin typeface="Cambria Math" panose="02040503050406030204" pitchFamily="18" charset="0"/>
                                                </a:rPr>
                                                <m:t>"</m:t>
                                              </m:r>
                                            </m:num>
                                            <m:den>
                                              <m:sSub>
                                                <m:sSubPr>
                                                  <m:ctrlPr>
                                                    <a:rPr lang="en-US" altLang="zh-CN" b="0" i="1" smtClean="0">
                                                      <a:latin typeface="Cambria Math" panose="02040503050406030204" pitchFamily="18" charset="0"/>
                                                    </a:rPr>
                                                  </m:ctrlPr>
                                                </m:sSubPr>
                                                <m:e>
                                                  <m:r>
                                                    <m:rPr>
                                                      <m:sty m:val="p"/>
                                                    </m:rPr>
                                                    <a:rPr lang="el-GR" altLang="zh-CN" b="1" i="1" smtClean="0">
                                                      <a:latin typeface="Cambria Math" panose="02040503050406030204" pitchFamily="18" charset="0"/>
                                                      <a:ea typeface="Cambria Math" panose="02040503050406030204" pitchFamily="18" charset="0"/>
                                                    </a:rPr>
                                                    <m:t>φ</m:t>
                                                  </m:r>
                                                </m:e>
                                                <m:sub>
                                                  <m:r>
                                                    <a:rPr lang="en-US" altLang="zh-CN" b="0" i="1" smtClean="0">
                                                      <a:latin typeface="Cambria Math" panose="02040503050406030204" pitchFamily="18" charset="0"/>
                                                    </a:rPr>
                                                    <m:t>3</m:t>
                                                  </m:r>
                                                  <m:r>
                                                    <a:rPr lang="en-US" altLang="zh-CN" b="0" i="1" smtClean="0">
                                                      <a:latin typeface="Cambria Math" panose="02040503050406030204" pitchFamily="18" charset="0"/>
                                                    </a:rPr>
                                                    <m:t>𝑑𝐵</m:t>
                                                  </m:r>
                                                </m:sub>
                                              </m:sSub>
                                            </m:den>
                                          </m:f>
                                        </m:e>
                                      </m:d>
                                    </m:e>
                                    <m:sup>
                                      <m:r>
                                        <a:rPr lang="en-US" altLang="zh-CN" b="0" i="1" smtClean="0">
                                          <a:latin typeface="Cambria Math" panose="02040503050406030204" pitchFamily="18" charset="0"/>
                                        </a:rPr>
                                        <m:t>2</m:t>
                                      </m:r>
                                    </m:sup>
                                  </m:sSup>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𝐴</m:t>
                                      </m:r>
                                    </m:e>
                                    <m:sub>
                                      <m:r>
                                        <a:rPr lang="en-US" altLang="zh-CN" b="0" i="1" smtClean="0">
                                          <a:latin typeface="Cambria Math" panose="02040503050406030204" pitchFamily="18" charset="0"/>
                                        </a:rPr>
                                        <m:t>𝑚</m:t>
                                      </m:r>
                                    </m:sub>
                                  </m:sSub>
                                </m:e>
                              </m:d>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m:rPr>
                                      <m:sty m:val="p"/>
                                    </m:rPr>
                                    <a:rPr lang="el-GR" altLang="zh-CN" b="1" i="1" smtClean="0">
                                      <a:latin typeface="Cambria Math" panose="02040503050406030204" pitchFamily="18" charset="0"/>
                                      <a:ea typeface="Cambria Math" panose="02040503050406030204" pitchFamily="18" charset="0"/>
                                    </a:rPr>
                                    <m:t>φ</m:t>
                                  </m:r>
                                </m:e>
                                <m:sub>
                                  <m:r>
                                    <a:rPr lang="en-US" altLang="zh-CN" b="0" i="1" smtClean="0">
                                      <a:latin typeface="Cambria Math" panose="02040503050406030204" pitchFamily="18" charset="0"/>
                                    </a:rPr>
                                    <m:t>3</m:t>
                                  </m:r>
                                  <m:r>
                                    <a:rPr lang="en-US" altLang="zh-CN" b="0" i="1" smtClean="0">
                                      <a:latin typeface="Cambria Math" panose="02040503050406030204" pitchFamily="18" charset="0"/>
                                    </a:rPr>
                                    <m:t>𝑑𝐵</m:t>
                                  </m:r>
                                </m:sub>
                              </m:sSub>
                              <m:r>
                                <a:rPr lang="en-US" altLang="zh-CN" b="0" i="1" smtClean="0">
                                  <a:latin typeface="Cambria Math" panose="02040503050406030204" pitchFamily="18" charset="0"/>
                                </a:rPr>
                                <m:t>=</m:t>
                              </m:r>
                              <m:sSup>
                                <m:sSupPr>
                                  <m:ctrlPr>
                                    <a:rPr lang="en-US" altLang="zh-CN" b="0" i="1" smtClean="0">
                                      <a:latin typeface="Cambria Math" panose="02040503050406030204" pitchFamily="18" charset="0"/>
                                    </a:rPr>
                                  </m:ctrlPr>
                                </m:sSupPr>
                                <m:e>
                                  <m:r>
                                    <a:rPr lang="en-US" altLang="zh-CN" b="0" i="1" smtClean="0">
                                      <a:latin typeface="Cambria Math" panose="02040503050406030204" pitchFamily="18" charset="0"/>
                                    </a:rPr>
                                    <m:t>130</m:t>
                                  </m:r>
                                </m:e>
                                <m:sup>
                                  <m:r>
                                    <a:rPr lang="en-US" altLang="zh-CN" b="0" i="1" smtClean="0">
                                      <a:latin typeface="Cambria Math" panose="02040503050406030204" pitchFamily="18" charset="0"/>
                                      <a:ea typeface="Cambria Math" panose="02040503050406030204" pitchFamily="18" charset="0"/>
                                    </a:rPr>
                                    <m:t>°</m:t>
                                  </m:r>
                                </m:sup>
                              </m:sSup>
                              <m:r>
                                <a:rPr lang="en-US" altLang="zh-CN" b="0" i="1" smtClean="0">
                                  <a:latin typeface="Cambria Math" panose="02040503050406030204" pitchFamily="18" charset="0"/>
                                </a:rPr>
                                <m:t>,</m:t>
                              </m:r>
                            </m:oMath>
                          </a14:m>
                          <a:r>
                            <a:rPr lang="en-US" altLang="zh-CN" b="0" dirty="0" smtClean="0"/>
                            <a:t> </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𝐴</m:t>
                                  </m:r>
                                </m:e>
                                <m:sub>
                                  <m:r>
                                    <a:rPr lang="en-US" altLang="zh-CN" b="0" i="1" smtClean="0">
                                      <a:latin typeface="Cambria Math" panose="02040503050406030204" pitchFamily="18" charset="0"/>
                                    </a:rPr>
                                    <m:t>𝑚</m:t>
                                  </m:r>
                                </m:sub>
                              </m:sSub>
                            </m:oMath>
                          </a14:m>
                          <a:r>
                            <a:rPr lang="en-US" altLang="zh-CN" dirty="0" smtClean="0"/>
                            <a:t>=25</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7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GB" altLang="zh-CN" sz="1800" kern="1200" dirty="0" smtClean="0">
                              <a:solidFill>
                                <a:schemeClr val="tx1"/>
                              </a:solidFill>
                              <a:effectLst/>
                              <a:latin typeface="+mn-lt"/>
                              <a:ea typeface="+mn-ea"/>
                              <a:cs typeface="+mn-cs"/>
                            </a:rPr>
                            <a:t>Combining method for 3D antenna element pattern (dB)</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14:m>
                            <m:oMathPara xmlns:m="http://schemas.openxmlformats.org/officeDocument/2006/math">
                              <m:oMathParaPr>
                                <m:jc m:val="centerGroup"/>
                              </m:oMathParaPr>
                              <m:oMath xmlns:m="http://schemas.openxmlformats.org/officeDocument/2006/math">
                                <m:r>
                                  <a:rPr lang="en-US" altLang="zh-CN" i="1" smtClean="0">
                                    <a:latin typeface="Cambria Math" panose="02040503050406030204" pitchFamily="18" charset="0"/>
                                  </a:rPr>
                                  <m:t>𝐴</m:t>
                                </m:r>
                                <m:r>
                                  <a:rPr lang="en-US" altLang="zh-CN" b="0" i="1" smtClean="0">
                                    <a:latin typeface="Cambria Math" panose="02040503050406030204" pitchFamily="18" charset="0"/>
                                  </a:rPr>
                                  <m:t>"</m:t>
                                </m:r>
                                <m:d>
                                  <m:dPr>
                                    <m:ctrlPr>
                                      <a:rPr lang="en-US" altLang="zh-CN" i="1" smtClean="0">
                                        <a:latin typeface="Cambria Math" panose="02040503050406030204" pitchFamily="18" charset="0"/>
                                      </a:rPr>
                                    </m:ctrlPr>
                                  </m:dPr>
                                  <m:e>
                                    <m:r>
                                      <a:rPr lang="zh-CN" altLang="en-US" i="1" smtClean="0">
                                        <a:latin typeface="Cambria Math" panose="02040503050406030204" pitchFamily="18" charset="0"/>
                                      </a:rPr>
                                      <m:t>𝜃</m:t>
                                    </m:r>
                                    <m:r>
                                      <a:rPr lang="en-US" altLang="zh-CN" b="0" i="1" smtClean="0">
                                        <a:latin typeface="Cambria Math" panose="02040503050406030204" pitchFamily="18" charset="0"/>
                                      </a:rPr>
                                      <m:t>",</m:t>
                                    </m:r>
                                    <m:r>
                                      <a:rPr lang="zh-CN" altLang="en-US" i="1" smtClean="0">
                                        <a:latin typeface="Cambria Math" panose="02040503050406030204" pitchFamily="18" charset="0"/>
                                      </a:rPr>
                                      <m:t>𝜙</m:t>
                                    </m:r>
                                    <m:r>
                                      <a:rPr lang="en-US" altLang="zh-CN" b="0" i="1" smtClean="0">
                                        <a:latin typeface="Cambria Math" panose="02040503050406030204" pitchFamily="18" charset="0"/>
                                      </a:rPr>
                                      <m:t>"</m:t>
                                    </m:r>
                                  </m:e>
                                </m:d>
                                <m:r>
                                  <a:rPr lang="en-US" altLang="zh-CN" b="0" i="1" smtClean="0">
                                    <a:latin typeface="Cambria Math" panose="02040503050406030204" pitchFamily="18" charset="0"/>
                                  </a:rPr>
                                  <m:t>=−</m:t>
                                </m:r>
                                <m:r>
                                  <a:rPr lang="en-US" altLang="zh-CN" b="0" i="1" smtClean="0">
                                    <a:latin typeface="Cambria Math" panose="02040503050406030204" pitchFamily="18" charset="0"/>
                                  </a:rPr>
                                  <m:t>𝑚𝑖𝑛</m:t>
                                </m:r>
                                <m:d>
                                  <m:dPr>
                                    <m:begChr m:val="{"/>
                                    <m:endChr m:val="}"/>
                                    <m:ctrlPr>
                                      <a:rPr lang="en-US" altLang="zh-CN" b="0" i="1" smtClean="0">
                                        <a:latin typeface="Cambria Math" panose="02040503050406030204" pitchFamily="18" charset="0"/>
                                      </a:rPr>
                                    </m:ctrlPr>
                                  </m:dPr>
                                  <m:e>
                                    <m:r>
                                      <a:rPr lang="en-US" altLang="zh-CN" b="0" i="1" smtClean="0">
                                        <a:latin typeface="Cambria Math" panose="02040503050406030204" pitchFamily="18" charset="0"/>
                                      </a:rPr>
                                      <m:t>−</m:t>
                                    </m:r>
                                    <m:d>
                                      <m:dPr>
                                        <m:begChr m:val="["/>
                                        <m:endChr m:val="]"/>
                                        <m:ctrlPr>
                                          <a:rPr lang="en-US" altLang="zh-CN" b="0" i="1" smtClean="0">
                                            <a:latin typeface="Cambria Math" panose="02040503050406030204" pitchFamily="18" charset="0"/>
                                          </a:rPr>
                                        </m:ctrlPr>
                                      </m:dPr>
                                      <m:e>
                                        <m:sSub>
                                          <m:sSubPr>
                                            <m:ctrlPr>
                                              <a:rPr lang="en-US" altLang="zh-CN" i="1" smtClean="0">
                                                <a:latin typeface="Cambria Math" panose="02040503050406030204" pitchFamily="18" charset="0"/>
                                              </a:rPr>
                                            </m:ctrlPr>
                                          </m:sSubPr>
                                          <m:e>
                                            <m:r>
                                              <a:rPr lang="en-US" altLang="zh-CN" i="1" smtClean="0">
                                                <a:latin typeface="Cambria Math" panose="02040503050406030204" pitchFamily="18" charset="0"/>
                                              </a:rPr>
                                              <m:t>𝐴</m:t>
                                            </m:r>
                                          </m:e>
                                          <m:sub>
                                            <m:r>
                                              <a:rPr lang="en-US" altLang="zh-CN" b="0" i="1" smtClean="0">
                                                <a:latin typeface="Cambria Math" panose="02040503050406030204" pitchFamily="18" charset="0"/>
                                              </a:rPr>
                                              <m:t>𝐸</m:t>
                                            </m:r>
                                            <m:r>
                                              <a:rPr lang="en-US" altLang="zh-CN" b="0" i="1" smtClean="0">
                                                <a:latin typeface="Cambria Math" panose="02040503050406030204" pitchFamily="18" charset="0"/>
                                              </a:rPr>
                                              <m:t>,</m:t>
                                            </m:r>
                                            <m:r>
                                              <a:rPr lang="en-US" altLang="zh-CN" b="0" i="1" smtClean="0">
                                                <a:latin typeface="Cambria Math" panose="02040503050406030204" pitchFamily="18" charset="0"/>
                                              </a:rPr>
                                              <m:t>𝑉</m:t>
                                            </m:r>
                                          </m:sub>
                                        </m:sSub>
                                        <m:d>
                                          <m:dPr>
                                            <m:ctrlPr>
                                              <a:rPr lang="en-US" altLang="zh-CN" i="1" smtClean="0">
                                                <a:latin typeface="Cambria Math" panose="02040503050406030204" pitchFamily="18" charset="0"/>
                                              </a:rPr>
                                            </m:ctrlPr>
                                          </m:dPr>
                                          <m:e>
                                            <m:r>
                                              <a:rPr lang="zh-CN" altLang="en-US" i="1" smtClean="0">
                                                <a:latin typeface="Cambria Math" panose="02040503050406030204" pitchFamily="18" charset="0"/>
                                              </a:rPr>
                                              <m:t>𝜃</m:t>
                                            </m:r>
                                            <m:r>
                                              <a:rPr lang="en-US" altLang="zh-CN" b="0" i="1" smtClean="0">
                                                <a:latin typeface="Cambria Math" panose="02040503050406030204" pitchFamily="18" charset="0"/>
                                              </a:rPr>
                                              <m:t>"</m:t>
                                            </m:r>
                                          </m:e>
                                        </m:d>
                                        <m:r>
                                          <a:rPr lang="en-US" altLang="zh-CN" b="0" i="1" smtClean="0">
                                            <a:latin typeface="Cambria Math" panose="02040503050406030204" pitchFamily="18" charset="0"/>
                                          </a:rPr>
                                          <m:t>+</m:t>
                                        </m:r>
                                        <m:sSub>
                                          <m:sSubPr>
                                            <m:ctrlPr>
                                              <a:rPr lang="en-US" altLang="zh-CN" i="1" smtClean="0">
                                                <a:latin typeface="Cambria Math" panose="02040503050406030204" pitchFamily="18" charset="0"/>
                                              </a:rPr>
                                            </m:ctrlPr>
                                          </m:sSubPr>
                                          <m:e>
                                            <m:r>
                                              <a:rPr lang="en-US" altLang="zh-CN" i="1" smtClean="0">
                                                <a:latin typeface="Cambria Math" panose="02040503050406030204" pitchFamily="18" charset="0"/>
                                              </a:rPr>
                                              <m:t>𝐴</m:t>
                                            </m:r>
                                          </m:e>
                                          <m:sub>
                                            <m:r>
                                              <a:rPr lang="en-US" altLang="zh-CN" b="0" i="1" smtClean="0">
                                                <a:latin typeface="Cambria Math" panose="02040503050406030204" pitchFamily="18" charset="0"/>
                                              </a:rPr>
                                              <m:t>𝐸</m:t>
                                            </m:r>
                                            <m:r>
                                              <a:rPr lang="en-US" altLang="zh-CN" b="0" i="1" smtClean="0">
                                                <a:latin typeface="Cambria Math" panose="02040503050406030204" pitchFamily="18" charset="0"/>
                                              </a:rPr>
                                              <m:t>,</m:t>
                                            </m:r>
                                            <m:r>
                                              <a:rPr lang="en-US" altLang="zh-CN" b="0" i="1" smtClean="0">
                                                <a:latin typeface="Cambria Math" panose="02040503050406030204" pitchFamily="18" charset="0"/>
                                              </a:rPr>
                                              <m:t>𝐻</m:t>
                                            </m:r>
                                          </m:sub>
                                        </m:sSub>
                                        <m:d>
                                          <m:dPr>
                                            <m:ctrlPr>
                                              <a:rPr lang="en-US" altLang="zh-CN" i="1" smtClean="0">
                                                <a:latin typeface="Cambria Math" panose="02040503050406030204" pitchFamily="18" charset="0"/>
                                              </a:rPr>
                                            </m:ctrlPr>
                                          </m:dPr>
                                          <m:e>
                                            <m:r>
                                              <a:rPr lang="zh-CN" altLang="en-US" i="1" smtClean="0">
                                                <a:latin typeface="Cambria Math" panose="02040503050406030204" pitchFamily="18" charset="0"/>
                                              </a:rPr>
                                              <m:t>𝜙</m:t>
                                            </m:r>
                                            <m:r>
                                              <a:rPr lang="en-US" altLang="zh-CN" b="0" i="1" smtClean="0">
                                                <a:latin typeface="Cambria Math" panose="02040503050406030204" pitchFamily="18" charset="0"/>
                                              </a:rPr>
                                              <m:t>"</m:t>
                                            </m:r>
                                          </m:e>
                                        </m:d>
                                      </m:e>
                                    </m:d>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𝐴</m:t>
                                        </m:r>
                                      </m:e>
                                      <m:sub>
                                        <m:r>
                                          <a:rPr lang="en-US" altLang="zh-CN" b="0" i="1" smtClean="0">
                                            <a:latin typeface="Cambria Math" panose="02040503050406030204" pitchFamily="18" charset="0"/>
                                          </a:rPr>
                                          <m:t>𝑚</m:t>
                                        </m:r>
                                      </m:sub>
                                    </m:sSub>
                                  </m:e>
                                </m:d>
                              </m:oMath>
                            </m:oMathPara>
                          </a14:m>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7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Maximum directional gain of an antenna element</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dirty="0" smtClean="0"/>
                            <a:t>[5dBi]</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mc:Choice>
        <mc:Fallback xmlns="">
          <p:graphicFrame>
            <p:nvGraphicFramePr>
              <p:cNvPr id="7" name="Content Placeholder 6"/>
              <p:cNvGraphicFramePr>
                <a:graphicFrameLocks noGrp="1"/>
              </p:cNvGraphicFramePr>
              <p:nvPr>
                <p:ph idx="1"/>
                <p:extLst>
                  <p:ext uri="{D42A27DB-BD31-4B8C-83A1-F6EECF244321}">
                    <p14:modId xmlns:p14="http://schemas.microsoft.com/office/powerpoint/2010/main" val="554873836"/>
                  </p:ext>
                </p:extLst>
              </p:nvPr>
            </p:nvGraphicFramePr>
            <p:xfrm>
              <a:off x="180583" y="2663915"/>
              <a:ext cx="8820150" cy="3383280"/>
            </p:xfrm>
            <a:graphic>
              <a:graphicData uri="http://schemas.openxmlformats.org/drawingml/2006/table">
                <a:tbl>
                  <a:tblPr firstRow="1" bandRow="1">
                    <a:tableStyleId>{2D5ABB26-0587-4C30-8999-92F81FD0307C}</a:tableStyleId>
                  </a:tblPr>
                  <a:tblGrid>
                    <a:gridCol w="2624230"/>
                    <a:gridCol w="6195920"/>
                  </a:tblGrid>
                  <a:tr h="914400">
                    <a:tc>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rotWithShape="0">
                          <a:blip r:embed="rId3"/>
                          <a:stretch>
                            <a:fillRect l="-232" t="-3333" r="-236427" b="-281333"/>
                          </a:stretch>
                        </a:blipFill>
                      </a:tcPr>
                    </a:tc>
                    <a:tc>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rotWithShape="0">
                          <a:blip r:embed="rId3"/>
                          <a:stretch>
                            <a:fillRect l="-42478" t="-3333" r="-197" b="-281333"/>
                          </a:stretch>
                        </a:blipFill>
                      </a:tcPr>
                    </a:tc>
                  </a:tr>
                  <a:tr h="914400">
                    <a:tc>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rotWithShape="0">
                          <a:blip r:embed="rId3"/>
                          <a:stretch>
                            <a:fillRect l="-232" t="-102649" r="-236427" b="-179470"/>
                          </a:stretch>
                        </a:blipFill>
                      </a:tcPr>
                    </a:tc>
                    <a:tc>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rotWithShape="0">
                          <a:blip r:embed="rId3"/>
                          <a:stretch>
                            <a:fillRect l="-42478" t="-102649" r="-197" b="-179470"/>
                          </a:stretch>
                        </a:blipFill>
                      </a:tcPr>
                    </a:tc>
                  </a:tr>
                  <a:tr h="9144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GB" altLang="zh-CN" sz="1800" kern="1200" dirty="0" smtClean="0">
                              <a:solidFill>
                                <a:schemeClr val="tx1"/>
                              </a:solidFill>
                              <a:effectLst/>
                              <a:latin typeface="+mn-lt"/>
                              <a:ea typeface="+mn-ea"/>
                              <a:cs typeface="+mn-cs"/>
                            </a:rPr>
                            <a:t>Combining method for 3D antenna element pattern (dB)</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rotWithShape="0">
                          <a:blip r:embed="rId3"/>
                          <a:stretch>
                            <a:fillRect l="-42478" t="-204000" r="-197" b="-80667"/>
                          </a:stretch>
                        </a:blipFill>
                      </a:tcPr>
                    </a:tc>
                  </a:tr>
                  <a:tr h="6400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Maximum directional gain of an antenna element</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dirty="0" smtClean="0"/>
                            <a:t>[5dBi]</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mc:Fallback>
      </mc:AlternateContent>
      <p:sp>
        <p:nvSpPr>
          <p:cNvPr id="10" name="TextBox 9"/>
          <p:cNvSpPr txBox="1"/>
          <p:nvPr/>
        </p:nvSpPr>
        <p:spPr>
          <a:xfrm>
            <a:off x="341530" y="1673805"/>
            <a:ext cx="8550950" cy="646331"/>
          </a:xfrm>
          <a:prstGeom prst="rect">
            <a:avLst/>
          </a:prstGeom>
          <a:noFill/>
        </p:spPr>
        <p:txBody>
          <a:bodyPr wrap="square" rtlCol="0">
            <a:spAutoFit/>
          </a:bodyPr>
          <a:lstStyle/>
          <a:p>
            <a:pPr marL="285750" indent="-285750" eaLnBrk="0" hangingPunct="0">
              <a:spcBef>
                <a:spcPct val="20000"/>
              </a:spcBef>
              <a:buFontTx/>
              <a:buChar char="•"/>
              <a:tabLst>
                <a:tab pos="914400" algn="l"/>
              </a:tabLst>
            </a:pPr>
            <a:r>
              <a:rPr lang="en-US" altLang="zh-CN" sz="1800" dirty="0">
                <a:latin typeface="Calibri" panose="020F0502020204030204" pitchFamily="34" charset="0"/>
                <a:ea typeface="+mn-ea"/>
              </a:rPr>
              <a:t>TRP is placed below the ceiling.  Sector with 130 degree 3dB beam width in both zenith and azimuth dimensions. Antenna orientation is  towards floor.</a:t>
            </a:r>
            <a:endParaRPr lang="zh-CN" altLang="en-US" sz="1800" dirty="0">
              <a:latin typeface="Calibri" panose="020F0502020204030204" pitchFamily="34" charset="0"/>
              <a:ea typeface="+mn-ea"/>
            </a:endParaRPr>
          </a:p>
        </p:txBody>
      </p:sp>
    </p:spTree>
    <p:extLst>
      <p:ext uri="{BB962C8B-B14F-4D97-AF65-F5344CB8AC3E}">
        <p14:creationId xmlns:p14="http://schemas.microsoft.com/office/powerpoint/2010/main" val="2192649363"/>
      </p:ext>
    </p:extLst>
  </p:cSld>
  <p:clrMapOvr>
    <a:masterClrMapping/>
  </p:clrMapOvr>
</p:sld>
</file>

<file path=ppt/theme/theme1.xml><?xml version="1.0" encoding="utf-8"?>
<a:theme xmlns:a="http://schemas.openxmlformats.org/drawingml/2006/main" name="標準デザイン">
  <a:themeElements>
    <a:clrScheme name="ユーザー定義 1">
      <a:dk1>
        <a:srgbClr val="000000"/>
      </a:dk1>
      <a:lt1>
        <a:srgbClr val="FFFFFF"/>
      </a:lt1>
      <a:dk2>
        <a:srgbClr val="000000"/>
      </a:dk2>
      <a:lt2>
        <a:srgbClr val="808080"/>
      </a:lt2>
      <a:accent1>
        <a:srgbClr val="FF0000"/>
      </a:accent1>
      <a:accent2>
        <a:srgbClr val="0000FF"/>
      </a:accent2>
      <a:accent3>
        <a:srgbClr val="FFFFCC"/>
      </a:accent3>
      <a:accent4>
        <a:srgbClr val="FFCCFF"/>
      </a:accent4>
      <a:accent5>
        <a:srgbClr val="E2FFFF"/>
      </a:accent5>
      <a:accent6>
        <a:srgbClr val="CC0033"/>
      </a:accent6>
      <a:hlink>
        <a:srgbClr val="0000FF"/>
      </a:hlink>
      <a:folHlink>
        <a:srgbClr val="7030A0"/>
      </a:folHlink>
    </a:clrScheme>
    <a:fontScheme name="Custom 1">
      <a:majorFont>
        <a:latin typeface="Calibri"/>
        <a:ea typeface="メイリオ"/>
        <a:cs typeface=""/>
      </a:majorFont>
      <a:minorFont>
        <a:latin typeface="Calibri"/>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dirty="0" smtClean="0">
            <a:latin typeface="+mn-lt"/>
            <a:ea typeface="+mn-ea"/>
          </a:defRPr>
        </a:defPPr>
      </a:lstStyle>
    </a:tx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標準デザイン 13">
        <a:dk1>
          <a:srgbClr val="000000"/>
        </a:dk1>
        <a:lt1>
          <a:srgbClr val="FFFFFF"/>
        </a:lt1>
        <a:dk2>
          <a:srgbClr val="000000"/>
        </a:dk2>
        <a:lt2>
          <a:srgbClr val="808080"/>
        </a:lt2>
        <a:accent1>
          <a:srgbClr val="CCFFFF"/>
        </a:accent1>
        <a:accent2>
          <a:srgbClr val="FF0000"/>
        </a:accent2>
        <a:accent3>
          <a:srgbClr val="FFFFFF"/>
        </a:accent3>
        <a:accent4>
          <a:srgbClr val="000000"/>
        </a:accent4>
        <a:accent5>
          <a:srgbClr val="E2FFFF"/>
        </a:accent5>
        <a:accent6>
          <a:srgbClr val="E70000"/>
        </a:accent6>
        <a:hlink>
          <a:srgbClr val="0000FF"/>
        </a:hlink>
        <a:folHlink>
          <a:srgbClr val="CC0033"/>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10381</TotalTime>
  <Words>511</Words>
  <Application>Microsoft Office PowerPoint</Application>
  <PresentationFormat>On-screen Show (4:3)</PresentationFormat>
  <Paragraphs>59</Paragraphs>
  <Slides>7</Slides>
  <Notes>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7</vt:i4>
      </vt:variant>
    </vt:vector>
  </HeadingPairs>
  <TitlesOfParts>
    <vt:vector size="16" baseType="lpstr">
      <vt:lpstr>メイリオ</vt:lpstr>
      <vt:lpstr>ＭＳ Ｐゴシック</vt:lpstr>
      <vt:lpstr>ＭＳ Ｐ明朝</vt:lpstr>
      <vt:lpstr>Arial</vt:lpstr>
      <vt:lpstr>Calibri</vt:lpstr>
      <vt:lpstr>Cambria Math</vt:lpstr>
      <vt:lpstr>Times New Roman</vt:lpstr>
      <vt:lpstr>Wingdings</vt:lpstr>
      <vt:lpstr>標準デザイン</vt:lpstr>
      <vt:lpstr>WF on antenna placement in Indoor scenarios</vt:lpstr>
      <vt:lpstr>Background</vt:lpstr>
      <vt:lpstr>Proposal</vt:lpstr>
      <vt:lpstr>Alternative 1 of TRP antenna modeling for indoor Open-Office scenario</vt:lpstr>
      <vt:lpstr>Alternative 2 of TRP antenna modeling for indoor Open-Office scenario</vt:lpstr>
      <vt:lpstr>Alternative 3 of TRP antenna modeling for indoor Open-Office scenario</vt:lpstr>
      <vt:lpstr>Alternative 4 of TRP antenna modeling for indoor Open-Office scenario</vt:lpstr>
    </vt:vector>
  </TitlesOfParts>
  <Company>株式会社NTTドコモ</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0</dc:title>
  <dc:creator>6758703</dc:creator>
  <cp:keywords>CTPClassification=CTP_IC:VisualMarkings=</cp:keywords>
  <cp:lastModifiedBy>Zhu, Yuan Y</cp:lastModifiedBy>
  <cp:revision>875</cp:revision>
  <cp:lastPrinted>2016-02-02T02:05:25Z</cp:lastPrinted>
  <dcterms:created xsi:type="dcterms:W3CDTF">2008-05-20T02:15:22Z</dcterms:created>
  <dcterms:modified xsi:type="dcterms:W3CDTF">2016-05-27T00:33:49Z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a3e68544-2813-4d9d-961b-344143efa7f7</vt:lpwstr>
  </property>
  <property fmtid="{D5CDD505-2E9C-101B-9397-08002B2CF9AE}" pid="3" name="CTP_BU">
    <vt:lpwstr>COMMUNICATION &amp;DEVICES GROUP</vt:lpwstr>
  </property>
  <property fmtid="{D5CDD505-2E9C-101B-9397-08002B2CF9AE}" pid="4" name="CTP_TimeStamp">
    <vt:lpwstr>2016-05-27 00:33:48Z</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CTP_IC</vt:lpwstr>
  </property>
</Properties>
</file>