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78" autoAdjust="0"/>
  </p:normalViewPr>
  <p:slideViewPr>
    <p:cSldViewPr>
      <p:cViewPr varScale="1">
        <p:scale>
          <a:sx n="109" d="100"/>
          <a:sy n="109" d="100"/>
        </p:scale>
        <p:origin x="1644" y="84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Supporting different Numerologies in a NR carrier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Electronics, Huawei, HiSilicon, Panasonic, 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R1-165837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b="1" u="sng" dirty="0" smtClean="0"/>
              <a:t>Agreements from Tuesday:</a:t>
            </a:r>
            <a:endParaRPr lang="ko-KR" altLang="ko-KR" sz="2800"/>
          </a:p>
          <a:p>
            <a:pPr lvl="1"/>
            <a:r>
              <a:rPr lang="en-US" altLang="ko-KR" sz="2400" dirty="0"/>
              <a:t>Forward compatibility of NR shall ensure smooth introduction of future services and features with no impact on the access of earlier services and </a:t>
            </a:r>
            <a:r>
              <a:rPr lang="en-US" altLang="ko-KR" sz="2400" dirty="0" smtClean="0"/>
              <a:t>UEs</a:t>
            </a:r>
          </a:p>
          <a:p>
            <a:pPr lvl="2"/>
            <a:r>
              <a:rPr lang="en-US" altLang="ko-KR" sz="2000" dirty="0" smtClean="0"/>
              <a:t>Multiplexing different numerologies within a same NR carrier</a:t>
            </a:r>
            <a:r>
              <a:rPr lang="en-US" altLang="ko-KR" sz="5400" dirty="0" smtClean="0"/>
              <a:t> </a:t>
            </a:r>
            <a:r>
              <a:rPr lang="en-GB" altLang="ko-KR" sz="2000" dirty="0" smtClean="0"/>
              <a:t>bandwidth </a:t>
            </a:r>
            <a:r>
              <a:rPr lang="en-US" altLang="ko-KR" sz="2000" dirty="0" smtClean="0"/>
              <a:t>(from the network perspective) is supported</a:t>
            </a:r>
            <a:endParaRPr lang="ko-KR" altLang="ko-KR" sz="2000" smtClean="0"/>
          </a:p>
          <a:p>
            <a:pPr lvl="3"/>
            <a:r>
              <a:rPr lang="en-US" altLang="ko-KR" dirty="0" smtClean="0"/>
              <a:t>FDM </a:t>
            </a:r>
            <a:r>
              <a:rPr lang="en-US" altLang="ko-KR" dirty="0"/>
              <a:t>and/or TDM multiplexing can be </a:t>
            </a:r>
            <a:r>
              <a:rPr lang="en-US" altLang="ko-KR" dirty="0" smtClean="0"/>
              <a:t>considered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990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4238" y="1628800"/>
            <a:ext cx="8418242" cy="5092675"/>
          </a:xfrm>
        </p:spPr>
        <p:txBody>
          <a:bodyPr>
            <a:normAutofit fontScale="62500" lnSpcReduction="20000"/>
          </a:bodyPr>
          <a:lstStyle/>
          <a:p>
            <a:r>
              <a:rPr lang="en-US" altLang="ko-KR" sz="4400" dirty="0" smtClean="0">
                <a:solidFill>
                  <a:srgbClr val="FF0000"/>
                </a:solidFill>
              </a:rPr>
              <a:t>Contiguous </a:t>
            </a:r>
            <a:r>
              <a:rPr lang="en-US" altLang="ko-KR" sz="4400" dirty="0" smtClean="0">
                <a:solidFill>
                  <a:srgbClr val="FF0000"/>
                </a:solidFill>
              </a:rPr>
              <a:t>frequency resources using one numerology set in a NR carrier is called ‘FRG’</a:t>
            </a:r>
          </a:p>
          <a:p>
            <a:pPr lvl="1"/>
            <a:r>
              <a:rPr lang="en-US" altLang="ko-KR" sz="3300" dirty="0" smtClean="0">
                <a:solidFill>
                  <a:srgbClr val="FF0000"/>
                </a:solidFill>
              </a:rPr>
              <a:t>A numerology set is defined by CP duration and subcarrier spacing</a:t>
            </a:r>
          </a:p>
          <a:p>
            <a:pPr lvl="1"/>
            <a:r>
              <a:rPr lang="en-US" altLang="ko-KR" sz="3300" dirty="0">
                <a:solidFill>
                  <a:srgbClr val="FF0000"/>
                </a:solidFill>
              </a:rPr>
              <a:t>Multiple FRGs in a NR carrier is supported</a:t>
            </a:r>
          </a:p>
          <a:p>
            <a:pPr lvl="1"/>
            <a:r>
              <a:rPr lang="en-US" altLang="ko-KR" sz="3300" dirty="0" smtClean="0">
                <a:solidFill>
                  <a:srgbClr val="FF0000"/>
                </a:solidFill>
              </a:rPr>
              <a:t>Multiple FRGs </a:t>
            </a:r>
            <a:r>
              <a:rPr lang="en-US" altLang="ko-KR" sz="3300" dirty="0">
                <a:solidFill>
                  <a:srgbClr val="FF0000"/>
                </a:solidFill>
              </a:rPr>
              <a:t>in discontinuous frequency resources </a:t>
            </a:r>
            <a:r>
              <a:rPr lang="en-US" altLang="ko-KR" sz="3300" dirty="0" smtClean="0">
                <a:solidFill>
                  <a:srgbClr val="FF0000"/>
                </a:solidFill>
              </a:rPr>
              <a:t>in a NR carrier can use the same numerology set</a:t>
            </a:r>
          </a:p>
          <a:p>
            <a:pPr lvl="1"/>
            <a:r>
              <a:rPr lang="en-US" altLang="ko-KR" sz="3300" dirty="0" smtClean="0"/>
              <a:t>NR </a:t>
            </a:r>
            <a:r>
              <a:rPr lang="en-US" altLang="ko-KR" sz="3300" dirty="0" smtClean="0"/>
              <a:t>supports the following</a:t>
            </a:r>
          </a:p>
          <a:p>
            <a:pPr lvl="2"/>
            <a:r>
              <a:rPr lang="en-US" altLang="ko-KR" sz="2900" dirty="0" smtClean="0"/>
              <a:t>Each FRG has independent synchronization signal(s)</a:t>
            </a:r>
          </a:p>
          <a:p>
            <a:pPr lvl="2"/>
            <a:r>
              <a:rPr lang="en-US" altLang="ko-KR" sz="2900" dirty="0" smtClean="0"/>
              <a:t>Multiple FRGs share the  same synchronization signal(s) </a:t>
            </a:r>
          </a:p>
          <a:p>
            <a:pPr lvl="1"/>
            <a:r>
              <a:rPr lang="en-US" altLang="ko-KR" sz="3300" dirty="0" smtClean="0">
                <a:solidFill>
                  <a:srgbClr val="FF0000"/>
                </a:solidFill>
              </a:rPr>
              <a:t>FFS </a:t>
            </a:r>
            <a:endParaRPr lang="en-US" altLang="ko-KR" sz="3300" dirty="0" smtClean="0">
              <a:solidFill>
                <a:srgbClr val="FF0000"/>
              </a:solidFill>
            </a:endParaRPr>
          </a:p>
          <a:p>
            <a:pPr lvl="2"/>
            <a:r>
              <a:rPr lang="en-US" altLang="ko-KR" sz="2900" dirty="0" smtClean="0">
                <a:solidFill>
                  <a:srgbClr val="FF0000"/>
                </a:solidFill>
              </a:rPr>
              <a:t>sizes </a:t>
            </a:r>
            <a:r>
              <a:rPr lang="en-US" altLang="ko-KR" sz="2900" dirty="0">
                <a:solidFill>
                  <a:srgbClr val="FF0000"/>
                </a:solidFill>
              </a:rPr>
              <a:t>of </a:t>
            </a:r>
            <a:r>
              <a:rPr lang="en-US" altLang="ko-KR" sz="2900" dirty="0" smtClean="0">
                <a:solidFill>
                  <a:srgbClr val="FF0000"/>
                </a:solidFill>
              </a:rPr>
              <a:t>FRG</a:t>
            </a:r>
          </a:p>
          <a:p>
            <a:pPr lvl="2"/>
            <a:r>
              <a:rPr lang="en-US" altLang="ko-KR" sz="2900" dirty="0" smtClean="0">
                <a:solidFill>
                  <a:srgbClr val="FF0000"/>
                </a:solidFill>
              </a:rPr>
              <a:t>whether FRG (including size of FRG) can change </a:t>
            </a:r>
            <a:r>
              <a:rPr lang="en-US" altLang="ko-KR" sz="2900" dirty="0">
                <a:solidFill>
                  <a:srgbClr val="FF0000"/>
                </a:solidFill>
              </a:rPr>
              <a:t>dynamically or semi-statically</a:t>
            </a:r>
            <a:r>
              <a:rPr lang="en-US" altLang="ko-KR" sz="2900" dirty="0" smtClean="0">
                <a:solidFill>
                  <a:srgbClr val="FF0000"/>
                </a:solidFill>
              </a:rPr>
              <a:t>.</a:t>
            </a:r>
          </a:p>
          <a:p>
            <a:pPr lvl="2"/>
            <a:r>
              <a:rPr lang="en-US" altLang="ko-KR" sz="2900" dirty="0" smtClean="0">
                <a:solidFill>
                  <a:srgbClr val="FF0000"/>
                </a:solidFill>
              </a:rPr>
              <a:t>whether different FRGs can overlap or not</a:t>
            </a:r>
          </a:p>
          <a:p>
            <a:pPr lvl="2"/>
            <a:r>
              <a:rPr lang="en-US" altLang="ko-KR" sz="3200" dirty="0" smtClean="0"/>
              <a:t>whether/how to handle </a:t>
            </a:r>
            <a:r>
              <a:rPr lang="en-US" altLang="ko-KR" sz="3200" dirty="0"/>
              <a:t>DC subcarrier aspects in a NR carrier comprising multiple </a:t>
            </a:r>
            <a:r>
              <a:rPr lang="en-US" altLang="ko-KR" sz="3200" dirty="0" smtClean="0"/>
              <a:t>FRGs</a:t>
            </a:r>
            <a:endParaRPr lang="en-US" altLang="ko-KR" sz="32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5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3168</TotalTime>
  <Words>193</Words>
  <Application>Microsoft Office PowerPoint</Application>
  <PresentationFormat>화면 슬라이드 쇼(4:3)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SimSun</vt:lpstr>
      <vt:lpstr>맑은 고딕</vt:lpstr>
      <vt:lpstr>Arial</vt:lpstr>
      <vt:lpstr>Calibri</vt:lpstr>
      <vt:lpstr>Times New Roman</vt:lpstr>
      <vt:lpstr>Office 主题</vt:lpstr>
      <vt:lpstr>WF on Supporting different Numerologies in a NR carrier</vt:lpstr>
      <vt:lpstr>Background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admin</cp:lastModifiedBy>
  <cp:revision>364</cp:revision>
  <dcterms:created xsi:type="dcterms:W3CDTF">2015-02-09T15:32:33Z</dcterms:created>
  <dcterms:modified xsi:type="dcterms:W3CDTF">2016-05-25T09:54:06Z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