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7" r:id="rId2"/>
    <p:sldId id="27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707" autoAdjust="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</a:t>
            </a:r>
            <a:r>
              <a:rPr lang="en-GB" sz="2400" b="1" dirty="0" smtClean="0"/>
              <a:t>TSG-RAN1 </a:t>
            </a:r>
            <a:r>
              <a:rPr lang="en-GB" sz="2400" b="1" dirty="0"/>
              <a:t>Meeting </a:t>
            </a:r>
            <a:r>
              <a:rPr lang="en-GB" sz="2400" b="1" dirty="0" smtClean="0"/>
              <a:t>#85		</a:t>
            </a:r>
            <a:r>
              <a:rPr lang="en-GB" sz="2400" b="1" i="1"/>
              <a:t>	</a:t>
            </a:r>
            <a:r>
              <a:rPr lang="en-GB" sz="2400" b="1" i="1"/>
              <a:t>R1-16</a:t>
            </a:r>
            <a:r>
              <a:rPr lang="en-US" sz="2400" b="1" i="1"/>
              <a:t>6019</a:t>
            </a:r>
          </a:p>
          <a:p>
            <a:r>
              <a:rPr lang="en-GB" sz="2400" b="1" smtClean="0"/>
              <a:t>Nanjing</a:t>
            </a:r>
            <a:r>
              <a:rPr lang="en-GB" sz="2400" b="1" dirty="0" smtClean="0"/>
              <a:t>, P.R. China, 23rd- 27th May 2016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antenna model for outdoor TRP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37338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</a:t>
            </a:r>
            <a:r>
              <a:rPr lang="en-US" sz="2800" dirty="0" smtClean="0"/>
              <a:t>, NTT </a:t>
            </a:r>
            <a:r>
              <a:rPr lang="en-US" sz="2800" dirty="0" smtClean="0"/>
              <a:t>DOCOMO, ZTE, Samsung, </a:t>
            </a:r>
            <a:r>
              <a:rPr lang="en-US" sz="2800" dirty="0" err="1" smtClean="0"/>
              <a:t>Xinwei</a:t>
            </a:r>
            <a:r>
              <a:rPr lang="en-US" sz="2800" dirty="0" smtClean="0"/>
              <a:t>, CATT, Ericsson, Nokia, ASB, Huawei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0" y="1668214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Agenda item: 7.1.2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2530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The possible options </a:t>
            </a:r>
            <a:r>
              <a:rPr lang="en-US" dirty="0" smtClean="0"/>
              <a:t>for outdoor </a:t>
            </a:r>
            <a:r>
              <a:rPr lang="en-US" dirty="0" smtClean="0">
                <a:solidFill>
                  <a:srgbClr val="FF0000"/>
                </a:solidFill>
              </a:rPr>
              <a:t>micro</a:t>
            </a:r>
            <a:r>
              <a:rPr lang="en-US" dirty="0" smtClean="0"/>
              <a:t> cell TRP </a:t>
            </a:r>
            <a:r>
              <a:rPr lang="en-US" dirty="0" smtClean="0"/>
              <a:t>antenna element </a:t>
            </a:r>
            <a:r>
              <a:rPr lang="en-US" dirty="0" smtClean="0"/>
              <a:t>model and placement:</a:t>
            </a:r>
            <a:endParaRPr lang="en-US" dirty="0" smtClean="0"/>
          </a:p>
          <a:p>
            <a:pPr lvl="1"/>
            <a:r>
              <a:rPr lang="en-US" dirty="0" smtClean="0"/>
              <a:t>Option 1: Omni in horizontal, directional in vertical </a:t>
            </a:r>
            <a:r>
              <a:rPr lang="en-US" dirty="0" smtClean="0"/>
              <a:t>(</a:t>
            </a:r>
            <a:r>
              <a:rPr lang="en-US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5</a:t>
            </a:r>
            <a:r>
              <a:rPr lang="en-US" dirty="0" smtClean="0">
                <a:solidFill>
                  <a:srgbClr val="FF0000"/>
                </a:solidFill>
              </a:rPr>
              <a:t>]</a:t>
            </a:r>
            <a:r>
              <a:rPr lang="en-US" dirty="0" err="1" smtClean="0"/>
              <a:t>dBi</a:t>
            </a:r>
            <a:r>
              <a:rPr lang="en-US" dirty="0" smtClean="0"/>
              <a:t> </a:t>
            </a:r>
            <a:r>
              <a:rPr lang="en-US" dirty="0" smtClean="0"/>
              <a:t>gain, HPBW </a:t>
            </a:r>
            <a:r>
              <a:rPr lang="en-US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40</a:t>
            </a:r>
            <a:r>
              <a:rPr lang="en-US" baseline="30000" dirty="0" smtClean="0"/>
              <a:t>0</a:t>
            </a:r>
            <a:r>
              <a:rPr lang="en-US" dirty="0">
                <a:solidFill>
                  <a:srgbClr val="FF0000"/>
                </a:solidFill>
              </a:rPr>
              <a:t>]</a:t>
            </a:r>
            <a:r>
              <a:rPr lang="en-US" dirty="0"/>
              <a:t>, </a:t>
            </a:r>
            <a:r>
              <a:rPr lang="en-US" dirty="0" smtClean="0"/>
              <a:t>vertical tilt 90</a:t>
            </a:r>
            <a:r>
              <a:rPr lang="en-US" baseline="30000" dirty="0" smtClean="0"/>
              <a:t>0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Dropping in the center of the hotspot area</a:t>
            </a:r>
            <a:endParaRPr lang="en-US" sz="2600" dirty="0"/>
          </a:p>
          <a:p>
            <a:pPr lvl="1"/>
            <a:r>
              <a:rPr lang="en-US" dirty="0" smtClean="0"/>
              <a:t>Option 2: Directional </a:t>
            </a:r>
            <a:r>
              <a:rPr lang="en-US" dirty="0"/>
              <a:t>in horizontal, directional in </a:t>
            </a:r>
            <a:r>
              <a:rPr lang="en-US" dirty="0" smtClean="0"/>
              <a:t>vertical </a:t>
            </a:r>
            <a:r>
              <a:rPr lang="en-US" dirty="0" smtClean="0"/>
              <a:t>({8dBi </a:t>
            </a:r>
            <a:r>
              <a:rPr lang="en-US" dirty="0" smtClean="0"/>
              <a:t>gain, HPBW = </a:t>
            </a:r>
            <a:r>
              <a:rPr lang="en-US" dirty="0" smtClean="0"/>
              <a:t>65</a:t>
            </a:r>
            <a:r>
              <a:rPr lang="en-US" baseline="30000" dirty="0" smtClean="0"/>
              <a:t>0</a:t>
            </a:r>
            <a:r>
              <a:rPr lang="en-US" dirty="0" smtClean="0"/>
              <a:t>}</a:t>
            </a:r>
            <a:r>
              <a:rPr lang="en-US" dirty="0" smtClean="0">
                <a:solidFill>
                  <a:srgbClr val="FF0000"/>
                </a:solidFill>
              </a:rPr>
              <a:t>; {4dBi </a:t>
            </a:r>
            <a:r>
              <a:rPr lang="en-US" dirty="0">
                <a:solidFill>
                  <a:srgbClr val="FF0000"/>
                </a:solidFill>
              </a:rPr>
              <a:t>gain, HPBW = </a:t>
            </a:r>
            <a:r>
              <a:rPr lang="en-US" dirty="0" smtClean="0">
                <a:solidFill>
                  <a:srgbClr val="FF0000"/>
                </a:solidFill>
              </a:rPr>
              <a:t>130</a:t>
            </a:r>
            <a:r>
              <a:rPr lang="en-US" baseline="30000" dirty="0" smtClean="0">
                <a:solidFill>
                  <a:srgbClr val="FF0000"/>
                </a:solidFill>
              </a:rPr>
              <a:t>0</a:t>
            </a:r>
            <a:r>
              <a:rPr lang="en-US" dirty="0">
                <a:solidFill>
                  <a:srgbClr val="FF0000"/>
                </a:solidFill>
              </a:rPr>
              <a:t>}</a:t>
            </a:r>
            <a:r>
              <a:rPr lang="en-US" dirty="0"/>
              <a:t>)</a:t>
            </a:r>
            <a:endParaRPr lang="en-US" dirty="0" smtClean="0"/>
          </a:p>
          <a:p>
            <a:pPr lvl="2"/>
            <a:r>
              <a:rPr lang="en-US" sz="2900" dirty="0"/>
              <a:t>One-sector deployment – each TRP has one panel array</a:t>
            </a:r>
          </a:p>
          <a:p>
            <a:pPr lvl="3"/>
            <a:r>
              <a:rPr lang="en-US" sz="2400" dirty="0" smtClean="0"/>
              <a:t>Dropping of TRP and TRP antenna orientation according to TR 36.897 (non co-channel </a:t>
            </a:r>
            <a:r>
              <a:rPr lang="en-US" sz="2400" dirty="0" err="1" smtClean="0"/>
              <a:t>hetnet</a:t>
            </a:r>
            <a:r>
              <a:rPr lang="en-US" sz="2400" dirty="0" smtClean="0"/>
              <a:t> deployment)</a:t>
            </a:r>
          </a:p>
          <a:p>
            <a:pPr lvl="2"/>
            <a:r>
              <a:rPr lang="en-US" sz="2900" dirty="0"/>
              <a:t>Three-sector deployment – each TRP has three panel arrays</a:t>
            </a:r>
          </a:p>
          <a:p>
            <a:pPr lvl="3"/>
            <a:r>
              <a:rPr lang="en-US" sz="2400" dirty="0"/>
              <a:t>Dropping of TRP in the center of the hotspot </a:t>
            </a:r>
            <a:r>
              <a:rPr lang="en-US" sz="2400" dirty="0" smtClean="0"/>
              <a:t>area</a:t>
            </a:r>
          </a:p>
          <a:p>
            <a:pPr lvl="3"/>
            <a:r>
              <a:rPr lang="en-US" sz="2400" dirty="0" smtClean="0"/>
              <a:t>Option A: Azimuth orientation of TRP antenna is random</a:t>
            </a:r>
          </a:p>
          <a:p>
            <a:pPr lvl="3"/>
            <a:r>
              <a:rPr lang="en-US" sz="2400" dirty="0"/>
              <a:t>O</a:t>
            </a:r>
            <a:r>
              <a:rPr lang="en-US" sz="2400" dirty="0" smtClean="0"/>
              <a:t>ption </a:t>
            </a:r>
            <a:r>
              <a:rPr lang="en-US" sz="2400" dirty="0"/>
              <a:t>B</a:t>
            </a:r>
            <a:r>
              <a:rPr lang="en-US" sz="2400" dirty="0" smtClean="0"/>
              <a:t>: Azimuth orientation of TRP </a:t>
            </a:r>
            <a:r>
              <a:rPr lang="en-US" sz="2400" dirty="0"/>
              <a:t>is </a:t>
            </a:r>
            <a:r>
              <a:rPr lang="en-US" sz="2400" dirty="0" smtClean="0"/>
              <a:t>according to macro TRP </a:t>
            </a:r>
            <a:r>
              <a:rPr lang="en-US" sz="2400" dirty="0" smtClean="0"/>
              <a:t>deployment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RAN1 to choose from the above options in </a:t>
            </a:r>
            <a:r>
              <a:rPr lang="en-US" dirty="0"/>
              <a:t>RAN1#86 </a:t>
            </a:r>
            <a:r>
              <a:rPr lang="en-US" dirty="0" smtClean="0"/>
              <a:t>for the above 6GHz and below 6GHz and other </a:t>
            </a:r>
            <a:r>
              <a:rPr lang="en-US" dirty="0"/>
              <a:t>options are not </a:t>
            </a:r>
            <a:r>
              <a:rPr lang="en-US" dirty="0" smtClean="0"/>
              <a:t>precluded</a:t>
            </a:r>
            <a:endParaRPr lang="en-US" dirty="0" smtClean="0"/>
          </a:p>
          <a:p>
            <a:pPr lvl="3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954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5869</TotalTime>
  <Words>198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Intel</cp:lastModifiedBy>
  <cp:revision>327</cp:revision>
  <dcterms:created xsi:type="dcterms:W3CDTF">2016-03-24T01:14:08Z</dcterms:created>
  <dcterms:modified xsi:type="dcterms:W3CDTF">2016-05-27T05:04:31Z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2016-05-27 05:04:30Z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