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6"/>
  </p:notesMasterIdLst>
  <p:sldIdLst>
    <p:sldId id="256" r:id="rId2"/>
    <p:sldId id="270" r:id="rId3"/>
    <p:sldId id="271" r:id="rId4"/>
    <p:sldId id="272" r:id="rId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FB2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1756" autoAdjust="0"/>
  </p:normalViewPr>
  <p:slideViewPr>
    <p:cSldViewPr>
      <p:cViewPr varScale="1">
        <p:scale>
          <a:sx n="77" d="100"/>
          <a:sy n="77" d="100"/>
        </p:scale>
        <p:origin x="156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AD6F7BB-76F4-40A3-BF68-425CB25C134F}" type="datetimeFigureOut">
              <a:rPr lang="en-US" smtClean="0"/>
              <a:pPr/>
              <a:t>5/27/2016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0B8543-829A-4907-B4F1-723C5C94BBC9}" type="slidenum">
              <a:rPr lang="en-US" smtClean="0"/>
              <a:pPr/>
              <a:t>‹#›</a:t>
            </a:fld>
            <a:endParaRPr lang="en-US"/>
          </a:p>
        </p:txBody>
      </p:sp>
    </p:spTree>
    <p:extLst>
      <p:ext uri="{BB962C8B-B14F-4D97-AF65-F5344CB8AC3E}">
        <p14:creationId xmlns:p14="http://schemas.microsoft.com/office/powerpoint/2010/main" val="28409803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70B8543-829A-4907-B4F1-723C5C94BBC9}" type="slidenum">
              <a:rPr lang="en-US" smtClean="0"/>
              <a:pPr/>
              <a:t>2</a:t>
            </a:fld>
            <a:endParaRPr lang="en-US"/>
          </a:p>
        </p:txBody>
      </p:sp>
    </p:spTree>
    <p:extLst>
      <p:ext uri="{BB962C8B-B14F-4D97-AF65-F5344CB8AC3E}">
        <p14:creationId xmlns:p14="http://schemas.microsoft.com/office/powerpoint/2010/main" val="9738685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70B8543-829A-4907-B4F1-723C5C94BBC9}" type="slidenum">
              <a:rPr lang="en-US" smtClean="0"/>
              <a:pPr/>
              <a:t>3</a:t>
            </a:fld>
            <a:endParaRPr lang="en-US"/>
          </a:p>
        </p:txBody>
      </p:sp>
    </p:spTree>
    <p:extLst>
      <p:ext uri="{BB962C8B-B14F-4D97-AF65-F5344CB8AC3E}">
        <p14:creationId xmlns:p14="http://schemas.microsoft.com/office/powerpoint/2010/main" val="36899783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70B8543-829A-4907-B4F1-723C5C94BBC9}" type="slidenum">
              <a:rPr lang="en-US" smtClean="0"/>
              <a:pPr/>
              <a:t>4</a:t>
            </a:fld>
            <a:endParaRPr lang="en-US"/>
          </a:p>
        </p:txBody>
      </p:sp>
    </p:spTree>
    <p:extLst>
      <p:ext uri="{BB962C8B-B14F-4D97-AF65-F5344CB8AC3E}">
        <p14:creationId xmlns:p14="http://schemas.microsoft.com/office/powerpoint/2010/main" val="29983469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2016/5/27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2016/5/27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2016/5/27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2016/5/27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2016/5/27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2016/5/27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2016/5/27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fontScale="90000"/>
          </a:bodyPr>
          <a:lstStyle/>
          <a:p>
            <a:r>
              <a:rPr lang="en-US" dirty="0" smtClean="0"/>
              <a:t>Way forward on </a:t>
            </a:r>
            <a:r>
              <a:rPr lang="en-US" dirty="0" smtClean="0"/>
              <a:t>power amplifier assumptions for NR waveform evaluations</a:t>
            </a:r>
            <a:endParaRPr lang="zh-CN" altLang="en-US" dirty="0"/>
          </a:p>
        </p:txBody>
      </p:sp>
      <p:sp>
        <p:nvSpPr>
          <p:cNvPr id="3" name="副标题 2"/>
          <p:cNvSpPr>
            <a:spLocks noGrp="1"/>
          </p:cNvSpPr>
          <p:nvPr>
            <p:ph type="subTitle" idx="1"/>
          </p:nvPr>
        </p:nvSpPr>
        <p:spPr/>
        <p:txBody>
          <a:bodyPr>
            <a:normAutofit/>
          </a:bodyPr>
          <a:lstStyle/>
          <a:p>
            <a:r>
              <a:rPr lang="en-US" altLang="zh-CN" dirty="0" smtClean="0"/>
              <a:t>Nokia, ASB</a:t>
            </a:r>
            <a:endParaRPr lang="zh-CN" altLang="en-US" dirty="0"/>
          </a:p>
        </p:txBody>
      </p:sp>
      <p:sp>
        <p:nvSpPr>
          <p:cNvPr id="409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4099" name="Rectangle 3"/>
          <p:cNvSpPr>
            <a:spLocks noChangeArrowheads="1"/>
          </p:cNvSpPr>
          <p:nvPr/>
        </p:nvSpPr>
        <p:spPr bwMode="auto">
          <a:xfrm>
            <a:off x="0" y="164815"/>
            <a:ext cx="8505855" cy="58477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r>
              <a:rPr kumimoji="0" lang="en-US" altLang="zh-CN" sz="16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3GPP TSG RAN WG1 Meeting #85					</a:t>
            </a:r>
            <a:r>
              <a:rPr lang="en-US" altLang="zh-CN" sz="1600" b="1" dirty="0" smtClean="0">
                <a:latin typeface="Times New Roman" pitchFamily="18" charset="0"/>
                <a:ea typeface="宋体" pitchFamily="2" charset="-122"/>
                <a:cs typeface="Times New Roman" pitchFamily="18" charset="0"/>
              </a:rPr>
              <a:t>R1-166010</a:t>
            </a:r>
            <a:endParaRPr kumimoji="0" lang="en-US" altLang="zh-CN" sz="105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eaLnBrk="0" fontAlgn="base" hangingPunct="0">
              <a:spcBef>
                <a:spcPct val="0"/>
              </a:spcBef>
              <a:spcAft>
                <a:spcPct val="0"/>
              </a:spcAft>
            </a:pPr>
            <a:r>
              <a:rPr lang="en-GB" altLang="zh-CN" sz="1600" b="1" dirty="0" smtClean="0">
                <a:latin typeface="Times New Roman" pitchFamily="18" charset="0"/>
                <a:ea typeface="宋体" pitchFamily="2" charset="-122"/>
                <a:cs typeface="Times New Roman" pitchFamily="18" charset="0"/>
              </a:rPr>
              <a:t>Nanjing, China, 23</a:t>
            </a:r>
            <a:r>
              <a:rPr kumimoji="0" lang="en-GB" altLang="zh-CN" sz="16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th </a:t>
            </a:r>
            <a:r>
              <a:rPr kumimoji="0" lang="en-GB" altLang="zh-CN" sz="1600" b="1" i="0" u="none" strike="noStrike" cap="none" normalizeH="0" baseline="0" dirty="0" smtClean="0">
                <a:ln>
                  <a:noFill/>
                </a:ln>
                <a:solidFill>
                  <a:schemeClr val="tx1"/>
                </a:solidFill>
                <a:effectLst/>
                <a:latin typeface="Arial"/>
                <a:ea typeface="宋体" pitchFamily="2" charset="-122"/>
                <a:cs typeface="Times New Roman" pitchFamily="18" charset="0"/>
              </a:rPr>
              <a:t>–</a:t>
            </a:r>
            <a:r>
              <a:rPr kumimoji="0" lang="en-GB" altLang="zh-CN" sz="16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a:t>
            </a:r>
            <a:r>
              <a:rPr lang="en-GB" altLang="zh-CN" sz="1600" b="1" dirty="0" smtClean="0">
                <a:latin typeface="Times New Roman" pitchFamily="18" charset="0"/>
                <a:ea typeface="宋体" pitchFamily="2" charset="-122"/>
                <a:cs typeface="Times New Roman" pitchFamily="18" charset="0"/>
              </a:rPr>
              <a:t>27</a:t>
            </a:r>
            <a:r>
              <a:rPr kumimoji="0" lang="en-GB" altLang="zh-CN" sz="16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th May2016</a:t>
            </a:r>
            <a:endParaRPr kumimoji="0" lang="en-GB" altLang="zh-CN" sz="2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4100" name="Rectangle 4"/>
          <p:cNvSpPr>
            <a:spLocks noChangeArrowheads="1"/>
          </p:cNvSpPr>
          <p:nvPr/>
        </p:nvSpPr>
        <p:spPr bwMode="auto">
          <a:xfrm>
            <a:off x="0" y="927406"/>
            <a:ext cx="2759584" cy="707862"/>
          </a:xfrm>
          <a:prstGeom prst="rect">
            <a:avLst/>
          </a:prstGeom>
          <a:noFill/>
          <a:ln w="9525">
            <a:noFill/>
            <a:miter lim="800000"/>
            <a:headEnd/>
            <a:tailEnd/>
          </a:ln>
          <a:effectLst/>
        </p:spPr>
        <p:txBody>
          <a:bodyPr vert="horz" wrap="none" lIns="457056" tIns="45720" rIns="91440" bIns="76176"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tabLst/>
            </a:pPr>
            <a:r>
              <a:rPr kumimoji="0" lang="en-GB" altLang="zh-CN" sz="1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Agenda Item:	</a:t>
            </a:r>
            <a:r>
              <a:rPr lang="en-GB" altLang="zh-CN" sz="1400" b="1" dirty="0" smtClean="0">
                <a:latin typeface="Times New Roman" pitchFamily="18" charset="0"/>
                <a:ea typeface="宋体" pitchFamily="2" charset="-122"/>
                <a:cs typeface="Times New Roman" pitchFamily="18" charset="0"/>
              </a:rPr>
              <a:t>7.1.2</a:t>
            </a:r>
            <a:endParaRPr kumimoji="0" lang="en-GB"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zh-CN" sz="2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800" dirty="0" smtClean="0"/>
              <a:t>Background</a:t>
            </a:r>
            <a:endParaRPr lang="zh-CN" altLang="en-US" dirty="0"/>
          </a:p>
        </p:txBody>
      </p:sp>
      <p:sp>
        <p:nvSpPr>
          <p:cNvPr id="3" name="Content Placeholder 2"/>
          <p:cNvSpPr>
            <a:spLocks noGrp="1"/>
          </p:cNvSpPr>
          <p:nvPr>
            <p:ph idx="1"/>
          </p:nvPr>
        </p:nvSpPr>
        <p:spPr/>
        <p:txBody>
          <a:bodyPr/>
          <a:lstStyle/>
          <a:p>
            <a:r>
              <a:rPr lang="en-GB" dirty="0" smtClean="0"/>
              <a:t>In meeting #84bis RAN1 send an LS to RAN4 requesting information regarding realistic power amplifier assumptions for NR waveform evaluations</a:t>
            </a:r>
          </a:p>
          <a:p>
            <a:r>
              <a:rPr lang="en-GB" dirty="0" smtClean="0"/>
              <a:t>RAN4 provided a response to RAN1 in R1-166004 to this meeting (RAN1#85)</a:t>
            </a:r>
            <a:endParaRPr lang="en-GB" dirty="0"/>
          </a:p>
        </p:txBody>
      </p:sp>
      <p:sp>
        <p:nvSpPr>
          <p:cNvPr id="2052" name="Rectangle 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1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cs typeface="Arial" pitchFamily="34" charset="0"/>
            </a:endParaRPr>
          </a:p>
        </p:txBody>
      </p:sp>
      <p:sp>
        <p:nvSpPr>
          <p:cNvPr id="266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800" dirty="0" smtClean="0"/>
              <a:t>Proposals in the RAN4 LS to RAN1</a:t>
            </a:r>
            <a:endParaRPr lang="zh-CN" altLang="en-US" dirty="0"/>
          </a:p>
        </p:txBody>
      </p:sp>
      <p:sp>
        <p:nvSpPr>
          <p:cNvPr id="3" name="Content Placeholder 2"/>
          <p:cNvSpPr>
            <a:spLocks noGrp="1"/>
          </p:cNvSpPr>
          <p:nvPr>
            <p:ph idx="1"/>
          </p:nvPr>
        </p:nvSpPr>
        <p:spPr>
          <a:xfrm>
            <a:off x="457200" y="1268760"/>
            <a:ext cx="8507288" cy="4857403"/>
          </a:xfrm>
        </p:spPr>
        <p:txBody>
          <a:bodyPr>
            <a:normAutofit fontScale="47500" lnSpcReduction="20000"/>
          </a:bodyPr>
          <a:lstStyle/>
          <a:p>
            <a:pPr marL="0" indent="0">
              <a:buNone/>
            </a:pPr>
            <a:r>
              <a:rPr lang="en-GB" b="1" i="1" dirty="0"/>
              <a:t>Proposal 1: For the RAN1 evaluations and simulations above 6GHz, RAN4 has not really investigated how suitable the Rapp model is for </a:t>
            </a:r>
            <a:r>
              <a:rPr lang="en-GB" b="1" i="1" dirty="0" err="1"/>
              <a:t>modeling</a:t>
            </a:r>
            <a:r>
              <a:rPr lang="en-GB" b="1" i="1" dirty="0"/>
              <a:t> the challenges facing the PA design such as low efficiency, high frequency, and wide channel bandwidth, etc. Nevertheless, the Rapp model is considered a better model than the clipping model. The Polynomial model suggested for below 6 GHz can also be re-used for above 6GHz and would be better than Rapp. RAN4 is still looking into more accurate PA modelling like the impact of memory effect for higher frequencies and wider bandwidths as intended by NR.</a:t>
            </a:r>
            <a:endParaRPr lang="en-GB" dirty="0"/>
          </a:p>
          <a:p>
            <a:pPr marL="0" indent="0">
              <a:buNone/>
            </a:pPr>
            <a:r>
              <a:rPr lang="en-GB" b="1" i="1" dirty="0"/>
              <a:t> </a:t>
            </a:r>
            <a:endParaRPr lang="en-GB" dirty="0"/>
          </a:p>
          <a:p>
            <a:pPr marL="0" indent="0">
              <a:buNone/>
            </a:pPr>
            <a:r>
              <a:rPr lang="en-GB" b="1" i="1" dirty="0"/>
              <a:t>Proposal 2: For the RAN1 evaluations and simulations below 6 GHz LTE and Wi-Fi PA measurements results with candidate waveforms shall serve as the benchmark for modelling. RAN4 propose the following model based on real measurement using AM/AM and AM/PM polynomial approximation for initial studies:</a:t>
            </a:r>
            <a:endParaRPr lang="en-GB" dirty="0"/>
          </a:p>
          <a:p>
            <a:pPr marL="0" indent="0">
              <a:buNone/>
            </a:pPr>
            <a:r>
              <a:rPr lang="en-GB" b="1" dirty="0"/>
              <a:t> </a:t>
            </a:r>
            <a:endParaRPr lang="en-GB" dirty="0"/>
          </a:p>
          <a:p>
            <a:pPr marL="801688" indent="0">
              <a:buNone/>
            </a:pPr>
            <a:r>
              <a:rPr lang="en-GB" dirty="0"/>
              <a:t>PA output </a:t>
            </a:r>
            <a:r>
              <a:rPr lang="en-GB" i="1" dirty="0"/>
              <a:t>y</a:t>
            </a:r>
            <a:r>
              <a:rPr lang="en-GB" dirty="0"/>
              <a:t>(</a:t>
            </a:r>
            <a:r>
              <a:rPr lang="en-GB" i="1" dirty="0"/>
              <a:t>t</a:t>
            </a:r>
            <a:r>
              <a:rPr lang="en-GB" dirty="0"/>
              <a:t>) to be computed from input </a:t>
            </a:r>
            <a:r>
              <a:rPr lang="en-GB" i="1" dirty="0"/>
              <a:t>x</a:t>
            </a:r>
            <a:r>
              <a:rPr lang="en-GB" dirty="0"/>
              <a:t>(</a:t>
            </a:r>
            <a:r>
              <a:rPr lang="en-GB" i="1" dirty="0"/>
              <a:t>t</a:t>
            </a:r>
            <a:r>
              <a:rPr lang="en-GB" dirty="0"/>
              <a:t>) using the formula</a:t>
            </a:r>
            <a:br>
              <a:rPr lang="en-GB" dirty="0"/>
            </a:br>
            <a:r>
              <a:rPr lang="en-GB" i="1" dirty="0"/>
              <a:t>y</a:t>
            </a:r>
            <a:r>
              <a:rPr lang="en-GB" dirty="0"/>
              <a:t>(</a:t>
            </a:r>
            <a:r>
              <a:rPr lang="en-GB" i="1" dirty="0"/>
              <a:t>t</a:t>
            </a:r>
            <a:r>
              <a:rPr lang="en-GB" dirty="0"/>
              <a:t>) = p</a:t>
            </a:r>
            <a:r>
              <a:rPr lang="en-GB" baseline="-25000" dirty="0"/>
              <a:t>0</a:t>
            </a:r>
            <a:r>
              <a:rPr lang="en-GB" dirty="0"/>
              <a:t> + </a:t>
            </a:r>
            <a:r>
              <a:rPr lang="en-GB" i="1" dirty="0"/>
              <a:t>p</a:t>
            </a:r>
            <a:r>
              <a:rPr lang="en-GB" baseline="-25000" dirty="0"/>
              <a:t>1</a:t>
            </a:r>
            <a:r>
              <a:rPr lang="en-GB" dirty="0"/>
              <a:t>∙</a:t>
            </a:r>
            <a:r>
              <a:rPr lang="en-GB" i="1" dirty="0"/>
              <a:t>x</a:t>
            </a:r>
            <a:r>
              <a:rPr lang="en-GB" dirty="0"/>
              <a:t>(</a:t>
            </a:r>
            <a:r>
              <a:rPr lang="en-GB" i="1" dirty="0"/>
              <a:t>t</a:t>
            </a:r>
            <a:r>
              <a:rPr lang="en-GB" dirty="0"/>
              <a:t>) + </a:t>
            </a:r>
            <a:r>
              <a:rPr lang="en-GB" i="1" dirty="0"/>
              <a:t>p</a:t>
            </a:r>
            <a:r>
              <a:rPr lang="en-GB" baseline="-25000" dirty="0"/>
              <a:t>2</a:t>
            </a:r>
            <a:r>
              <a:rPr lang="en-GB" dirty="0"/>
              <a:t>∙</a:t>
            </a:r>
            <a:r>
              <a:rPr lang="en-GB" i="1" dirty="0"/>
              <a:t>x</a:t>
            </a:r>
            <a:r>
              <a:rPr lang="en-GB" dirty="0"/>
              <a:t>(</a:t>
            </a:r>
            <a:r>
              <a:rPr lang="en-GB" i="1" dirty="0"/>
              <a:t>t</a:t>
            </a:r>
            <a:r>
              <a:rPr lang="en-GB" dirty="0"/>
              <a:t>)</a:t>
            </a:r>
            <a:r>
              <a:rPr lang="en-GB" baseline="30000" dirty="0"/>
              <a:t>2</a:t>
            </a:r>
            <a:r>
              <a:rPr lang="en-GB" dirty="0"/>
              <a:t> + </a:t>
            </a:r>
            <a:r>
              <a:rPr lang="en-GB" i="1" dirty="0"/>
              <a:t>p</a:t>
            </a:r>
            <a:r>
              <a:rPr lang="en-GB" baseline="-25000" dirty="0"/>
              <a:t>3</a:t>
            </a:r>
            <a:r>
              <a:rPr lang="en-GB" dirty="0"/>
              <a:t>∙</a:t>
            </a:r>
            <a:r>
              <a:rPr lang="en-GB" i="1" dirty="0"/>
              <a:t>x</a:t>
            </a:r>
            <a:r>
              <a:rPr lang="en-GB" dirty="0"/>
              <a:t>(</a:t>
            </a:r>
            <a:r>
              <a:rPr lang="en-GB" i="1" dirty="0"/>
              <a:t>t</a:t>
            </a:r>
            <a:r>
              <a:rPr lang="en-GB" dirty="0"/>
              <a:t>)</a:t>
            </a:r>
            <a:r>
              <a:rPr lang="en-GB" baseline="30000" dirty="0"/>
              <a:t>3</a:t>
            </a:r>
            <a:r>
              <a:rPr lang="en-GB" dirty="0"/>
              <a:t> + …</a:t>
            </a:r>
          </a:p>
          <a:p>
            <a:pPr marL="801688" indent="0">
              <a:buNone/>
            </a:pPr>
            <a:r>
              <a:rPr lang="en-GB" dirty="0"/>
              <a:t> </a:t>
            </a:r>
          </a:p>
          <a:p>
            <a:pPr marL="801688" indent="0">
              <a:buNone/>
            </a:pPr>
            <a:r>
              <a:rPr lang="en-GB" dirty="0"/>
              <a:t>The coefficients are organized as follows: [</a:t>
            </a:r>
            <a:r>
              <a:rPr lang="en-GB" i="1" dirty="0"/>
              <a:t>p</a:t>
            </a:r>
            <a:r>
              <a:rPr lang="en-GB" baseline="-25000" dirty="0"/>
              <a:t>9</a:t>
            </a:r>
            <a:r>
              <a:rPr lang="en-GB" dirty="0"/>
              <a:t>  </a:t>
            </a:r>
            <a:r>
              <a:rPr lang="en-GB" i="1" dirty="0"/>
              <a:t>p</a:t>
            </a:r>
            <a:r>
              <a:rPr lang="en-GB" baseline="-25000" dirty="0"/>
              <a:t>8</a:t>
            </a:r>
            <a:r>
              <a:rPr lang="en-GB" dirty="0"/>
              <a:t>  </a:t>
            </a:r>
            <a:r>
              <a:rPr lang="en-GB" i="1" dirty="0"/>
              <a:t>p</a:t>
            </a:r>
            <a:r>
              <a:rPr lang="en-GB" baseline="-25000" dirty="0"/>
              <a:t>7</a:t>
            </a:r>
            <a:r>
              <a:rPr lang="en-GB" dirty="0"/>
              <a:t>  …  </a:t>
            </a:r>
            <a:r>
              <a:rPr lang="en-GB" i="1" dirty="0"/>
              <a:t>p</a:t>
            </a:r>
            <a:r>
              <a:rPr lang="en-GB" baseline="-25000" dirty="0"/>
              <a:t>0</a:t>
            </a:r>
            <a:r>
              <a:rPr lang="en-GB" dirty="0"/>
              <a:t>] and </a:t>
            </a:r>
            <a:r>
              <a:rPr lang="en-GB" dirty="0" smtClean="0"/>
              <a:t>the</a:t>
            </a:r>
            <a:endParaRPr lang="en-GB" dirty="0"/>
          </a:p>
          <a:p>
            <a:pPr marL="801688" indent="0">
              <a:buNone/>
            </a:pPr>
            <a:r>
              <a:rPr lang="en-GB" dirty="0" err="1"/>
              <a:t>p_am</a:t>
            </a:r>
            <a:r>
              <a:rPr lang="en-GB" dirty="0"/>
              <a:t> = [7.9726e-12  1.2771e-9  8.2526e-8  2.6615e-6  3.9727e-5  2.7715e-5  -7.1100e-3  -7.9183e-2  8.2921e-1  27.3535</a:t>
            </a:r>
            <a:r>
              <a:rPr lang="en-GB" dirty="0" smtClean="0"/>
              <a:t>];</a:t>
            </a:r>
            <a:endParaRPr lang="en-GB" dirty="0"/>
          </a:p>
          <a:p>
            <a:pPr marL="801688" indent="0">
              <a:buNone/>
            </a:pPr>
            <a:r>
              <a:rPr lang="en-GB" dirty="0" err="1"/>
              <a:t>p_pm</a:t>
            </a:r>
            <a:r>
              <a:rPr lang="en-GB" dirty="0"/>
              <a:t> = [9.8591e-11  1.3544e-8  7.2970e-7  1.8757e-5  1.9730e-4  -7.5352e-4  -3.6477e-2  -2.7752e-1  -1.6672e-2  79.1553]</a:t>
            </a:r>
          </a:p>
          <a:p>
            <a:pPr marL="0" indent="0">
              <a:buNone/>
            </a:pPr>
            <a:endParaRPr lang="en-GB" dirty="0"/>
          </a:p>
        </p:txBody>
      </p:sp>
      <p:sp>
        <p:nvSpPr>
          <p:cNvPr id="2052" name="Rectangle 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1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cs typeface="Arial" pitchFamily="34" charset="0"/>
            </a:endParaRPr>
          </a:p>
        </p:txBody>
      </p:sp>
      <p:sp>
        <p:nvSpPr>
          <p:cNvPr id="266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8079139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800" dirty="0" smtClean="0"/>
              <a:t>Proposal</a:t>
            </a:r>
            <a:endParaRPr lang="zh-CN" altLang="en-US" dirty="0"/>
          </a:p>
        </p:txBody>
      </p:sp>
      <p:sp>
        <p:nvSpPr>
          <p:cNvPr id="3" name="Content Placeholder 2"/>
          <p:cNvSpPr>
            <a:spLocks noGrp="1"/>
          </p:cNvSpPr>
          <p:nvPr>
            <p:ph idx="1"/>
          </p:nvPr>
        </p:nvSpPr>
        <p:spPr/>
        <p:txBody>
          <a:bodyPr/>
          <a:lstStyle/>
          <a:p>
            <a:r>
              <a:rPr lang="en-GB" dirty="0" smtClean="0"/>
              <a:t>It is proposed that RAN1 adopts the models provided in RAN4 LS to the NR waveform evaluations</a:t>
            </a:r>
            <a:endParaRPr lang="en-GB" dirty="0"/>
          </a:p>
        </p:txBody>
      </p:sp>
      <p:sp>
        <p:nvSpPr>
          <p:cNvPr id="2052" name="Rectangle 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1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cs typeface="Arial" pitchFamily="34" charset="0"/>
            </a:endParaRPr>
          </a:p>
        </p:txBody>
      </p:sp>
      <p:sp>
        <p:nvSpPr>
          <p:cNvPr id="266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81625297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199</Words>
  <Application>Microsoft Office PowerPoint</Application>
  <PresentationFormat>On-screen Show (4:3)</PresentationFormat>
  <Paragraphs>26</Paragraphs>
  <Slides>4</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宋体</vt:lpstr>
      <vt:lpstr>Arial</vt:lpstr>
      <vt:lpstr>Calibri</vt:lpstr>
      <vt:lpstr>Times New Roman</vt:lpstr>
      <vt:lpstr>Office 主题</vt:lpstr>
      <vt:lpstr>Way forward on power amplifier assumptions for NR waveform evaluations</vt:lpstr>
      <vt:lpstr>Background</vt:lpstr>
      <vt:lpstr>Proposals in the RAN4 LS to RAN1</vt:lpstr>
      <vt:lpstr>Proposal</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2016-05-27T03:39:40Z</dcterms:created>
  <dcterms:modified xsi:type="dcterms:W3CDTF">2016-05-27T03:40:02Z</dcterms:modified>
</cp:coreProperties>
</file>