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4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Remaining Evaluation Assumptions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</a:t>
            </a:r>
            <a:r>
              <a:rPr kumimoji="1" lang="en-US" altLang="ja-JP" dirty="0" smtClean="0"/>
              <a:t>, Intel 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6220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3GPP TSG RAN WG1 Meeting #85</a:t>
            </a:r>
          </a:p>
          <a:p>
            <a:endParaRPr lang="ja-JP" altLang="en-US" dirty="0"/>
          </a:p>
          <a:p>
            <a:r>
              <a:rPr lang="ja-JP" altLang="en-US" dirty="0"/>
              <a:t>Nanjing, China 23rd - 27th May 2016</a:t>
            </a:r>
          </a:p>
          <a:p>
            <a:endParaRPr lang="ja-JP" altLang="en-US" dirty="0"/>
          </a:p>
          <a:p>
            <a:r>
              <a:rPr lang="ja-JP" altLang="en-US" dirty="0"/>
              <a:t>Agenda item: </a:t>
            </a:r>
            <a:r>
              <a:rPr lang="en-US" altLang="ja-JP" dirty="0" smtClean="0"/>
              <a:t>7.1.2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mtClean="0"/>
              <a:t>R1-166007</a:t>
            </a:r>
            <a:endParaRPr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8118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(Dense urban)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884010" y="1811291"/>
          <a:ext cx="10072077" cy="2767387"/>
        </p:xfrm>
        <a:graphic>
          <a:graphicData uri="http://schemas.openxmlformats.org/drawingml/2006/table">
            <a:tbl>
              <a:tblPr/>
              <a:tblGrid>
                <a:gridCol w="2354123"/>
                <a:gridCol w="7717954"/>
              </a:tblGrid>
              <a:tr h="319462">
                <a:tc>
                  <a:txBody>
                    <a:bodyPr/>
                    <a:lstStyle/>
                    <a:p>
                      <a:pPr algn="ctr" rtl="0" fontAlgn="ctr"/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Arial Unicode M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Dense urban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320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UE distribution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Step1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(Note 1)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: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Uniform/macro TRP (10 users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per TRP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for full buffer traffic)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Step2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(Note 1)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: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Uniform/macro TRP + Clustered/micro TRP 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(10 users per TRP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associated with </a:t>
                      </a:r>
                      <a:r>
                        <a:rPr lang="en-US" altLang="ja-JP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macro cell geographical area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for full buffer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traffic.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2/3 users randomly and uniformly dropped within the clusters, 1/3 users randomly and uniformly dropped throughout the macro geographical area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for FTP model 1/2/3, and 60 users for FTP model 2/3</a:t>
                      </a: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) (Note 2)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/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80% indoor (3km/h), 20% outdoor (30km/h)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</a:b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(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In the case of full buffer, 10 users per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TRP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is the baseline . 20 users per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TRP 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 Unicode MS"/>
                        </a:rPr>
                        <a:t>is not precluded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latin typeface="Arial Unicode MS"/>
                        </a:rPr>
                        <a:t>.)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NOTE: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In</a:t>
                      </a:r>
                      <a:r>
                        <a:rPr lang="en-US" altLang="ja-JP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 case of outdoor (30km/h), p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enetration loss in-car 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is 9 dB (LN, </a:t>
                      </a:r>
                      <a:r>
                        <a:rPr lang="el-GR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σ = 5 </a:t>
                      </a:r>
                      <a:r>
                        <a:rPr lang="en-US" sz="1600" b="0" i="0" u="none" strike="noStrike" baseline="0" dirty="0" smtClean="0">
                          <a:solidFill>
                            <a:srgbClr val="FF0000"/>
                          </a:solidFill>
                          <a:latin typeface="Arial Unicode MS"/>
                        </a:rPr>
                        <a:t>dB).</a:t>
                      </a:r>
                      <a:endParaRPr lang="en-US" sz="1600" b="0" i="0" u="none" strike="noStrike" baseline="0" dirty="0" smtClean="0">
                        <a:solidFill>
                          <a:srgbClr val="FF0000"/>
                        </a:solidFill>
                        <a:latin typeface="Arial Unicode M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707413" y="6027003"/>
            <a:ext cx="9329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Proposal 2: Add the following note applicable to</a:t>
            </a:r>
            <a:r>
              <a:rPr kumimoji="1" lang="en-US" altLang="ja-JP" sz="2400" b="1" dirty="0" smtClean="0"/>
              <a:t> all scenarios</a:t>
            </a:r>
          </a:p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NOTE: Overhead should be provided by the companies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08053" y="1386010"/>
            <a:ext cx="5440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Proposal 1: Capture the followings 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72262" y="4597903"/>
            <a:ext cx="10440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Note 1</a:t>
            </a:r>
            <a:r>
              <a:rPr lang="en-US" altLang="ja-JP" dirty="0" smtClean="0">
                <a:solidFill>
                  <a:srgbClr val="FF0000"/>
                </a:solidFill>
              </a:rPr>
              <a:t>: Step 1 shall be used for the evaluation of spectral efficiency KPIs. Step2 shall be used for the evaluation of the other deployment scenario dependant KPIs.</a:t>
            </a:r>
            <a:endParaRPr kumimoji="1" lang="en-US" altLang="ja-JP" dirty="0" smtClean="0">
              <a:solidFill>
                <a:srgbClr val="FF0000"/>
              </a:solidFill>
            </a:endParaRPr>
          </a:p>
          <a:p>
            <a:r>
              <a:rPr lang="en-US" altLang="ja-JP" dirty="0" smtClean="0">
                <a:solidFill>
                  <a:srgbClr val="FF0000"/>
                </a:solidFill>
              </a:rPr>
              <a:t>Note 2: Companies are encouraged to investigate the ratio of UEs between the macro and micro cell geographical area depending on options for micro cell dropping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6959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</TotalTime>
  <Words>139</Words>
  <Application>Microsoft Office PowerPoint</Application>
  <PresentationFormat>ユーザー設定</PresentationFormat>
  <Paragraphs>18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Remaining Evaluation Assumptions</vt:lpstr>
      <vt:lpstr>Proposal (Dense urban)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ksaito</cp:lastModifiedBy>
  <cp:revision>33</cp:revision>
  <dcterms:created xsi:type="dcterms:W3CDTF">2016-05-22T13:45:11Z</dcterms:created>
  <dcterms:modified xsi:type="dcterms:W3CDTF">2016-05-27T03:05:24Z</dcterms:modified>
</cp:coreProperties>
</file>