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7" r:id="rId2"/>
    <p:sldId id="27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1" autoAdjust="0"/>
    <p:restoredTop sz="94707" autoAdjust="0"/>
  </p:normalViewPr>
  <p:slideViewPr>
    <p:cSldViewPr>
      <p:cViewPr varScale="1">
        <p:scale>
          <a:sx n="94" d="100"/>
          <a:sy n="94" d="100"/>
        </p:scale>
        <p:origin x="2052" y="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</a:t>
            </a:r>
            <a:r>
              <a:rPr lang="en-GB" sz="2400" b="1" dirty="0" smtClean="0"/>
              <a:t>TSG-RAN1 </a:t>
            </a:r>
            <a:r>
              <a:rPr lang="en-GB" sz="2400" b="1" dirty="0"/>
              <a:t>Meeting </a:t>
            </a:r>
            <a:r>
              <a:rPr lang="en-GB" sz="2400" b="1" dirty="0" smtClean="0"/>
              <a:t>#85		</a:t>
            </a:r>
            <a:r>
              <a:rPr lang="en-GB" sz="2400" b="1" i="1" dirty="0"/>
              <a:t>	</a:t>
            </a:r>
            <a:r>
              <a:rPr lang="en-GB" sz="2400" b="1" i="1" dirty="0" smtClean="0"/>
              <a:t>R1-165994 </a:t>
            </a:r>
            <a:r>
              <a:rPr lang="en-GB" sz="2400" b="1" dirty="0" smtClean="0"/>
              <a:t>Nanjing, P.R. China, 23rd- 27th May 2016</a:t>
            </a: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the antenna model for outdoor TRP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Intel, </a:t>
            </a:r>
            <a:r>
              <a:rPr lang="en-US" sz="2800" smtClean="0"/>
              <a:t>NTT DOCMO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5943600" y="1668214"/>
            <a:ext cx="266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Agenda item: 7.1.2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2530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Choose </a:t>
            </a:r>
            <a:r>
              <a:rPr lang="en-US" dirty="0" smtClean="0"/>
              <a:t>one </a:t>
            </a:r>
            <a:r>
              <a:rPr lang="en-US" dirty="0" smtClean="0"/>
              <a:t>of the following options for outdoor TRP antenna element model and dropping assumptions:</a:t>
            </a:r>
          </a:p>
          <a:p>
            <a:pPr lvl="1"/>
            <a:r>
              <a:rPr lang="en-US" dirty="0" smtClean="0"/>
              <a:t>Option 1: Omni in horizontal, directional in vertical (5dBi gain, HPBW 40</a:t>
            </a:r>
            <a:r>
              <a:rPr lang="en-US" baseline="30000" dirty="0" smtClean="0"/>
              <a:t>0</a:t>
            </a:r>
            <a:r>
              <a:rPr lang="en-US" dirty="0" smtClean="0"/>
              <a:t>, vertical tilt 90</a:t>
            </a:r>
            <a:r>
              <a:rPr lang="en-US" baseline="30000" dirty="0" smtClean="0"/>
              <a:t>0</a:t>
            </a:r>
            <a:r>
              <a:rPr lang="en-US" dirty="0" smtClean="0"/>
              <a:t>)</a:t>
            </a:r>
          </a:p>
          <a:p>
            <a:pPr lvl="2"/>
            <a:r>
              <a:rPr lang="en-US" dirty="0" smtClean="0"/>
              <a:t>Dropping in the center of the hotspot area</a:t>
            </a:r>
            <a:endParaRPr lang="en-US" sz="2600" dirty="0"/>
          </a:p>
          <a:p>
            <a:pPr lvl="1"/>
            <a:r>
              <a:rPr lang="en-US" dirty="0" smtClean="0"/>
              <a:t>Option 2: Directional </a:t>
            </a:r>
            <a:r>
              <a:rPr lang="en-US" dirty="0"/>
              <a:t>in horizontal, directional in </a:t>
            </a:r>
            <a:r>
              <a:rPr lang="en-US" dirty="0" smtClean="0"/>
              <a:t>vertical (8dBi gain, HPBW = 65</a:t>
            </a:r>
            <a:r>
              <a:rPr lang="en-US" baseline="30000" dirty="0" smtClean="0"/>
              <a:t>0</a:t>
            </a:r>
            <a:r>
              <a:rPr lang="en-US" dirty="0" smtClean="0"/>
              <a:t>)</a:t>
            </a:r>
          </a:p>
          <a:p>
            <a:pPr lvl="2"/>
            <a:r>
              <a:rPr lang="en-US" dirty="0" smtClean="0"/>
              <a:t>One-sector deployment – each TRP has one panel array</a:t>
            </a:r>
          </a:p>
          <a:p>
            <a:pPr lvl="3"/>
            <a:r>
              <a:rPr lang="en-US" sz="2400" dirty="0" smtClean="0"/>
              <a:t>Dropping of TRP and TRP antenna orientation according to TR 36.897 (non co-channel </a:t>
            </a:r>
            <a:r>
              <a:rPr lang="en-US" sz="2400" dirty="0" err="1" smtClean="0"/>
              <a:t>hetnet</a:t>
            </a:r>
            <a:r>
              <a:rPr lang="en-US" sz="2400" dirty="0" smtClean="0"/>
              <a:t> deployment)</a:t>
            </a:r>
          </a:p>
          <a:p>
            <a:pPr lvl="2"/>
            <a:r>
              <a:rPr lang="en-US" dirty="0" smtClean="0"/>
              <a:t>Three-sector deployment – each TRP has three panel arrays</a:t>
            </a:r>
          </a:p>
          <a:p>
            <a:pPr lvl="3"/>
            <a:r>
              <a:rPr lang="en-US" sz="2400" dirty="0"/>
              <a:t>Dropping of TRP in the center of the hotspot </a:t>
            </a:r>
            <a:r>
              <a:rPr lang="en-US" sz="2400" dirty="0" smtClean="0"/>
              <a:t>area</a:t>
            </a:r>
          </a:p>
          <a:p>
            <a:pPr lvl="3"/>
            <a:r>
              <a:rPr lang="en-US" sz="2400" dirty="0" smtClean="0"/>
              <a:t>Option A: Azimuth orientation of TRP antenna is random</a:t>
            </a:r>
          </a:p>
          <a:p>
            <a:pPr lvl="3"/>
            <a:r>
              <a:rPr lang="en-US" sz="2400" dirty="0"/>
              <a:t>O</a:t>
            </a:r>
            <a:r>
              <a:rPr lang="en-US" sz="2400" dirty="0" smtClean="0"/>
              <a:t>ption </a:t>
            </a:r>
            <a:r>
              <a:rPr lang="en-US" sz="2400" dirty="0"/>
              <a:t>B</a:t>
            </a:r>
            <a:r>
              <a:rPr lang="en-US" sz="2400" dirty="0" smtClean="0"/>
              <a:t>: Azimuth orientation of TRP </a:t>
            </a:r>
            <a:r>
              <a:rPr lang="en-US" sz="2400" dirty="0"/>
              <a:t>is </a:t>
            </a:r>
            <a:r>
              <a:rPr lang="en-US" sz="2400" dirty="0" smtClean="0"/>
              <a:t>according to macro TRP deployment</a:t>
            </a:r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9547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5696</TotalTime>
  <Words>153</Words>
  <Application>Microsoft Office PowerPoint</Application>
  <PresentationFormat>On-screen Show (4:3)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Davydov, Alexei</dc:creator>
  <cp:keywords>CTPClassification=CTP_PUBLIC:VisualMarkings=</cp:keywords>
  <cp:lastModifiedBy>Intel</cp:lastModifiedBy>
  <cp:revision>312</cp:revision>
  <dcterms:created xsi:type="dcterms:W3CDTF">2016-03-24T01:14:08Z</dcterms:created>
  <dcterms:modified xsi:type="dcterms:W3CDTF">2016-05-27T01:58:38Z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5fef979f-62ed-4531-988e-ee6b9d3983f9</vt:lpwstr>
  </property>
  <property fmtid="{D5CDD505-2E9C-101B-9397-08002B2CF9AE}" pid="3" name="CTP_TimeStamp">
    <vt:lpwstr>2016-05-27 01:58:37Z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