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9" r:id="rId3"/>
    <p:sldId id="27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0" autoAdjust="0"/>
    <p:restoredTop sz="98883" autoAdjust="0"/>
  </p:normalViewPr>
  <p:slideViewPr>
    <p:cSldViewPr>
      <p:cViewPr varScale="1">
        <p:scale>
          <a:sx n="89" d="100"/>
          <a:sy n="89" d="100"/>
        </p:scale>
        <p:origin x="144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soriaga\Desktop\JBS%20Work\WF%20Coding\ComparisonTabl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soriaga\Desktop\JBS%20Work\ComparisonTabl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SNR to Achieve BLER=1% for QPSK R=1/5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Polar (R1-164377)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'Rate 1d5 QPSK EMBB'!$A$8:$A$14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'Rate 1d5 QPSK EMBB'!$C$8:$C$14</c:f>
              <c:numCache>
                <c:formatCode>General</c:formatCode>
                <c:ptCount val="7"/>
                <c:pt idx="0">
                  <c:v>-2.7294000867203758</c:v>
                </c:pt>
                <c:pt idx="1">
                  <c:v>-3.2294000867203758</c:v>
                </c:pt>
                <c:pt idx="2">
                  <c:v>-3.4794000867203758</c:v>
                </c:pt>
                <c:pt idx="3">
                  <c:v>-3.679400086720376</c:v>
                </c:pt>
                <c:pt idx="4">
                  <c:v>-3.7794000867203756</c:v>
                </c:pt>
                <c:pt idx="5">
                  <c:v>-3.8794000867203757</c:v>
                </c:pt>
                <c:pt idx="6">
                  <c:v>-3.929400086720376</c:v>
                </c:pt>
              </c:numCache>
            </c:numRef>
          </c:yVal>
          <c:smooth val="0"/>
        </c:ser>
        <c:ser>
          <c:idx val="1"/>
          <c:order val="1"/>
          <c:tx>
            <c:v>Turbo (R1-164186)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'Rate 1d5 QPSK EMBB'!$E$8:$E$13</c:f>
              <c:numCache>
                <c:formatCode>0.00</c:formatCode>
                <c:ptCount val="6"/>
                <c:pt idx="0">
                  <c:v>100</c:v>
                </c:pt>
                <c:pt idx="1">
                  <c:v>200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6144</c:v>
                </c:pt>
              </c:numCache>
            </c:numRef>
          </c:xVal>
          <c:yVal>
            <c:numRef>
              <c:f>'Rate 1d5 QPSK EMBB'!$F$8:$F$13</c:f>
              <c:numCache>
                <c:formatCode>General</c:formatCode>
                <c:ptCount val="6"/>
                <c:pt idx="0">
                  <c:v>-2</c:v>
                </c:pt>
                <c:pt idx="1">
                  <c:v>-2.7</c:v>
                </c:pt>
                <c:pt idx="2">
                  <c:v>-3</c:v>
                </c:pt>
                <c:pt idx="3">
                  <c:v>-3.1</c:v>
                </c:pt>
                <c:pt idx="4">
                  <c:v>-3.2</c:v>
                </c:pt>
                <c:pt idx="5">
                  <c:v>-3.2</c:v>
                </c:pt>
              </c:numCache>
            </c:numRef>
          </c:yVal>
          <c:smooth val="0"/>
        </c:ser>
        <c:ser>
          <c:idx val="2"/>
          <c:order val="2"/>
          <c:tx>
            <c:v>LDPC (R1-164698)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'Rate 1d5 QPSK EMBB'!$I$8:$I$14</c:f>
              <c:numCache>
                <c:formatCode>0</c:formatCode>
                <c:ptCount val="7"/>
                <c:pt idx="0">
                  <c:v>99</c:v>
                </c:pt>
                <c:pt idx="1">
                  <c:v>396</c:v>
                </c:pt>
                <c:pt idx="2">
                  <c:v>864</c:v>
                </c:pt>
                <c:pt idx="3">
                  <c:v>1728</c:v>
                </c:pt>
                <c:pt idx="4">
                  <c:v>3456</c:v>
                </c:pt>
                <c:pt idx="5">
                  <c:v>5760</c:v>
                </c:pt>
                <c:pt idx="6">
                  <c:v>6912</c:v>
                </c:pt>
              </c:numCache>
            </c:numRef>
          </c:xVal>
          <c:yVal>
            <c:numRef>
              <c:f>'Rate 1d5 QPSK EMBB'!$K$8:$K$14</c:f>
              <c:numCache>
                <c:formatCode>General</c:formatCode>
                <c:ptCount val="7"/>
                <c:pt idx="0">
                  <c:v>-2.2000000000000002</c:v>
                </c:pt>
                <c:pt idx="1">
                  <c:v>-3.3</c:v>
                </c:pt>
                <c:pt idx="2">
                  <c:v>-3.7</c:v>
                </c:pt>
                <c:pt idx="3">
                  <c:v>-3.9</c:v>
                </c:pt>
                <c:pt idx="4">
                  <c:v>-4</c:v>
                </c:pt>
                <c:pt idx="5">
                  <c:v>-4.0999999999999996</c:v>
                </c:pt>
                <c:pt idx="6">
                  <c:v>-4.0999999999999996</c:v>
                </c:pt>
              </c:numCache>
            </c:numRef>
          </c:yVal>
          <c:smooth val="0"/>
        </c:ser>
        <c:ser>
          <c:idx val="3"/>
          <c:order val="3"/>
          <c:tx>
            <c:v>Turbo (R1-164358)</c:v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'Rate 1d5 QPSK EMBB'!$M$8:$M$17</c:f>
              <c:numCache>
                <c:formatCode>0</c:formatCode>
                <c:ptCount val="10"/>
                <c:pt idx="0">
                  <c:v>20</c:v>
                </c:pt>
                <c:pt idx="1">
                  <c:v>40</c:v>
                </c:pt>
                <c:pt idx="2">
                  <c:v>100</c:v>
                </c:pt>
                <c:pt idx="3">
                  <c:v>200</c:v>
                </c:pt>
                <c:pt idx="4">
                  <c:v>400</c:v>
                </c:pt>
                <c:pt idx="5">
                  <c:v>600</c:v>
                </c:pt>
                <c:pt idx="6">
                  <c:v>1000</c:v>
                </c:pt>
                <c:pt idx="7">
                  <c:v>2000</c:v>
                </c:pt>
                <c:pt idx="8">
                  <c:v>4000</c:v>
                </c:pt>
                <c:pt idx="9">
                  <c:v>8192</c:v>
                </c:pt>
              </c:numCache>
            </c:numRef>
          </c:xVal>
          <c:yVal>
            <c:numRef>
              <c:f>'Rate 1d5 QPSK EMBB'!$O$8:$O$17</c:f>
              <c:numCache>
                <c:formatCode>General</c:formatCode>
                <c:ptCount val="10"/>
                <c:pt idx="0">
                  <c:v>1.320599913279624</c:v>
                </c:pt>
                <c:pt idx="1">
                  <c:v>-0.77940008672037564</c:v>
                </c:pt>
                <c:pt idx="2">
                  <c:v>-1.8794000867203757</c:v>
                </c:pt>
                <c:pt idx="3">
                  <c:v>-2.5794000867203759</c:v>
                </c:pt>
                <c:pt idx="4">
                  <c:v>-2.9794000867203758</c:v>
                </c:pt>
                <c:pt idx="5">
                  <c:v>-3.179400086720376</c:v>
                </c:pt>
                <c:pt idx="6">
                  <c:v>-3.3794000867203757</c:v>
                </c:pt>
                <c:pt idx="7">
                  <c:v>-3.5794000867203759</c:v>
                </c:pt>
                <c:pt idx="8">
                  <c:v>-3.7294000867203758</c:v>
                </c:pt>
                <c:pt idx="9">
                  <c:v>-3.7794000867203756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5916792"/>
        <c:axId val="205917184"/>
      </c:scatterChart>
      <c:valAx>
        <c:axId val="2059167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Info Blocklength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917184"/>
        <c:crossesAt val="-4.5"/>
        <c:crossBetween val="midCat"/>
      </c:valAx>
      <c:valAx>
        <c:axId val="205917184"/>
        <c:scaling>
          <c:orientation val="minMax"/>
          <c:max val="-1.5"/>
          <c:min val="-4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SNR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91679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SNR to Achieve BLER=1% for 64-QAM R=8/9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Polar (R1-164377)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'Rate 8d9 64 QAM EMBB'!$A$8:$A$14</c:f>
              <c:numCache>
                <c:formatCode>General</c:formatCode>
                <c:ptCount val="7"/>
                <c:pt idx="0">
                  <c:v>100</c:v>
                </c:pt>
                <c:pt idx="1">
                  <c:v>400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'Rate 8d9 64 QAM EMBB'!$C$8:$C$14</c:f>
              <c:numCache>
                <c:formatCode>General</c:formatCode>
                <c:ptCount val="7"/>
                <c:pt idx="2">
                  <c:v>18.969987279362623</c:v>
                </c:pt>
                <c:pt idx="3">
                  <c:v>18.769987279362624</c:v>
                </c:pt>
                <c:pt idx="4">
                  <c:v>18.519987279362624</c:v>
                </c:pt>
                <c:pt idx="5">
                  <c:v>18.519987279362624</c:v>
                </c:pt>
                <c:pt idx="6">
                  <c:v>18.369987279362622</c:v>
                </c:pt>
              </c:numCache>
            </c:numRef>
          </c:yVal>
          <c:smooth val="0"/>
        </c:ser>
        <c:ser>
          <c:idx val="1"/>
          <c:order val="1"/>
          <c:tx>
            <c:v>Turbo (R1-164186)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'Rate 8d9 64 QAM EMBB'!$E$8:$E$13</c:f>
              <c:numCache>
                <c:formatCode>0.00</c:formatCode>
                <c:ptCount val="6"/>
                <c:pt idx="0">
                  <c:v>104</c:v>
                </c:pt>
                <c:pt idx="1">
                  <c:v>400</c:v>
                </c:pt>
                <c:pt idx="2">
                  <c:v>1008</c:v>
                </c:pt>
                <c:pt idx="3">
                  <c:v>2016</c:v>
                </c:pt>
                <c:pt idx="4">
                  <c:v>4032</c:v>
                </c:pt>
                <c:pt idx="5">
                  <c:v>6144</c:v>
                </c:pt>
              </c:numCache>
            </c:numRef>
          </c:xVal>
          <c:yVal>
            <c:numRef>
              <c:f>'Rate 8d9 64 QAM EMBB'!$F$8:$F$13</c:f>
              <c:numCache>
                <c:formatCode>General</c:formatCode>
                <c:ptCount val="6"/>
                <c:pt idx="0">
                  <c:v>21.8</c:v>
                </c:pt>
                <c:pt idx="1">
                  <c:v>19.75</c:v>
                </c:pt>
                <c:pt idx="2">
                  <c:v>19.75</c:v>
                </c:pt>
                <c:pt idx="3">
                  <c:v>18.899999999999999</c:v>
                </c:pt>
                <c:pt idx="4">
                  <c:v>18.850000000000001</c:v>
                </c:pt>
                <c:pt idx="5">
                  <c:v>18.850000000000001</c:v>
                </c:pt>
              </c:numCache>
            </c:numRef>
          </c:yVal>
          <c:smooth val="0"/>
        </c:ser>
        <c:ser>
          <c:idx val="2"/>
          <c:order val="2"/>
          <c:tx>
            <c:v>LDPC (R1-164698)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'Rate 8d9 64 QAM EMBB'!$I$8:$I$14</c:f>
              <c:numCache>
                <c:formatCode>0</c:formatCode>
                <c:ptCount val="7"/>
                <c:pt idx="0">
                  <c:v>96</c:v>
                </c:pt>
                <c:pt idx="1">
                  <c:v>416</c:v>
                </c:pt>
                <c:pt idx="2">
                  <c:v>1024</c:v>
                </c:pt>
                <c:pt idx="3">
                  <c:v>2048</c:v>
                </c:pt>
                <c:pt idx="4">
                  <c:v>4096</c:v>
                </c:pt>
                <c:pt idx="5">
                  <c:v>6144</c:v>
                </c:pt>
                <c:pt idx="6">
                  <c:v>8192</c:v>
                </c:pt>
              </c:numCache>
            </c:numRef>
          </c:xVal>
          <c:yVal>
            <c:numRef>
              <c:f>'Rate 8d9 64 QAM EMBB'!$J$8:$J$14</c:f>
              <c:numCache>
                <c:formatCode>General</c:formatCode>
                <c:ptCount val="7"/>
                <c:pt idx="0">
                  <c:v>21.19</c:v>
                </c:pt>
                <c:pt idx="1">
                  <c:v>19.649999999999999</c:v>
                </c:pt>
                <c:pt idx="2">
                  <c:v>18.97</c:v>
                </c:pt>
                <c:pt idx="3">
                  <c:v>18.61</c:v>
                </c:pt>
                <c:pt idx="4">
                  <c:v>18.350000000000001</c:v>
                </c:pt>
                <c:pt idx="5">
                  <c:v>18.2</c:v>
                </c:pt>
                <c:pt idx="6">
                  <c:v>18.11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5917968"/>
        <c:axId val="205918360"/>
      </c:scatterChart>
      <c:valAx>
        <c:axId val="2059179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Info Blocklength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918360"/>
        <c:crossesAt val="-4.5"/>
        <c:crossBetween val="midCat"/>
      </c:valAx>
      <c:valAx>
        <c:axId val="205918360"/>
        <c:scaling>
          <c:orientation val="minMax"/>
          <c:min val="1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SNR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59179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2433637"/>
            <a:ext cx="7315200" cy="1470025"/>
          </a:xfrm>
        </p:spPr>
        <p:txBody>
          <a:bodyPr/>
          <a:lstStyle/>
          <a:p>
            <a:r>
              <a:rPr lang="en-US" dirty="0" smtClean="0"/>
              <a:t>WF on channel coding simulation data sharing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45329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R1-165959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7.1.5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Include file format of results with contribution</a:t>
            </a:r>
          </a:p>
          <a:p>
            <a:pPr lvl="2"/>
            <a:r>
              <a:rPr lang="en-US" dirty="0" smtClean="0"/>
              <a:t>Use excel file template provided </a:t>
            </a:r>
            <a:r>
              <a:rPr lang="en-US" smtClean="0"/>
              <a:t>in </a:t>
            </a:r>
            <a:r>
              <a:rPr lang="en-US" smtClean="0"/>
              <a:t>ExampleResults.xlsx</a:t>
            </a:r>
            <a:endParaRPr lang="en-US" dirty="0" smtClean="0">
              <a:solidFill>
                <a:srgbClr val="FF0000"/>
              </a:solidFill>
            </a:endParaRPr>
          </a:p>
          <a:p>
            <a:pPr lvl="2"/>
            <a:r>
              <a:rPr lang="en-US" dirty="0"/>
              <a:t>Multiple columns for </a:t>
            </a:r>
          </a:p>
          <a:p>
            <a:pPr lvl="3"/>
            <a:r>
              <a:rPr lang="en-US" dirty="0"/>
              <a:t>QAM, Rate, Info. </a:t>
            </a:r>
            <a:r>
              <a:rPr lang="en-US" dirty="0" err="1"/>
              <a:t>Blocklength</a:t>
            </a:r>
            <a:r>
              <a:rPr lang="en-US" dirty="0"/>
              <a:t>, </a:t>
            </a:r>
            <a:r>
              <a:rPr lang="en-US" dirty="0" err="1"/>
              <a:t>Es</a:t>
            </a:r>
            <a:r>
              <a:rPr lang="en-US" dirty="0"/>
              <a:t>/N0, BLER</a:t>
            </a:r>
            <a:endParaRPr lang="en-US" dirty="0" smtClean="0"/>
          </a:p>
          <a:p>
            <a:pPr lvl="2"/>
            <a:r>
              <a:rPr lang="en-US" dirty="0" smtClean="0"/>
              <a:t>Separate tab to provide context </a:t>
            </a:r>
          </a:p>
          <a:p>
            <a:pPr lvl="3"/>
            <a:r>
              <a:rPr lang="en-US" dirty="0" smtClean="0"/>
              <a:t>Contribution#, name of code, </a:t>
            </a:r>
            <a:r>
              <a:rPr lang="en-US" dirty="0"/>
              <a:t>decoder implementation, #</a:t>
            </a:r>
            <a:r>
              <a:rPr lang="en-US" dirty="0" smtClean="0"/>
              <a:t>iterations or list size, name of code construction, name of rate matching algorithm, #CRC bits, and other parameters</a:t>
            </a:r>
          </a:p>
          <a:p>
            <a:pPr lvl="3"/>
            <a:endParaRPr lang="en-US" dirty="0" smtClean="0"/>
          </a:p>
          <a:p>
            <a:pPr lvl="1"/>
            <a:r>
              <a:rPr lang="en-GB" dirty="0" smtClean="0"/>
              <a:t>Companies encouraged to submit with their contribution for RAN1 #86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7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comparison from RAN1 #85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95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Important notes</a:t>
            </a:r>
          </a:p>
          <a:p>
            <a:pPr lvl="1"/>
            <a:r>
              <a:rPr lang="en-US" dirty="0"/>
              <a:t>Complexity assumptions are not reported below and not </a:t>
            </a:r>
            <a:r>
              <a:rPr lang="en-US" dirty="0" smtClean="0"/>
              <a:t>aligned</a:t>
            </a:r>
          </a:p>
          <a:p>
            <a:pPr lvl="1"/>
            <a:r>
              <a:rPr lang="en-US" dirty="0" smtClean="0"/>
              <a:t>Plots below have not been cross simulated b/w companies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2812148"/>
              </p:ext>
            </p:extLst>
          </p:nvPr>
        </p:nvGraphicFramePr>
        <p:xfrm>
          <a:off x="4038601" y="2971800"/>
          <a:ext cx="5181599" cy="3061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6956184"/>
              </p:ext>
            </p:extLst>
          </p:nvPr>
        </p:nvGraphicFramePr>
        <p:xfrm>
          <a:off x="228601" y="2991987"/>
          <a:ext cx="4267200" cy="3102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22367" y="6324600"/>
            <a:ext cx="7428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Purpose is to facilitate comparison (with proper context) among companies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101038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6364</TotalTime>
  <Words>162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Malgun Gothic</vt:lpstr>
      <vt:lpstr>Malgun Gothic</vt:lpstr>
      <vt:lpstr>Arial</vt:lpstr>
      <vt:lpstr>Calibri</vt:lpstr>
      <vt:lpstr>Times New Roman</vt:lpstr>
      <vt:lpstr>Office Theme</vt:lpstr>
      <vt:lpstr>WF on channel coding simulation data sharing</vt:lpstr>
      <vt:lpstr>Proposal</vt:lpstr>
      <vt:lpstr>Example comparison from RAN1 #85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implicit dependencies</dc:title>
  <dc:creator>Paul.Marinier@InterDigital.com</dc:creator>
  <cp:lastModifiedBy>Soriaga, Joseph</cp:lastModifiedBy>
  <cp:revision>240</cp:revision>
  <dcterms:created xsi:type="dcterms:W3CDTF">2006-08-16T00:00:00Z</dcterms:created>
  <dcterms:modified xsi:type="dcterms:W3CDTF">2016-05-26T23:26:36Z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1460447092</vt:lpwstr>
  </property>
</Properties>
</file>