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8"/>
  </p:notesMasterIdLst>
  <p:sldIdLst>
    <p:sldId id="260" r:id="rId2"/>
    <p:sldId id="263" r:id="rId3"/>
    <p:sldId id="261" r:id="rId4"/>
    <p:sldId id="262" r:id="rId5"/>
    <p:sldId id="259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FB4C4-AB47-46A6-9713-4A2F5433D782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8D71D-EB5E-4198-8588-46A5AD595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781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946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43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49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177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48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3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130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54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935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536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0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BE80A-0B99-4E9D-A958-679C37C5246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650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r>
              <a:rPr lang="fr-FR" altLang="ko-KR" sz="3600" dirty="0">
                <a:ea typeface="굴림" charset="-127"/>
              </a:rPr>
              <a:t>WF on semi-persistent transmission for mode 2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Ericsson, Qualcomm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#85</a:t>
            </a:r>
            <a:r>
              <a:rPr lang="en-GB" altLang="ko-KR" sz="1800" b="1" dirty="0">
                <a:cs typeface="Times New Roman" pitchFamily="18" charset="0"/>
              </a:rPr>
              <a:t>				                     </a:t>
            </a:r>
            <a:r>
              <a:rPr lang="en-GB" altLang="ko-KR" sz="1800" b="1" dirty="0" smtClean="0">
                <a:cs typeface="Times New Roman" pitchFamily="18" charset="0"/>
              </a:rPr>
              <a:t>R1-165957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ko-KR" sz="1800" b="1" dirty="0"/>
              <a:t>Nanjing, China, 23</a:t>
            </a:r>
            <a:r>
              <a:rPr lang="en-US" altLang="ko-KR" sz="1800" b="1" baseline="30000" dirty="0"/>
              <a:t>rd</a:t>
            </a:r>
            <a:r>
              <a:rPr lang="en-US" altLang="ko-KR" sz="1800" b="1" dirty="0"/>
              <a:t> - 27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 May 2016</a:t>
            </a:r>
            <a:endParaRPr lang="ko-KR" altLang="ko-KR" sz="1800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6.2.2.2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2994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 traffic is not totally periodic</a:t>
            </a:r>
          </a:p>
          <a:p>
            <a:pPr lvl="1"/>
            <a:r>
              <a:rPr lang="en-US" dirty="0" smtClean="0"/>
              <a:t>Perfect prediction of future packet arrivals (at </a:t>
            </a:r>
            <a:r>
              <a:rPr lang="en-US" dirty="0" err="1" smtClean="0"/>
              <a:t>tx</a:t>
            </a:r>
            <a:r>
              <a:rPr lang="en-US" dirty="0" smtClean="0"/>
              <a:t> buffer) is not possible</a:t>
            </a:r>
          </a:p>
          <a:p>
            <a:r>
              <a:rPr lang="en-US" dirty="0" smtClean="0"/>
              <a:t>RAN1 has agreed to sensing-based autonomous resource selection</a:t>
            </a:r>
          </a:p>
          <a:p>
            <a:pPr lvl="1"/>
            <a:r>
              <a:rPr lang="en-US" dirty="0" smtClean="0"/>
              <a:t>Sensing-based autonomous RA only works fine if traffic is predictable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32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Proposals booking a single resource in the future:</a:t>
            </a:r>
          </a:p>
          <a:p>
            <a:pPr lvl="1"/>
            <a:r>
              <a:rPr lang="en-US" dirty="0" smtClean="0"/>
              <a:t>‘e’ is a single value. Examples:</a:t>
            </a:r>
          </a:p>
          <a:p>
            <a:pPr lvl="2"/>
            <a:r>
              <a:rPr lang="en-US" dirty="0" smtClean="0"/>
              <a:t>‘e=100 </a:t>
            </a:r>
            <a:r>
              <a:rPr lang="en-US" dirty="0" err="1" smtClean="0"/>
              <a:t>ms’</a:t>
            </a:r>
            <a:r>
              <a:rPr lang="en-US" dirty="0" smtClean="0"/>
              <a:t> or </a:t>
            </a:r>
            <a:r>
              <a:rPr lang="en-US" dirty="0"/>
              <a:t>‘</a:t>
            </a:r>
            <a:r>
              <a:rPr lang="en-US" dirty="0" smtClean="0"/>
              <a:t>e=300 </a:t>
            </a:r>
            <a:r>
              <a:rPr lang="en-US" dirty="0" err="1"/>
              <a:t>ms</a:t>
            </a:r>
            <a:r>
              <a:rPr lang="en-US" dirty="0" err="1" smtClean="0"/>
              <a:t>’</a:t>
            </a:r>
            <a:endParaRPr lang="en-US" dirty="0" smtClean="0"/>
          </a:p>
          <a:p>
            <a:pPr lvl="1"/>
            <a:r>
              <a:rPr lang="en-US" dirty="0" smtClean="0"/>
              <a:t>Advantages:</a:t>
            </a:r>
          </a:p>
          <a:p>
            <a:pPr lvl="2"/>
            <a:r>
              <a:rPr lang="en-US" dirty="0" smtClean="0"/>
              <a:t>UE minimizes amount of booked resources</a:t>
            </a:r>
          </a:p>
          <a:p>
            <a:pPr lvl="1"/>
            <a:r>
              <a:rPr lang="en-US" dirty="0" smtClean="0"/>
              <a:t>Disadvantages:</a:t>
            </a:r>
          </a:p>
          <a:p>
            <a:pPr lvl="2"/>
            <a:r>
              <a:rPr lang="en-US" dirty="0"/>
              <a:t>If UE receives packets not aligned with transmission opportunities, either</a:t>
            </a:r>
          </a:p>
          <a:p>
            <a:pPr lvl="3"/>
            <a:r>
              <a:rPr lang="en-US" dirty="0"/>
              <a:t>Latency requirement is not met</a:t>
            </a:r>
          </a:p>
          <a:p>
            <a:pPr lvl="3"/>
            <a:r>
              <a:rPr lang="en-US" dirty="0"/>
              <a:t>UE transmission happens on “unpredictable” resources</a:t>
            </a:r>
          </a:p>
          <a:p>
            <a:pPr lvl="1"/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67544" y="1268760"/>
            <a:ext cx="8352928" cy="20162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87624" y="1268760"/>
            <a:ext cx="396044" cy="115212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167778" y="1268760"/>
            <a:ext cx="39604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5" idx="3"/>
            <a:endCxn id="6" idx="1"/>
          </p:cNvCxnSpPr>
          <p:nvPr/>
        </p:nvCxnSpPr>
        <p:spPr>
          <a:xfrm>
            <a:off x="1583668" y="1844824"/>
            <a:ext cx="558411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87852" y="1475492"/>
            <a:ext cx="5579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Single booking (e.g. 300 </a:t>
            </a:r>
            <a:r>
              <a:rPr lang="en-US" dirty="0" err="1" smtClean="0"/>
              <a:t>ms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607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56992"/>
            <a:ext cx="8507288" cy="350100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Proposals booking multiple resource in the future </a:t>
            </a:r>
          </a:p>
          <a:p>
            <a:pPr lvl="1"/>
            <a:r>
              <a:rPr lang="en-US" dirty="0" smtClean="0"/>
              <a:t>‘e’ is a multiple values. Examples:</a:t>
            </a:r>
          </a:p>
          <a:p>
            <a:pPr lvl="2"/>
            <a:r>
              <a:rPr lang="en-US" dirty="0" smtClean="0"/>
              <a:t>e={100,200,300,…} </a:t>
            </a:r>
          </a:p>
          <a:p>
            <a:pPr lvl="3"/>
            <a:r>
              <a:rPr lang="en-US" dirty="0" smtClean="0"/>
              <a:t>Advantages:  </a:t>
            </a:r>
          </a:p>
          <a:p>
            <a:pPr lvl="4"/>
            <a:r>
              <a:rPr lang="en-US" dirty="0" smtClean="0"/>
              <a:t>UE meets 100 </a:t>
            </a:r>
            <a:r>
              <a:rPr lang="en-US" dirty="0" err="1" smtClean="0"/>
              <a:t>ms</a:t>
            </a:r>
            <a:r>
              <a:rPr lang="en-US" dirty="0" smtClean="0"/>
              <a:t> latency requirement for any packet arrival.</a:t>
            </a:r>
          </a:p>
          <a:p>
            <a:pPr lvl="4"/>
            <a:r>
              <a:rPr lang="en-US" dirty="0" smtClean="0"/>
              <a:t>UE transmissions happen on “predictable” resources</a:t>
            </a:r>
          </a:p>
          <a:p>
            <a:pPr lvl="3"/>
            <a:r>
              <a:rPr lang="en-US" dirty="0" smtClean="0"/>
              <a:t>Disadvantages: UE may book many more resources than it actually uses.</a:t>
            </a:r>
          </a:p>
          <a:p>
            <a:pPr lvl="2"/>
            <a:r>
              <a:rPr lang="en-US" dirty="0" smtClean="0"/>
              <a:t>e={300,600,900,…}</a:t>
            </a:r>
          </a:p>
          <a:p>
            <a:pPr lvl="3"/>
            <a:r>
              <a:rPr lang="en-US" dirty="0" smtClean="0"/>
              <a:t>Advantages: UE books smaller number of resources</a:t>
            </a:r>
          </a:p>
          <a:p>
            <a:pPr lvl="3"/>
            <a:r>
              <a:rPr lang="en-US" dirty="0" smtClean="0"/>
              <a:t>Disadvantages:</a:t>
            </a:r>
          </a:p>
          <a:p>
            <a:pPr lvl="4"/>
            <a:r>
              <a:rPr lang="en-US" dirty="0" smtClean="0"/>
              <a:t>If UE receives packets not aligned with transmission opportunities, either</a:t>
            </a:r>
          </a:p>
          <a:p>
            <a:pPr lvl="5"/>
            <a:r>
              <a:rPr lang="en-US" dirty="0" smtClean="0"/>
              <a:t>Latency requirement is not met</a:t>
            </a:r>
          </a:p>
          <a:p>
            <a:pPr lvl="5"/>
            <a:r>
              <a:rPr lang="en-US" dirty="0" smtClean="0"/>
              <a:t>UE transmission happens on “unpredictable” resources</a:t>
            </a:r>
          </a:p>
          <a:p>
            <a:pPr lvl="2"/>
            <a:r>
              <a:rPr lang="en-US" dirty="0" smtClean="0"/>
              <a:t>If UE switches periodicities, status of old bookings is unclear.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196752"/>
            <a:ext cx="9199472" cy="20162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20080" y="1196752"/>
            <a:ext cx="396044" cy="115212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700234" y="1196752"/>
            <a:ext cx="39604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736304" y="1196752"/>
            <a:ext cx="39604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771944" y="1196752"/>
            <a:ext cx="39604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5" idx="2"/>
          </p:cNvCxnSpPr>
          <p:nvPr/>
        </p:nvCxnSpPr>
        <p:spPr>
          <a:xfrm>
            <a:off x="918102" y="2348880"/>
            <a:ext cx="1170130" cy="43204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10" idx="2"/>
          </p:cNvCxnSpPr>
          <p:nvPr/>
        </p:nvCxnSpPr>
        <p:spPr>
          <a:xfrm flipV="1">
            <a:off x="2088232" y="2348880"/>
            <a:ext cx="846094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11" idx="2"/>
          </p:cNvCxnSpPr>
          <p:nvPr/>
        </p:nvCxnSpPr>
        <p:spPr>
          <a:xfrm flipV="1">
            <a:off x="2088232" y="2348880"/>
            <a:ext cx="2881734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6" idx="2"/>
          </p:cNvCxnSpPr>
          <p:nvPr/>
        </p:nvCxnSpPr>
        <p:spPr>
          <a:xfrm flipV="1">
            <a:off x="2088232" y="2348880"/>
            <a:ext cx="4810024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8628524" y="1196752"/>
            <a:ext cx="39604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>
            <a:endCxn id="24" idx="2"/>
          </p:cNvCxnSpPr>
          <p:nvPr/>
        </p:nvCxnSpPr>
        <p:spPr>
          <a:xfrm flipV="1">
            <a:off x="2088232" y="2348880"/>
            <a:ext cx="6738314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21590" y="2773944"/>
            <a:ext cx="3846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Multiple booking (e.g., every 100 </a:t>
            </a:r>
            <a:r>
              <a:rPr lang="en-US" dirty="0" err="1" smtClean="0"/>
              <a:t>ms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919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Compromise 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 UE indicates that it intends to reuse (for potential transmission) the frequency resource signaled for transmission in the </a:t>
            </a:r>
            <a:r>
              <a:rPr lang="en-US" dirty="0" smtClean="0"/>
              <a:t>SA</a:t>
            </a:r>
            <a:r>
              <a:rPr lang="en-US" dirty="0"/>
              <a:t> </a:t>
            </a:r>
            <a:r>
              <a:rPr lang="en-US" dirty="0" smtClean="0"/>
              <a:t>with a period of 100ms</a:t>
            </a:r>
          </a:p>
          <a:p>
            <a:pPr lvl="2"/>
            <a:r>
              <a:rPr lang="en-US" dirty="0" smtClean="0"/>
              <a:t>e = d + k*100 </a:t>
            </a:r>
            <a:r>
              <a:rPr lang="en-US" dirty="0" err="1"/>
              <a:t>ms</a:t>
            </a:r>
            <a:r>
              <a:rPr lang="en-US" dirty="0"/>
              <a:t> (k=1,2,…)</a:t>
            </a:r>
          </a:p>
          <a:p>
            <a:pPr lvl="2"/>
            <a:r>
              <a:rPr lang="en-US" dirty="0"/>
              <a:t>FFS terminating conditions (e.g., timeout, explicit release, underutilization, etc</a:t>
            </a:r>
            <a:r>
              <a:rPr lang="en-US" dirty="0" smtClean="0"/>
              <a:t>.)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mtClean="0"/>
              <a:t>UE </a:t>
            </a:r>
            <a:r>
              <a:rPr lang="en-US" dirty="0" smtClean="0"/>
              <a:t>signals </a:t>
            </a:r>
            <a:r>
              <a:rPr lang="en-US" dirty="0"/>
              <a:t>in SA the predicted time of its next transmission (e.g., k=3 for transmission in 300 </a:t>
            </a:r>
            <a:r>
              <a:rPr lang="en-US" dirty="0" err="1"/>
              <a:t>ms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Maximum value of k =  10</a:t>
            </a:r>
            <a:endParaRPr lang="en-US" dirty="0"/>
          </a:p>
          <a:p>
            <a:pPr lvl="2"/>
            <a:r>
              <a:rPr lang="en-US" dirty="0"/>
              <a:t>Time for next transmission prediction is </a:t>
            </a:r>
            <a:r>
              <a:rPr lang="en-US" dirty="0" smtClean="0"/>
              <a:t>specified as a function of arrival </a:t>
            </a:r>
            <a:r>
              <a:rPr lang="en-US" dirty="0"/>
              <a:t>time of previous </a:t>
            </a:r>
            <a:r>
              <a:rPr lang="en-US" dirty="0" smtClean="0"/>
              <a:t>packets</a:t>
            </a:r>
          </a:p>
          <a:p>
            <a:pPr lvl="3"/>
            <a:r>
              <a:rPr lang="en-US" dirty="0" smtClean="0"/>
              <a:t>Details FFS</a:t>
            </a:r>
          </a:p>
          <a:p>
            <a:pPr lvl="2"/>
            <a:r>
              <a:rPr lang="en-US" dirty="0" smtClean="0"/>
              <a:t>Receiver UE uses this information</a:t>
            </a:r>
          </a:p>
          <a:p>
            <a:pPr lvl="3"/>
            <a:r>
              <a:rPr lang="en-US" dirty="0" smtClean="0"/>
              <a:t>The </a:t>
            </a:r>
            <a:r>
              <a:rPr lang="en-US" dirty="0" err="1" smtClean="0"/>
              <a:t>eNB</a:t>
            </a:r>
            <a:r>
              <a:rPr lang="en-US" dirty="0" smtClean="0"/>
              <a:t>/pre-configuration may configure UEs to ignore this information</a:t>
            </a:r>
          </a:p>
          <a:p>
            <a:pPr lvl="3"/>
            <a:r>
              <a:rPr lang="en-US" dirty="0" smtClean="0"/>
              <a:t>FFS other details</a:t>
            </a:r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2404641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 of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507288" cy="2952328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UE books multiple resources (blue) with 100 </a:t>
            </a:r>
            <a:r>
              <a:rPr lang="en-US" dirty="0" err="1" smtClean="0"/>
              <a:t>ms</a:t>
            </a:r>
            <a:r>
              <a:rPr lang="en-US" dirty="0" smtClean="0"/>
              <a:t> periodicity</a:t>
            </a:r>
          </a:p>
          <a:p>
            <a:r>
              <a:rPr lang="en-US" dirty="0" smtClean="0"/>
              <a:t>UE highlights a </a:t>
            </a:r>
            <a:r>
              <a:rPr lang="en-US" u="sng" dirty="0" smtClean="0"/>
              <a:t>single</a:t>
            </a:r>
            <a:r>
              <a:rPr lang="en-US" dirty="0" smtClean="0"/>
              <a:t> resource (red)</a:t>
            </a:r>
          </a:p>
          <a:p>
            <a:pPr lvl="1"/>
            <a:r>
              <a:rPr lang="en-US" dirty="0" smtClean="0"/>
              <a:t>Resource is selected based on predicted arrival for next packet</a:t>
            </a:r>
          </a:p>
          <a:p>
            <a:r>
              <a:rPr lang="en-US" dirty="0" smtClean="0"/>
              <a:t>Possible RX UE behavior (FFS):</a:t>
            </a:r>
          </a:p>
          <a:p>
            <a:pPr lvl="1"/>
            <a:r>
              <a:rPr lang="en-US" dirty="0" smtClean="0"/>
              <a:t>Highlighted resource is unavailable for TX</a:t>
            </a:r>
          </a:p>
          <a:p>
            <a:pPr lvl="1"/>
            <a:r>
              <a:rPr lang="en-US" dirty="0" smtClean="0"/>
              <a:t>Other booked resource are avoided for TX (if possible)</a:t>
            </a:r>
          </a:p>
          <a:p>
            <a:pPr lvl="1"/>
            <a:r>
              <a:rPr lang="en-US" dirty="0" smtClean="0"/>
              <a:t>Advantages:</a:t>
            </a:r>
          </a:p>
          <a:p>
            <a:pPr lvl="2"/>
            <a:r>
              <a:rPr lang="en-US" dirty="0" smtClean="0"/>
              <a:t>Packets arriving at unpredicted times are still transmitted on “predictable” resources</a:t>
            </a:r>
          </a:p>
          <a:p>
            <a:pPr lvl="2"/>
            <a:r>
              <a:rPr lang="en-US" dirty="0" smtClean="0"/>
              <a:t>Booked resources (blue) can be used by other UEs if congestion is high</a:t>
            </a:r>
          </a:p>
          <a:p>
            <a:pPr lvl="1"/>
            <a:r>
              <a:rPr lang="en-US" dirty="0" smtClean="0"/>
              <a:t>Disadvantages: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20080" y="1196752"/>
            <a:ext cx="396044" cy="115212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700234" y="1196752"/>
            <a:ext cx="39604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736304" y="1196752"/>
            <a:ext cx="39604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771944" y="1196752"/>
            <a:ext cx="396044" cy="11521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5" idx="2"/>
          </p:cNvCxnSpPr>
          <p:nvPr/>
        </p:nvCxnSpPr>
        <p:spPr>
          <a:xfrm>
            <a:off x="918102" y="2348880"/>
            <a:ext cx="1170130" cy="43204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10" idx="2"/>
          </p:cNvCxnSpPr>
          <p:nvPr/>
        </p:nvCxnSpPr>
        <p:spPr>
          <a:xfrm flipV="1">
            <a:off x="2088232" y="2348880"/>
            <a:ext cx="846094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11" idx="2"/>
          </p:cNvCxnSpPr>
          <p:nvPr/>
        </p:nvCxnSpPr>
        <p:spPr>
          <a:xfrm flipV="1">
            <a:off x="2088232" y="2348880"/>
            <a:ext cx="2881734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6" idx="2"/>
          </p:cNvCxnSpPr>
          <p:nvPr/>
        </p:nvCxnSpPr>
        <p:spPr>
          <a:xfrm flipV="1">
            <a:off x="2088232" y="2348880"/>
            <a:ext cx="4810024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8628524" y="1196752"/>
            <a:ext cx="39604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endCxn id="14" idx="2"/>
          </p:cNvCxnSpPr>
          <p:nvPr/>
        </p:nvCxnSpPr>
        <p:spPr>
          <a:xfrm flipV="1">
            <a:off x="2088232" y="2348880"/>
            <a:ext cx="6738314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0" y="1196752"/>
            <a:ext cx="9199472" cy="20162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0004" y="2457762"/>
            <a:ext cx="8561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SA</a:t>
            </a:r>
            <a:br>
              <a:rPr lang="en-US" dirty="0" smtClean="0"/>
            </a:br>
            <a:r>
              <a:rPr lang="en-US" dirty="0" smtClean="0"/>
              <a:t>(+data)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63188" y="2689756"/>
            <a:ext cx="22135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Resource signaled for </a:t>
            </a:r>
            <a:br>
              <a:rPr lang="en-US" sz="1400" dirty="0" smtClean="0">
                <a:solidFill>
                  <a:srgbClr val="FF0000"/>
                </a:solidFill>
              </a:rPr>
            </a:br>
            <a:r>
              <a:rPr lang="en-US" sz="1400" dirty="0" smtClean="0">
                <a:solidFill>
                  <a:srgbClr val="FF0000"/>
                </a:solidFill>
              </a:rPr>
              <a:t>next predicted transmission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70052" y="2689756"/>
            <a:ext cx="1856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2"/>
                </a:solidFill>
              </a:rPr>
              <a:t>Resource indicated for </a:t>
            </a:r>
            <a:br>
              <a:rPr lang="en-US" sz="1400" dirty="0" smtClean="0">
                <a:solidFill>
                  <a:schemeClr val="tx2"/>
                </a:solidFill>
              </a:rPr>
            </a:br>
            <a:r>
              <a:rPr lang="en-US" sz="1400" dirty="0" smtClean="0">
                <a:solidFill>
                  <a:schemeClr val="tx2"/>
                </a:solidFill>
              </a:rPr>
              <a:t>potential future use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00321" y="2684135"/>
            <a:ext cx="1856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2"/>
                </a:solidFill>
              </a:rPr>
              <a:t>Resource indicated for </a:t>
            </a:r>
            <a:br>
              <a:rPr lang="en-US" sz="1400" dirty="0" smtClean="0">
                <a:solidFill>
                  <a:schemeClr val="tx2"/>
                </a:solidFill>
              </a:rPr>
            </a:br>
            <a:r>
              <a:rPr lang="en-US" sz="1400" dirty="0" smtClean="0">
                <a:solidFill>
                  <a:schemeClr val="tx2"/>
                </a:solidFill>
              </a:rPr>
              <a:t>potential future use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06123" y="2684135"/>
            <a:ext cx="1856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2"/>
                </a:solidFill>
              </a:rPr>
              <a:t>Resource indicated for </a:t>
            </a:r>
            <a:br>
              <a:rPr lang="en-US" sz="1400" dirty="0" smtClean="0">
                <a:solidFill>
                  <a:schemeClr val="tx2"/>
                </a:solidFill>
              </a:rPr>
            </a:br>
            <a:r>
              <a:rPr lang="en-US" sz="1400" dirty="0" smtClean="0">
                <a:solidFill>
                  <a:schemeClr val="tx2"/>
                </a:solidFill>
              </a:rPr>
              <a:t>potential future use</a:t>
            </a:r>
            <a:endParaRPr 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472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</Words>
  <Application>Microsoft Office PowerPoint</Application>
  <PresentationFormat>On-screen Show (4:3)</PresentationFormat>
  <Paragraphs>67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semi-persistent transmission for mode 2</vt:lpstr>
      <vt:lpstr>Background</vt:lpstr>
      <vt:lpstr>Background</vt:lpstr>
      <vt:lpstr>Background</vt:lpstr>
      <vt:lpstr>Compromise Proposal </vt:lpstr>
      <vt:lpstr>Illustration of proposal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2016-05-25T01:36:15Z</dcterms:created>
  <dcterms:modified xsi:type="dcterms:W3CDTF">2016-05-27T03:22:37Z</dcterms:modified>
</cp:coreProperties>
</file>