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1" r:id="rId3"/>
    <p:sldId id="27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5" autoAdjust="0"/>
    <p:restoredTop sz="94660"/>
  </p:normalViewPr>
  <p:slideViewPr>
    <p:cSldViewPr>
      <p:cViewPr varScale="1">
        <p:scale>
          <a:sx n="92" d="100"/>
          <a:sy n="92" d="100"/>
        </p:scale>
        <p:origin x="96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87B04D-F31A-4FCC-A70C-6F0174D9E5D8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CA2C4C-4762-4213-9D5E-71B4B53054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917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CA2C4C-4762-4213-9D5E-71B4B53054E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723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UL gaps for 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3868737"/>
            <a:ext cx="7071692" cy="2584600"/>
          </a:xfrm>
        </p:spPr>
        <p:txBody>
          <a:bodyPr>
            <a:noAutofit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Intel Corporation, Sony, Sequans Communications</a:t>
            </a:r>
            <a:r>
              <a:rPr lang="en-US" sz="24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sz="24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Verizon, Sierra Wireless, ZTE, Qualcomm, Ericsson </a:t>
            </a:r>
            <a:r>
              <a:rPr lang="en-US" sz="2400" dirty="0">
                <a:solidFill>
                  <a:schemeClr val="tx1"/>
                </a:solidFill>
              </a:rPr>
              <a:t>, AT&amp;T</a:t>
            </a:r>
            <a:r>
              <a:rPr lang="en-US" sz="24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sz="2400" dirty="0" smtClean="0">
                <a:solidFill>
                  <a:schemeClr val="tx1"/>
                </a:solidFill>
              </a:rPr>
              <a:t>Nokia</a:t>
            </a:r>
            <a:r>
              <a:rPr lang="en-US" sz="2400" dirty="0">
                <a:solidFill>
                  <a:schemeClr val="tx1"/>
                </a:solidFill>
              </a:rPr>
              <a:t>, Alcatel-Lucent Shanghai </a:t>
            </a:r>
            <a:r>
              <a:rPr lang="en-US" sz="2400" dirty="0" smtClean="0">
                <a:solidFill>
                  <a:schemeClr val="tx1"/>
                </a:solidFill>
              </a:rPr>
              <a:t>Bell, </a:t>
            </a:r>
            <a:r>
              <a:rPr lang="en-US" sz="2400" dirty="0">
                <a:solidFill>
                  <a:schemeClr val="tx1"/>
                </a:solidFill>
              </a:rPr>
              <a:t>Samsung, </a:t>
            </a:r>
            <a:r>
              <a:rPr lang="en-US" sz="24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NTT DoCoMo, SoftBank Mobile</a:t>
            </a:r>
            <a:r>
              <a:rPr lang="en-US" sz="24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sz="2400" dirty="0">
                <a:solidFill>
                  <a:schemeClr val="tx1"/>
                </a:solidFill>
              </a:rPr>
              <a:t>CATT, Panasonic, </a:t>
            </a:r>
            <a:r>
              <a:rPr lang="en-US" sz="24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NEC, </a:t>
            </a:r>
            <a:r>
              <a:rPr lang="en-US" sz="2400" dirty="0" smtClean="0">
                <a:solidFill>
                  <a:schemeClr val="tx1"/>
                </a:solidFill>
              </a:rPr>
              <a:t>KT </a:t>
            </a:r>
            <a:r>
              <a:rPr lang="en-US" sz="2400" dirty="0">
                <a:solidFill>
                  <a:schemeClr val="tx1"/>
                </a:solidFill>
              </a:rPr>
              <a:t>Corporation, </a:t>
            </a:r>
            <a:r>
              <a:rPr lang="en-US" sz="2400" dirty="0" smtClean="0">
                <a:solidFill>
                  <a:schemeClr val="tx1"/>
                </a:solidFill>
              </a:rPr>
              <a:t>MediaTek</a:t>
            </a:r>
            <a:r>
              <a:rPr lang="en-US" sz="2400" dirty="0">
                <a:solidFill>
                  <a:schemeClr val="tx1"/>
                </a:solidFill>
              </a:rPr>
              <a:t>, LG Electronics, </a:t>
            </a:r>
            <a:r>
              <a:rPr lang="en-US" sz="24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Nordic Semiconductor</a:t>
            </a:r>
            <a:r>
              <a:rPr lang="en-US" sz="2400" dirty="0">
                <a:solidFill>
                  <a:schemeClr val="tx1"/>
                </a:solidFill>
              </a:rPr>
              <a:t>, Spreadtrum</a:t>
            </a:r>
            <a:r>
              <a:rPr lang="en-US" sz="24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Nubia Technology, InterDigital, Virtuosys, Sharp, WILUS Inc.</a:t>
            </a:r>
            <a:endParaRPr lang="en-US" sz="24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308304" y="188913"/>
            <a:ext cx="1710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sz="2400" dirty="0" smtClean="0"/>
              <a:t>R1-165953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35721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ja-JP" sz="2400" dirty="0">
                <a:latin typeface="Calibri" pitchFamily="34" charset="0"/>
                <a:ea typeface="ＭＳ Ｐゴシック" pitchFamily="34" charset="-128"/>
              </a:rPr>
              <a:t>3GPP TSG RAN WG1 Meeting </a:t>
            </a: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#85</a:t>
            </a:r>
            <a:endParaRPr lang="en-US" altLang="ja-JP" sz="2400" dirty="0">
              <a:latin typeface="Calibri" pitchFamily="34" charset="0"/>
              <a:ea typeface="ＭＳ Ｐゴシック" pitchFamily="34" charset="-128"/>
            </a:endParaRP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Nanjing, China, 23-27, </a:t>
            </a:r>
            <a:r>
              <a:rPr lang="en-US" altLang="ja-JP" sz="2400" dirty="0">
                <a:latin typeface="Calibri" pitchFamily="34" charset="0"/>
                <a:ea typeface="ＭＳ Ｐゴシック" pitchFamily="34" charset="-128"/>
              </a:rPr>
              <a:t>2016</a:t>
            </a:r>
          </a:p>
          <a:p>
            <a:pPr>
              <a:spcBef>
                <a:spcPct val="0"/>
              </a:spcBef>
            </a:pPr>
            <a:r>
              <a:rPr lang="en-US" altLang="ja-JP" sz="2400" dirty="0">
                <a:latin typeface="Calibri" pitchFamily="34" charset="0"/>
                <a:ea typeface="ＭＳ Ｐゴシック" pitchFamily="34" charset="-128"/>
              </a:rPr>
              <a:t>Agenda item </a:t>
            </a: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6.1.5</a:t>
            </a:r>
            <a:endParaRPr lang="en-US" altLang="ja-JP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296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20"/>
            <a:ext cx="8229600" cy="5120600"/>
          </a:xfrm>
        </p:spPr>
        <p:txBody>
          <a:bodyPr>
            <a:noAutofit/>
          </a:bodyPr>
          <a:lstStyle/>
          <a:p>
            <a:pPr marL="457200"/>
            <a:r>
              <a:rPr lang="en-US" dirty="0" smtClean="0"/>
              <a:t>RAN4 LS (R1-163974):</a:t>
            </a:r>
          </a:p>
          <a:p>
            <a:pPr marL="857250" lvl="1"/>
            <a:r>
              <a:rPr lang="en-US" sz="2000" i="1" dirty="0"/>
              <a:t>To RAN WG1 and to RAN WG2: RAN WG4 respectfully asks RAN WG1 to clarify the expected eMTC UE </a:t>
            </a:r>
            <a:r>
              <a:rPr lang="en-US" sz="2000" i="1" dirty="0" err="1"/>
              <a:t>behaviour</a:t>
            </a:r>
            <a:r>
              <a:rPr lang="en-US" sz="2000" i="1" dirty="0"/>
              <a:t>.</a:t>
            </a:r>
          </a:p>
          <a:p>
            <a:pPr marL="1257300" lvl="2"/>
            <a:r>
              <a:rPr lang="en-US" sz="1600" i="1" dirty="0" smtClean="0"/>
              <a:t>Is </a:t>
            </a:r>
            <a:r>
              <a:rPr lang="en-US" sz="1600" i="1" dirty="0"/>
              <a:t>RAN1 considering the introduction of any mechanism for maintaining frequency and timing accuracy in eMTC, for example similar to the mechanism used in NB-IoT</a:t>
            </a:r>
            <a:r>
              <a:rPr lang="en-US" sz="1600" i="1" dirty="0" smtClean="0"/>
              <a:t>?</a:t>
            </a:r>
          </a:p>
          <a:p>
            <a:pPr marL="457200"/>
            <a:r>
              <a:rPr lang="en-US" sz="2800" dirty="0" smtClean="0"/>
              <a:t>Observation</a:t>
            </a:r>
          </a:p>
          <a:p>
            <a:pPr marL="857250" lvl="1"/>
            <a:r>
              <a:rPr lang="en-US" sz="2000" dirty="0"/>
              <a:t>Maintaining 0.1ppm of frequency accuracy during </a:t>
            </a:r>
            <a:r>
              <a:rPr lang="en-US" sz="2000" dirty="0" smtClean="0"/>
              <a:t>long continuous UL </a:t>
            </a:r>
            <a:r>
              <a:rPr lang="en-US" sz="2000" dirty="0"/>
              <a:t>transmission bursts spanning multiple seconds can be </a:t>
            </a:r>
            <a:r>
              <a:rPr lang="en-US" sz="2000" dirty="0" smtClean="0"/>
              <a:t>challenging and expensive for </a:t>
            </a:r>
            <a:r>
              <a:rPr lang="en-US" sz="2000" dirty="0"/>
              <a:t>HD-FDD eMTC </a:t>
            </a:r>
            <a:r>
              <a:rPr lang="en-US" sz="2000" dirty="0" smtClean="0"/>
              <a:t>UEs</a:t>
            </a:r>
          </a:p>
          <a:p>
            <a:pPr marL="857250" lvl="1"/>
            <a:r>
              <a:rPr lang="en-US" sz="2000" dirty="0" smtClean="0"/>
              <a:t>However, depending on implementation, it may be possible for some UEs to maintain the 0.1ppm frequency accuracy</a:t>
            </a:r>
            <a:endParaRPr lang="en-US" sz="2000" dirty="0"/>
          </a:p>
          <a:p>
            <a:pPr marL="457200"/>
            <a:r>
              <a:rPr lang="en-US" sz="2400" dirty="0" smtClean="0">
                <a:solidFill>
                  <a:srgbClr val="FF0000"/>
                </a:solidFill>
              </a:rPr>
              <a:t>Note: RAN4 has </a:t>
            </a:r>
            <a:r>
              <a:rPr lang="en-US" sz="2400" dirty="0" smtClean="0">
                <a:solidFill>
                  <a:srgbClr val="FF0000"/>
                </a:solidFill>
              </a:rPr>
              <a:t>agreed </a:t>
            </a:r>
            <a:r>
              <a:rPr lang="en-US" sz="2400" dirty="0" smtClean="0">
                <a:solidFill>
                  <a:srgbClr val="FF0000"/>
                </a:solidFill>
              </a:rPr>
              <a:t>to the introduction of UL gaps </a:t>
            </a:r>
            <a:r>
              <a:rPr lang="en-US" sz="2400" dirty="0">
                <a:solidFill>
                  <a:srgbClr val="FF0000"/>
                </a:solidFill>
              </a:rPr>
              <a:t>for </a:t>
            </a:r>
            <a:r>
              <a:rPr lang="en-US" sz="2400" dirty="0" smtClean="0">
                <a:solidFill>
                  <a:srgbClr val="FF0000"/>
                </a:solidFill>
              </a:rPr>
              <a:t>eMTC </a:t>
            </a:r>
            <a:r>
              <a:rPr lang="en-US" sz="2400" dirty="0">
                <a:solidFill>
                  <a:srgbClr val="FF0000"/>
                </a:solidFill>
              </a:rPr>
              <a:t>in R4-164658</a:t>
            </a:r>
            <a:endParaRPr lang="en-US" sz="24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7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507288" cy="5544616"/>
          </a:xfrm>
        </p:spPr>
        <p:txBody>
          <a:bodyPr>
            <a:normAutofit lnSpcReduction="10000"/>
          </a:bodyPr>
          <a:lstStyle/>
          <a:p>
            <a:pPr lvl="0" hangingPunct="0"/>
            <a:r>
              <a:rPr lang="en-US" sz="1800" dirty="0"/>
              <a:t>UL compensation gaps are introduced for </a:t>
            </a:r>
            <a:r>
              <a:rPr lang="en-US" sz="1800" dirty="0" smtClean="0"/>
              <a:t>HD-FDD eMTC </a:t>
            </a:r>
            <a:r>
              <a:rPr lang="en-US" sz="1800" dirty="0"/>
              <a:t>UEs long transmissions PUSCH/PRACH.</a:t>
            </a:r>
          </a:p>
          <a:p>
            <a:pPr lvl="1" fontAlgn="base" hangingPunct="0"/>
            <a:r>
              <a:rPr lang="en-US" sz="1400" dirty="0"/>
              <a:t>During the UL gaps, the UE may switch to the DL and </a:t>
            </a:r>
            <a:r>
              <a:rPr lang="en-US" sz="1400" dirty="0" smtClean="0"/>
              <a:t>perform </a:t>
            </a:r>
            <a:r>
              <a:rPr lang="en-US" sz="1400" dirty="0"/>
              <a:t>time/frequency </a:t>
            </a:r>
            <a:r>
              <a:rPr lang="en-US" sz="1400" dirty="0" smtClean="0"/>
              <a:t>synchronization.</a:t>
            </a:r>
          </a:p>
          <a:p>
            <a:pPr lvl="1" fontAlgn="base" hangingPunct="0"/>
            <a:r>
              <a:rPr lang="en-US" sz="1400" dirty="0" smtClean="0"/>
              <a:t>Note that the UE is not required to process DL channels during the UL gaps.</a:t>
            </a:r>
            <a:endParaRPr lang="en-US" sz="1400" dirty="0"/>
          </a:p>
          <a:p>
            <a:pPr lvl="1" hangingPunct="0"/>
            <a:r>
              <a:rPr lang="en-GB" sz="1400" dirty="0"/>
              <a:t>The UL gap is defined by a gap period (X </a:t>
            </a:r>
            <a:r>
              <a:rPr lang="en-GB" sz="1400" dirty="0" err="1"/>
              <a:t>ms</a:t>
            </a:r>
            <a:r>
              <a:rPr lang="en-GB" sz="1400" dirty="0"/>
              <a:t>) and gap length (Y </a:t>
            </a:r>
            <a:r>
              <a:rPr lang="en-GB" sz="1400" dirty="0" err="1"/>
              <a:t>ms</a:t>
            </a:r>
            <a:r>
              <a:rPr lang="en-GB" sz="1400" dirty="0" smtClean="0"/>
              <a:t>).</a:t>
            </a:r>
            <a:endParaRPr lang="en-US" sz="1400" dirty="0"/>
          </a:p>
          <a:p>
            <a:pPr lvl="1" hangingPunct="0"/>
            <a:r>
              <a:rPr lang="en-GB" sz="1400" dirty="0"/>
              <a:t>The values of X and Y are to be determined by RAN4 and are fixed in the specifications</a:t>
            </a:r>
            <a:r>
              <a:rPr lang="en-GB" sz="1400" dirty="0" smtClean="0"/>
              <a:t>.</a:t>
            </a:r>
          </a:p>
          <a:p>
            <a:pPr lvl="2" hangingPunct="0"/>
            <a:r>
              <a:rPr lang="en-GB" sz="1300" dirty="0"/>
              <a:t>Note: From RAN1 perspective, it may be beneficial to align the values of X and Y with the maximum frequency hopping </a:t>
            </a:r>
            <a:r>
              <a:rPr lang="en-GB" sz="1300" dirty="0" smtClean="0"/>
              <a:t>granularity</a:t>
            </a:r>
            <a:endParaRPr lang="en-US" sz="1300" dirty="0"/>
          </a:p>
          <a:p>
            <a:r>
              <a:rPr lang="en-US" sz="1800" dirty="0" smtClean="0"/>
              <a:t>1 bit capability signaling is introduced to enable more capable HD-FDD UEs to indicate that they do not need UL gaps during long UL transmissions to maintain the required frequency accuracy.</a:t>
            </a:r>
          </a:p>
          <a:p>
            <a:pPr lvl="1"/>
            <a:r>
              <a:rPr lang="en-US" sz="1400" dirty="0"/>
              <a:t>This bit is included in msg3, and also in the capability report of the UE.</a:t>
            </a:r>
          </a:p>
          <a:p>
            <a:r>
              <a:rPr lang="en-US" sz="1800" dirty="0" smtClean="0"/>
              <a:t>UL </a:t>
            </a:r>
            <a:r>
              <a:rPr lang="en-US" sz="1800" dirty="0"/>
              <a:t>compensation gaps </a:t>
            </a:r>
            <a:r>
              <a:rPr lang="en-US" sz="1800" dirty="0" smtClean="0"/>
              <a:t>are applicable </a:t>
            </a:r>
            <a:r>
              <a:rPr lang="en-US" sz="1800" dirty="0"/>
              <a:t>for </a:t>
            </a:r>
            <a:r>
              <a:rPr lang="en-US" sz="1800" dirty="0" smtClean="0"/>
              <a:t>PRACH and Msg3 transmissions during initial access regardless of the UE </a:t>
            </a:r>
            <a:r>
              <a:rPr lang="en-US" sz="1800" dirty="0" smtClean="0"/>
              <a:t>capability.</a:t>
            </a:r>
            <a:endParaRPr lang="en-US" sz="1800" dirty="0" smtClean="0"/>
          </a:p>
          <a:p>
            <a:pPr lvl="1"/>
            <a:r>
              <a:rPr lang="en-US" sz="1400" dirty="0" smtClean="0"/>
              <a:t>For PRACH transmission, gaps do not apply if between two PRACH transmissions there is at least Z </a:t>
            </a:r>
            <a:r>
              <a:rPr lang="en-US" sz="1400" dirty="0" err="1" smtClean="0"/>
              <a:t>ms.</a:t>
            </a:r>
            <a:endParaRPr lang="en-US" sz="1400" dirty="0" smtClean="0"/>
          </a:p>
          <a:p>
            <a:pPr lvl="2"/>
            <a:r>
              <a:rPr lang="en-US" sz="1300" dirty="0" smtClean="0"/>
              <a:t>RAN4 to decide the value of Z</a:t>
            </a:r>
          </a:p>
          <a:p>
            <a:pPr lvl="1"/>
            <a:r>
              <a:rPr lang="en-US" sz="1400" dirty="0" smtClean="0"/>
              <a:t>Note that for PDCCH ordered PRACH, the UE applies gaps following the capability signaling.</a:t>
            </a:r>
          </a:p>
          <a:p>
            <a:r>
              <a:rPr lang="en-GB" sz="1800" dirty="0"/>
              <a:t>During the UL gap durations, the corresponding PUSCH/PRACH transmissions are </a:t>
            </a:r>
            <a:r>
              <a:rPr lang="en-GB" sz="1800" dirty="0" smtClean="0"/>
              <a:t>dropped.</a:t>
            </a:r>
            <a:endParaRPr lang="en-GB" sz="1800" dirty="0"/>
          </a:p>
          <a:p>
            <a:r>
              <a:rPr lang="en-GB" sz="1800" dirty="0" smtClean="0"/>
              <a:t>Send </a:t>
            </a:r>
            <a:r>
              <a:rPr lang="en-GB" sz="1800" dirty="0"/>
              <a:t>an LS response to RAN4 </a:t>
            </a:r>
            <a:r>
              <a:rPr lang="en-GB" sz="1800" dirty="0" smtClean="0"/>
              <a:t>and RAN2 informing </a:t>
            </a:r>
            <a:r>
              <a:rPr lang="en-GB" sz="1800" dirty="0"/>
              <a:t>them of the above and </a:t>
            </a:r>
            <a:r>
              <a:rPr lang="en-GB" sz="1800" dirty="0" smtClean="0"/>
              <a:t>requesting:</a:t>
            </a:r>
          </a:p>
          <a:p>
            <a:pPr lvl="1"/>
            <a:r>
              <a:rPr lang="en-GB" sz="1400" dirty="0" smtClean="0"/>
              <a:t>RAN4 </a:t>
            </a:r>
            <a:r>
              <a:rPr lang="en-US" sz="1400" dirty="0" smtClean="0"/>
              <a:t>to </a:t>
            </a:r>
            <a:r>
              <a:rPr lang="en-US" sz="1400" dirty="0"/>
              <a:t>determine the values of </a:t>
            </a:r>
            <a:r>
              <a:rPr lang="en-US" sz="1400" dirty="0" smtClean="0"/>
              <a:t>X, Y, and Z </a:t>
            </a:r>
            <a:r>
              <a:rPr lang="en-US" sz="1400" dirty="0"/>
              <a:t>for eMTC UEs considering worst case </a:t>
            </a:r>
            <a:r>
              <a:rPr lang="en-US" sz="1400" dirty="0" smtClean="0"/>
              <a:t>coverage;</a:t>
            </a:r>
            <a:endParaRPr lang="en-US" sz="1400" dirty="0"/>
          </a:p>
          <a:p>
            <a:pPr lvl="1"/>
            <a:r>
              <a:rPr lang="en-GB" sz="1400" dirty="0" smtClean="0"/>
              <a:t>RAN2 to provide signaling support for the above </a:t>
            </a:r>
            <a:r>
              <a:rPr lang="en-GB" sz="1400" dirty="0"/>
              <a:t>capability </a:t>
            </a:r>
            <a:r>
              <a:rPr lang="en-GB" sz="1400" dirty="0" smtClean="0"/>
              <a:t>signaling</a:t>
            </a: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4711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8147</TotalTime>
  <Words>484</Words>
  <Application>Microsoft Office PowerPoint</Application>
  <PresentationFormat>On-screen Show (4:3)</PresentationFormat>
  <Paragraphs>32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Theme</vt:lpstr>
      <vt:lpstr>WF on UL gaps for eMTC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SIB1bis Transmission</dc:title>
  <dc:creator>Ratasuk, Rapeepat (Nokia - US/Arlington Heights)</dc:creator>
  <cp:lastModifiedBy>Chatterjee, Debdeep</cp:lastModifiedBy>
  <cp:revision>512</cp:revision>
  <dcterms:created xsi:type="dcterms:W3CDTF">2014-10-08T06:45:16Z</dcterms:created>
  <dcterms:modified xsi:type="dcterms:W3CDTF">2016-05-26T12:02:59Z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