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57" r:id="rId5"/>
    <p:sldId id="258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indhu Verma" initials="SV" lastIdx="4" clrIdx="0"/>
  <p:cmAuthor id="1" name="Dorin Viorel" initials="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4447" autoAdjust="0"/>
    <p:restoredTop sz="98706" autoAdjust="0"/>
  </p:normalViewPr>
  <p:slideViewPr>
    <p:cSldViewPr>
      <p:cViewPr>
        <p:scale>
          <a:sx n="75" d="100"/>
          <a:sy n="75" d="100"/>
        </p:scale>
        <p:origin x="-520" y="-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theme" Target="theme/theme1.xml"/><Relationship Id="rId1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printerSettings" Target="printerSettings/printerSettings1.bin"/><Relationship Id="rId8" Type="http://schemas.openxmlformats.org/officeDocument/2006/relationships/commentAuthors" Target="commentAuthors.xml"/><Relationship Id="rId9" Type="http://schemas.openxmlformats.org/officeDocument/2006/relationships/presProps" Target="presProps.xml"/><Relationship Id="rId1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5/25/16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5/25/16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5/25/16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5/25/16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5/25/16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5/25/16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5/25/16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5/25/16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5/25/16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5/25/16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5/25/16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5/25/16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emf"/><Relationship Id="rId3" Type="http://schemas.openxmlformats.org/officeDocument/2006/relationships/image" Target="../media/image2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CCA Detection Threshold for </a:t>
            </a:r>
            <a:r>
              <a:rPr lang="en-US" dirty="0" err="1" smtClean="0"/>
              <a:t>eLAA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4114800"/>
            <a:ext cx="8458200" cy="1524000"/>
          </a:xfrm>
        </p:spPr>
        <p:txBody>
          <a:bodyPr/>
          <a:lstStyle/>
          <a:p>
            <a:r>
              <a:rPr lang="en-US" dirty="0" smtClean="0"/>
              <a:t>CableLabs, Broadcom, Orange, </a:t>
            </a:r>
            <a:r>
              <a:rPr lang="en-US" dirty="0" smtClean="0"/>
              <a:t>Marvell. Microsoft</a:t>
            </a:r>
            <a:endParaRPr 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304800" y="304800"/>
            <a:ext cx="85344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3GPP TSG RAN WG1 #</a:t>
            </a:r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85</a:t>
            </a:r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				        </a:t>
            </a:r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R1-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165927</a:t>
            </a:r>
            <a:endParaRPr lang="en-US" altLang="zh-CN" sz="2000" b="1" dirty="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Nanjing, China</a:t>
            </a:r>
            <a:endParaRPr lang="en-US" altLang="ko-KR" sz="2000" b="1" dirty="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en-US" altLang="ko-KR" sz="2000" b="1" baseline="30000" dirty="0" smtClean="0">
                <a:latin typeface="Times New Roman" pitchFamily="18" charset="0"/>
                <a:cs typeface="Times New Roman" pitchFamily="18" charset="0"/>
              </a:rPr>
              <a:t>rd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27</a:t>
            </a:r>
            <a:r>
              <a:rPr lang="en-US" altLang="ko-KR" sz="2000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  May 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2016</a:t>
            </a:r>
            <a:endParaRPr lang="en-GB" altLang="ko-KR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81000" y="1524000"/>
            <a:ext cx="2743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dirty="0"/>
              <a:t>Agenda item: </a:t>
            </a:r>
            <a:r>
              <a:rPr lang="en-US" altLang="ko-KR" dirty="0" smtClean="0"/>
              <a:t>6.2.1</a:t>
            </a:r>
            <a:endParaRPr lang="en-US" altLang="ko-KR" dirty="0"/>
          </a:p>
          <a:p>
            <a:r>
              <a:rPr lang="en-US" altLang="ko-KR" dirty="0"/>
              <a:t>Document for decision</a:t>
            </a:r>
            <a:endParaRPr lang="ko-KR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772400" cy="1143000"/>
          </a:xfrm>
        </p:spPr>
        <p:txBody>
          <a:bodyPr/>
          <a:lstStyle/>
          <a:p>
            <a:r>
              <a:rPr lang="en-US" dirty="0" smtClean="0"/>
              <a:t>Background 1/2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8915400" cy="5029200"/>
          </a:xfrm>
        </p:spPr>
        <p:txBody>
          <a:bodyPr>
            <a:normAutofit fontScale="92500" lnSpcReduction="20000"/>
          </a:bodyPr>
          <a:lstStyle/>
          <a:p>
            <a:r>
              <a:rPr lang="en-US" sz="2800" dirty="0"/>
              <a:t>F</a:t>
            </a:r>
            <a:r>
              <a:rPr lang="en-US" sz="2800" dirty="0" smtClean="0"/>
              <a:t>ield </a:t>
            </a:r>
            <a:r>
              <a:rPr lang="en-US" sz="2800" dirty="0"/>
              <a:t>measurements across a large number of deployed Wi-Fi infrastructure showed </a:t>
            </a:r>
            <a:r>
              <a:rPr lang="en-US" sz="2800" dirty="0" smtClean="0"/>
              <a:t>a median </a:t>
            </a:r>
            <a:r>
              <a:rPr lang="en-US" sz="2800" dirty="0"/>
              <a:t>RSSI of -85 </a:t>
            </a:r>
            <a:r>
              <a:rPr lang="en-US" sz="2800" dirty="0" err="1"/>
              <a:t>dBm</a:t>
            </a:r>
            <a:r>
              <a:rPr lang="en-US" sz="2800" dirty="0"/>
              <a:t> for UL [1], and -80 </a:t>
            </a:r>
            <a:r>
              <a:rPr lang="en-US" sz="2800" dirty="0" err="1"/>
              <a:t>dBm</a:t>
            </a:r>
            <a:r>
              <a:rPr lang="en-US" sz="2800" dirty="0"/>
              <a:t> for DL </a:t>
            </a:r>
            <a:r>
              <a:rPr lang="en-US" sz="2800" dirty="0" smtClean="0"/>
              <a:t>[4]</a:t>
            </a:r>
            <a:r>
              <a:rPr lang="en-US" sz="2800" dirty="0"/>
              <a:t>.</a:t>
            </a:r>
          </a:p>
          <a:p>
            <a:r>
              <a:rPr lang="en-US" sz="2800" dirty="0" smtClean="0"/>
              <a:t>CCA set at -72 </a:t>
            </a:r>
            <a:r>
              <a:rPr lang="en-US" sz="2800" dirty="0" err="1" smtClean="0"/>
              <a:t>dBm</a:t>
            </a:r>
            <a:r>
              <a:rPr lang="en-US" sz="2800" dirty="0" smtClean="0"/>
              <a:t> ignores 85% of UL Wi-Fi devices.</a:t>
            </a:r>
          </a:p>
          <a:p>
            <a:r>
              <a:rPr lang="en-US" sz="2800" dirty="0"/>
              <a:t>F</a:t>
            </a:r>
            <a:r>
              <a:rPr lang="en-US" sz="2800" dirty="0" smtClean="0"/>
              <a:t>or signal levels around -85 </a:t>
            </a:r>
            <a:r>
              <a:rPr lang="en-US" sz="2800" dirty="0" err="1" smtClean="0"/>
              <a:t>dBm</a:t>
            </a:r>
            <a:r>
              <a:rPr lang="en-US" sz="2800" dirty="0" smtClean="0"/>
              <a:t>, a reliable reception is feasible since the related noise floor is around -94 </a:t>
            </a:r>
            <a:r>
              <a:rPr lang="en-US" sz="2800" dirty="0" err="1" smtClean="0"/>
              <a:t>dBm</a:t>
            </a:r>
            <a:r>
              <a:rPr lang="en-US" sz="2800" dirty="0" smtClean="0"/>
              <a:t>.</a:t>
            </a:r>
          </a:p>
          <a:p>
            <a:r>
              <a:rPr lang="en-US" sz="2800" dirty="0" smtClean="0"/>
              <a:t>The </a:t>
            </a:r>
            <a:r>
              <a:rPr lang="en-US" sz="2800" dirty="0"/>
              <a:t>recent LS from IEEE WG, </a:t>
            </a:r>
            <a:r>
              <a:rPr lang="en-US" sz="2800" dirty="0" smtClean="0"/>
              <a:t>requested </a:t>
            </a:r>
            <a:r>
              <a:rPr lang="en-US" sz="2800" dirty="0"/>
              <a:t>to consider ED threshold </a:t>
            </a:r>
            <a:r>
              <a:rPr lang="en-US" sz="2800" dirty="0" smtClean="0"/>
              <a:t>values </a:t>
            </a:r>
            <a:r>
              <a:rPr lang="en-US" sz="2800" dirty="0"/>
              <a:t>lower than -72 </a:t>
            </a:r>
            <a:r>
              <a:rPr lang="en-US" sz="2800" dirty="0" err="1"/>
              <a:t>dBm</a:t>
            </a:r>
            <a:r>
              <a:rPr lang="en-US" sz="2800" dirty="0"/>
              <a:t> [3</a:t>
            </a:r>
            <a:r>
              <a:rPr lang="en-US" sz="2800" dirty="0" smtClean="0"/>
              <a:t>], [5]</a:t>
            </a:r>
            <a:endParaRPr lang="en-US" sz="2800" dirty="0"/>
          </a:p>
          <a:p>
            <a:r>
              <a:rPr lang="en-US" sz="2800" dirty="0" smtClean="0"/>
              <a:t>Comparing </a:t>
            </a:r>
            <a:r>
              <a:rPr lang="en-US" sz="2800" dirty="0"/>
              <a:t>user RSSI distribution from 3GPP evaluation methodology (EVM) and field data showed that EVM captures a specific interference scenario limited to RSSI levels higher than -82dBm and mostly above -</a:t>
            </a:r>
            <a:r>
              <a:rPr lang="en-US" sz="2800" dirty="0" smtClean="0"/>
              <a:t>72dBm with a median around -50 </a:t>
            </a:r>
            <a:r>
              <a:rPr lang="en-US" sz="2800" dirty="0" err="1" smtClean="0"/>
              <a:t>dBm</a:t>
            </a:r>
            <a:r>
              <a:rPr lang="en-US" sz="2800" dirty="0" smtClean="0"/>
              <a:t> [2</a:t>
            </a:r>
            <a:r>
              <a:rPr lang="en-US" sz="2800" dirty="0"/>
              <a:t>].</a:t>
            </a:r>
          </a:p>
          <a:p>
            <a:endParaRPr lang="en-US" sz="2800" dirty="0" smtClean="0"/>
          </a:p>
        </p:txBody>
      </p:sp>
    </p:spTree>
    <p:extLst>
      <p:ext uri="{BB962C8B-B14F-4D97-AF65-F5344CB8AC3E}">
        <p14:creationId xmlns:p14="http://schemas.microsoft.com/office/powerpoint/2010/main" val="26879328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229600" cy="914400"/>
          </a:xfrm>
        </p:spPr>
        <p:txBody>
          <a:bodyPr>
            <a:normAutofit/>
          </a:bodyPr>
          <a:lstStyle/>
          <a:p>
            <a:r>
              <a:rPr lang="en-US" dirty="0" smtClean="0"/>
              <a:t>Background 2/2 [1], [4]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t="3292" r="5098" b="7708"/>
          <a:stretch/>
        </p:blipFill>
        <p:spPr>
          <a:xfrm>
            <a:off x="-1" y="838200"/>
            <a:ext cx="6544687" cy="292456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62000" y="1066800"/>
            <a:ext cx="229699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/>
              <a:t>DL RSSI Distribution</a:t>
            </a:r>
            <a:endParaRPr lang="en-US" sz="2000" b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t="1898" r="5419" b="5420"/>
          <a:stretch/>
        </p:blipFill>
        <p:spPr>
          <a:xfrm>
            <a:off x="-25401" y="3505200"/>
            <a:ext cx="6705155" cy="312420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980052" y="6150114"/>
            <a:ext cx="314701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/>
              <a:t>13,000 (US Outdoor) APs</a:t>
            </a:r>
          </a:p>
          <a:p>
            <a:r>
              <a:rPr lang="en-US" sz="2000" b="1" dirty="0" smtClean="0"/>
              <a:t>&gt; 1,000,000 measurements</a:t>
            </a:r>
            <a:endParaRPr lang="en-US" sz="20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762000" y="3810000"/>
            <a:ext cx="23027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U</a:t>
            </a:r>
            <a:r>
              <a:rPr lang="en-US" sz="2000" b="1" dirty="0" smtClean="0"/>
              <a:t>L RSSI Distribution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21542489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1143000"/>
          </a:xfrm>
        </p:spPr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371600"/>
            <a:ext cx="8610600" cy="5029200"/>
          </a:xfrm>
        </p:spPr>
        <p:txBody>
          <a:bodyPr>
            <a:normAutofit lnSpcReduction="10000"/>
          </a:bodyPr>
          <a:lstStyle/>
          <a:p>
            <a:pPr marL="514350" indent="-514350">
              <a:buAutoNum type="arabicPeriod"/>
            </a:pPr>
            <a:r>
              <a:rPr lang="en-US" dirty="0" smtClean="0"/>
              <a:t>The </a:t>
            </a:r>
            <a:r>
              <a:rPr lang="en-US" dirty="0"/>
              <a:t>evaluation methodology (EVM) </a:t>
            </a:r>
            <a:r>
              <a:rPr lang="en-US" dirty="0" smtClean="0"/>
              <a:t>shall </a:t>
            </a:r>
            <a:r>
              <a:rPr lang="en-US" dirty="0"/>
              <a:t>be updated to include deployment scenarios representing RSSI distributions better aligned with real deployments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endParaRPr lang="en-US" dirty="0"/>
          </a:p>
          <a:p>
            <a:pPr marL="514350" indent="-514350">
              <a:buFont typeface="+mj-lt"/>
              <a:buAutoNum type="arabicPeriod" startAt="2"/>
            </a:pPr>
            <a:r>
              <a:rPr lang="en-US" dirty="0" smtClean="0"/>
              <a:t>The CCA threshold in </a:t>
            </a:r>
            <a:r>
              <a:rPr lang="en-US" dirty="0" err="1" smtClean="0"/>
              <a:t>eLAA</a:t>
            </a:r>
            <a:r>
              <a:rPr lang="en-US" dirty="0" smtClean="0"/>
              <a:t> shall be below -72 </a:t>
            </a:r>
            <a:r>
              <a:rPr lang="en-US" dirty="0" err="1" smtClean="0"/>
              <a:t>dBm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/>
              <a:t>FFS: detection threshold level based on #1</a:t>
            </a:r>
          </a:p>
          <a:p>
            <a:pPr lvl="1"/>
            <a:r>
              <a:rPr lang="en-US" dirty="0" smtClean="0"/>
              <a:t>FFS: actual detection mechanism(s) (e.g. energy detection)</a:t>
            </a:r>
          </a:p>
          <a:p>
            <a:pPr lvl="1"/>
            <a:endParaRPr lang="en-US" dirty="0" smtClean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143000"/>
            <a:ext cx="8991600" cy="55626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400" dirty="0" smtClean="0"/>
              <a:t>[1</a:t>
            </a:r>
            <a:r>
              <a:rPr lang="en-US" sz="2400" dirty="0"/>
              <a:t>] </a:t>
            </a:r>
            <a:r>
              <a:rPr lang="en-US" sz="2400" dirty="0" smtClean="0"/>
              <a:t>R1-162982, “Energy </a:t>
            </a:r>
            <a:r>
              <a:rPr lang="en-US" sz="2400" dirty="0"/>
              <a:t>Detection Threshold for UL LAA Channel Access </a:t>
            </a:r>
            <a:r>
              <a:rPr lang="en-US" sz="2400" dirty="0" smtClean="0"/>
              <a:t>Mechanism” by </a:t>
            </a:r>
            <a:r>
              <a:rPr lang="en-US" sz="2400" dirty="0" err="1" smtClean="0"/>
              <a:t>CableLabs</a:t>
            </a:r>
            <a:r>
              <a:rPr lang="en-US" sz="2400" dirty="0" smtClean="0"/>
              <a:t>, 3GPP RAN1 Meeting 84b, Busan, Korea, April 11-15, 2016.</a:t>
            </a:r>
          </a:p>
          <a:p>
            <a:pPr marL="0" indent="0">
              <a:buNone/>
            </a:pPr>
            <a:r>
              <a:rPr lang="en-US" sz="2400" dirty="0" smtClean="0"/>
              <a:t>[2] “Consolidation Simulation and Field Based Data towards Fair Coexistence Tests” by Broadcom, WFA </a:t>
            </a:r>
            <a:r>
              <a:rPr lang="en-US" sz="2400" dirty="0" err="1" smtClean="0"/>
              <a:t>WiFi</a:t>
            </a:r>
            <a:r>
              <a:rPr lang="en-US" sz="2400" dirty="0" smtClean="0"/>
              <a:t>/LTE-U Coexistence Workshop, San Jose, CA, April 26</a:t>
            </a:r>
            <a:r>
              <a:rPr lang="en-US" sz="2400" baseline="30000" dirty="0" smtClean="0"/>
              <a:t>th</a:t>
            </a:r>
            <a:r>
              <a:rPr lang="en-US" sz="2400" dirty="0" smtClean="0"/>
              <a:t>, 2016.</a:t>
            </a:r>
          </a:p>
          <a:p>
            <a:pPr marL="0" indent="0">
              <a:buNone/>
            </a:pPr>
            <a:r>
              <a:rPr lang="en-US" sz="2400" dirty="0" smtClean="0"/>
              <a:t>[3] R1-163375, “Liaison Statement to 3GPP from IEEE 802 LMSC”, 3GPP RAN1 Meeting</a:t>
            </a:r>
            <a:r>
              <a:rPr lang="en-US" sz="2400" dirty="0"/>
              <a:t>, 3GPP RAN1 Meeting 84b, Busan, Korea, April 11-15, 2016</a:t>
            </a:r>
            <a:r>
              <a:rPr lang="en-US" sz="2400" dirty="0" smtClean="0"/>
              <a:t>.</a:t>
            </a:r>
          </a:p>
          <a:p>
            <a:pPr marL="0" indent="0">
              <a:buNone/>
            </a:pPr>
            <a:r>
              <a:rPr lang="en-US" sz="2400" dirty="0" smtClean="0"/>
              <a:t>[4] </a:t>
            </a:r>
            <a:r>
              <a:rPr lang="en-US" sz="2400" dirty="0"/>
              <a:t>R4-164432, “Testing Level of Received Signal for LAA Channel Access Mechanism” by CableLabs, 3GPP RAN4 Meeting 79, Nanjing, China, May 23-27, 2016</a:t>
            </a:r>
            <a:r>
              <a:rPr lang="en-US" sz="2400" dirty="0" smtClean="0"/>
              <a:t>.</a:t>
            </a:r>
          </a:p>
          <a:p>
            <a:pPr marL="0" indent="0">
              <a:buNone/>
            </a:pPr>
            <a:r>
              <a:rPr lang="en-US" sz="2400" dirty="0" smtClean="0"/>
              <a:t>[5] R1-164114, “</a:t>
            </a:r>
            <a:r>
              <a:rPr lang="en-GB" sz="2400" dirty="0"/>
              <a:t>LS regarding 3GPP LTE based technologies operating in the unlicensed </a:t>
            </a:r>
            <a:r>
              <a:rPr lang="en-GB" sz="2400" dirty="0" smtClean="0"/>
              <a:t>bands” (Counsel of Mayor of City of New York), May2, 2016</a:t>
            </a:r>
            <a:endParaRPr lang="en-US" sz="2400" dirty="0"/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endParaRPr lang="en-US" sz="2400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1143000"/>
          </a:xfrm>
        </p:spPr>
        <p:txBody>
          <a:bodyPr/>
          <a:lstStyle/>
          <a:p>
            <a:r>
              <a:rPr lang="en-US" dirty="0" smtClean="0"/>
              <a:t>References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68769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2581</TotalTime>
  <Words>449</Words>
  <Application>Microsoft Macintosh PowerPoint</Application>
  <PresentationFormat>On-screen Show (4:3)</PresentationFormat>
  <Paragraphs>30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WF on CCA Detection Threshold for eLAA</vt:lpstr>
      <vt:lpstr>Background 1/2</vt:lpstr>
      <vt:lpstr>Background 2/2 [1], [4]</vt:lpstr>
      <vt:lpstr>Proposal</vt:lpstr>
      <vt:lpstr>References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CCA Detection Threshold in eLAA</dc:title>
  <dc:creator>Volker Leisse</dc:creator>
  <cp:lastModifiedBy>Dorin Viorel</cp:lastModifiedBy>
  <cp:revision>42</cp:revision>
  <dcterms:created xsi:type="dcterms:W3CDTF">2006-08-16T00:00:00Z</dcterms:created>
  <dcterms:modified xsi:type="dcterms:W3CDTF">2016-05-26T08:54:08Z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(3)qfxoTEo86qTh9MCcBjbZJaF6AdwB6H7AzLu1TbPxDXoMMTW9Al2jvC/2kXDtxeR3Qs5m3vsL
wMSfY0uffxePJFP2LknG6e7pgPEe9yOYsWZnRXYPSmAlXbLu2hbB4U3GbyGPG546D7uADKDx
1h1vwTKrZPA0zmDKaUkO6pdQ3gwoC9aDcNXbFaCDCS0OwfnOfbgZpretkqe+nctzbnZZW1T+
pUZqAmlfG8sTg5sxpI</vt:lpwstr>
  </property>
  <property fmtid="{D5CDD505-2E9C-101B-9397-08002B2CF9AE}" pid="3" name="_2015_ms_pID_7253431">
    <vt:lpwstr>x3zT7NwZJThCz3gEwjSebdKqQ5eXA+jykaujLb/IvS6kNqOjUdi9l8
xFouD+VdHqmF/4Zfalb4oIQX2v99ktgxxr6to12yNYZv528zkOjxomKQbxXnOJ7cvLtf3dwU
f4UlaDS5cOcPCtR5Cc+nn34zHM2y0FAArEi2O3S1MorubXdG9QloQR6EB5QxhM9o8U3yWA1Q
lnMXbPOyhTwwi6YVKfyurZE8LmbfvSCM7X+a</vt:lpwstr>
  </property>
  <property fmtid="{D5CDD505-2E9C-101B-9397-08002B2CF9AE}" pid="4" name="_2015_ms_pID_7253432">
    <vt:lpwstr>gWkXpewib9V7EuuhubhCpU0=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1460430157</vt:lpwstr>
  </property>
</Properties>
</file>