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70" r:id="rId3"/>
    <p:sldId id="272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>
        <p:scale>
          <a:sx n="93" d="100"/>
          <a:sy n="93" d="100"/>
        </p:scale>
        <p:origin x="2082" y="-408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Intel, [Ericsson], [Nokia], [Qualcomm], </a:t>
            </a:r>
            <a:r>
              <a:rPr lang="en-US" altLang="zh-CN" dirty="0" smtClean="0"/>
              <a:t>Samsung, [ZTE], NTT 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165915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825389"/>
          </a:xfrm>
        </p:spPr>
        <p:txBody>
          <a:bodyPr/>
          <a:lstStyle/>
          <a:p>
            <a:r>
              <a:rPr lang="en-US" altLang="zh-CN" dirty="0" smtClean="0"/>
              <a:t>Below NR system aspects are agreed:</a:t>
            </a:r>
          </a:p>
          <a:p>
            <a:pPr lvl="1"/>
            <a:r>
              <a:rPr lang="en-US" altLang="zh-CN" dirty="0"/>
              <a:t>RAN1 studies both </a:t>
            </a:r>
            <a:r>
              <a:rPr lang="en-GB" altLang="zh-CN" dirty="0"/>
              <a:t>multi-beam based approaches</a:t>
            </a:r>
            <a:r>
              <a:rPr lang="en-US" altLang="zh-CN" dirty="0"/>
              <a:t> and single-beam </a:t>
            </a:r>
            <a:r>
              <a:rPr lang="en-GB" altLang="zh-CN" dirty="0"/>
              <a:t>based approaches </a:t>
            </a:r>
            <a:r>
              <a:rPr lang="en-US" altLang="zh-CN" dirty="0"/>
              <a:t>for these channels/signals/measurement/feedback</a:t>
            </a:r>
            <a:endParaRPr lang="zh-CN" altLang="zh-CN" dirty="0"/>
          </a:p>
          <a:p>
            <a:pPr lvl="2"/>
            <a:r>
              <a:rPr lang="en-US" altLang="zh-CN" dirty="0"/>
              <a:t>Initial-access signals (synchronization signals and random access channels)</a:t>
            </a:r>
            <a:endParaRPr lang="zh-CN" altLang="zh-CN" dirty="0"/>
          </a:p>
          <a:p>
            <a:pPr lvl="2"/>
            <a:r>
              <a:rPr lang="en-US" altLang="zh-CN" dirty="0"/>
              <a:t>System-information delivery </a:t>
            </a:r>
            <a:endParaRPr lang="zh-CN" altLang="zh-CN" dirty="0"/>
          </a:p>
          <a:p>
            <a:pPr lvl="2"/>
            <a:r>
              <a:rPr lang="en-US" altLang="zh-CN" dirty="0"/>
              <a:t>RRM measurement/feedback</a:t>
            </a:r>
            <a:endParaRPr lang="zh-CN" altLang="zh-CN" dirty="0"/>
          </a:p>
          <a:p>
            <a:pPr lvl="2"/>
            <a:r>
              <a:rPr lang="en-US" altLang="zh-CN" dirty="0"/>
              <a:t>L1 control channel</a:t>
            </a:r>
            <a:endParaRPr lang="zh-CN" altLang="zh-CN" dirty="0"/>
          </a:p>
          <a:p>
            <a:pPr lvl="2"/>
            <a:r>
              <a:rPr lang="en-US" altLang="zh-CN" dirty="0"/>
              <a:t>Others are FFS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27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6777240"/>
          </a:xfrm>
        </p:spPr>
        <p:txBody>
          <a:bodyPr/>
          <a:lstStyle/>
          <a:p>
            <a:pPr marL="265113" lvl="1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/>
              <a:t>Study beam </a:t>
            </a:r>
            <a:r>
              <a:rPr lang="en-US" altLang="zh-CN" dirty="0"/>
              <a:t>determination procedure (e.g. TRP </a:t>
            </a:r>
            <a:r>
              <a:rPr lang="en-US" altLang="zh-CN" dirty="0">
                <a:solidFill>
                  <a:srgbClr val="FF0000"/>
                </a:solidFill>
              </a:rPr>
              <a:t>beam(s)</a:t>
            </a:r>
            <a:r>
              <a:rPr lang="en-US" altLang="zh-CN" dirty="0"/>
              <a:t> and/or UE beam</a:t>
            </a:r>
            <a:r>
              <a:rPr lang="en-US" altLang="zh-CN" dirty="0">
                <a:solidFill>
                  <a:srgbClr val="FF0000"/>
                </a:solidFill>
              </a:rPr>
              <a:t>(s)</a:t>
            </a:r>
            <a:r>
              <a:rPr lang="en-US" altLang="zh-CN" dirty="0"/>
              <a:t> </a:t>
            </a:r>
            <a:r>
              <a:rPr lang="en-US" altLang="zh-CN" dirty="0" smtClean="0"/>
              <a:t>determination)</a:t>
            </a:r>
            <a:endParaRPr lang="en-US" altLang="zh-CN" dirty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[Option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</a:rPr>
              <a:t>:]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In the initial access procedure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[Option 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</a:rPr>
              <a:t>:] </a:t>
            </a:r>
            <a:r>
              <a:rPr lang="en-US" altLang="zh-CN" dirty="0">
                <a:solidFill>
                  <a:srgbClr val="FF0000"/>
                </a:solidFill>
              </a:rPr>
              <a:t>Not in the initial access procedure </a:t>
            </a:r>
          </a:p>
          <a:p>
            <a:pPr lvl="1"/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For beam </a:t>
            </a:r>
            <a:r>
              <a:rPr lang="en-US" altLang="zh-CN" dirty="0" smtClean="0">
                <a:solidFill>
                  <a:srgbClr val="FF0000"/>
                </a:solidFill>
              </a:rPr>
              <a:t>change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7030A0"/>
                </a:solidFill>
              </a:rPr>
              <a:t>procedures </a:t>
            </a:r>
            <a:r>
              <a:rPr lang="en-US" altLang="zh-CN" dirty="0" smtClean="0">
                <a:solidFill>
                  <a:srgbClr val="FF0000"/>
                </a:solidFill>
              </a:rPr>
              <a:t>after </a:t>
            </a:r>
            <a:r>
              <a:rPr lang="en-US" altLang="zh-CN" dirty="0" smtClean="0">
                <a:solidFill>
                  <a:srgbClr val="FF0000"/>
                </a:solidFill>
              </a:rPr>
              <a:t>initial beam determination</a:t>
            </a:r>
            <a:r>
              <a:rPr lang="en-US" altLang="zh-CN" dirty="0" smtClean="0"/>
              <a:t>, study the </a:t>
            </a:r>
            <a:r>
              <a:rPr lang="en-US" altLang="zh-CN" dirty="0" smtClean="0"/>
              <a:t>following: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Procedures </a:t>
            </a:r>
            <a:r>
              <a:rPr lang="en-US" altLang="zh-CN" dirty="0" smtClean="0">
                <a:solidFill>
                  <a:srgbClr val="FF0000"/>
                </a:solidFill>
              </a:rPr>
              <a:t>different from </a:t>
            </a:r>
            <a:r>
              <a:rPr lang="en-US" altLang="zh-CN" dirty="0" smtClean="0"/>
              <a:t>initial beam determination procedure</a:t>
            </a:r>
          </a:p>
          <a:p>
            <a:pPr lvl="2"/>
            <a:r>
              <a:rPr lang="en-US" altLang="zh-CN" dirty="0" smtClean="0"/>
              <a:t>E.g. </a:t>
            </a:r>
            <a:r>
              <a:rPr lang="en-US" altLang="zh-CN" dirty="0" smtClean="0">
                <a:solidFill>
                  <a:srgbClr val="FF0000"/>
                </a:solidFill>
              </a:rPr>
              <a:t>L1 or L2</a:t>
            </a:r>
            <a:r>
              <a:rPr lang="en-US" altLang="zh-CN" dirty="0" smtClean="0"/>
              <a:t> based approach</a:t>
            </a:r>
          </a:p>
          <a:p>
            <a:pPr lvl="1"/>
            <a:r>
              <a:rPr lang="en-US" altLang="zh-CN" dirty="0" smtClean="0"/>
              <a:t>Procedures </a:t>
            </a:r>
            <a:r>
              <a:rPr lang="en-US" altLang="zh-CN" dirty="0" smtClean="0">
                <a:solidFill>
                  <a:srgbClr val="FF0000"/>
                </a:solidFill>
              </a:rPr>
              <a:t>with the same procedure as </a:t>
            </a:r>
            <a:r>
              <a:rPr lang="en-US" altLang="zh-CN" dirty="0" smtClean="0"/>
              <a:t>initial beam </a:t>
            </a:r>
            <a:r>
              <a:rPr lang="en-US" altLang="zh-CN" dirty="0" smtClean="0">
                <a:solidFill>
                  <a:srgbClr val="7030A0"/>
                </a:solidFill>
              </a:rPr>
              <a:t>determination </a:t>
            </a:r>
            <a:r>
              <a:rPr lang="en-US" altLang="zh-CN" dirty="0" smtClean="0"/>
              <a:t>procedure</a:t>
            </a:r>
            <a:endParaRPr lang="en-US" altLang="zh-CN" dirty="0" smtClean="0"/>
          </a:p>
          <a:p>
            <a:pPr lvl="1"/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Note: A common procedure may be applied to initial beam determination and beam change.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Note</a:t>
            </a:r>
            <a:r>
              <a:rPr lang="en-US" altLang="zh-CN" dirty="0">
                <a:solidFill>
                  <a:srgbClr val="FF0000"/>
                </a:solidFill>
              </a:rPr>
              <a:t>: </a:t>
            </a:r>
            <a:r>
              <a:rPr lang="en-US" altLang="zh-CN" dirty="0" smtClean="0">
                <a:solidFill>
                  <a:srgbClr val="FF0000"/>
                </a:solidFill>
              </a:rPr>
              <a:t>Different </a:t>
            </a:r>
            <a:r>
              <a:rPr lang="en-US" altLang="zh-CN" dirty="0">
                <a:solidFill>
                  <a:srgbClr val="FF0000"/>
                </a:solidFill>
              </a:rPr>
              <a:t>procedures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may be applied to different frequency </a:t>
            </a:r>
            <a:r>
              <a:rPr lang="en-US" altLang="zh-CN" dirty="0" smtClean="0">
                <a:solidFill>
                  <a:srgbClr val="FF0000"/>
                </a:solidFill>
              </a:rPr>
              <a:t>resources</a:t>
            </a:r>
          </a:p>
          <a:p>
            <a:r>
              <a:rPr lang="en-US" altLang="zh-CN" dirty="0" smtClean="0">
                <a:solidFill>
                  <a:srgbClr val="7030A0"/>
                </a:solidFill>
              </a:rPr>
              <a:t>Note: UE may use the above procedures to maintain multiple beams</a:t>
            </a:r>
            <a:endParaRPr lang="en-US" altLang="zh-CN" dirty="0">
              <a:solidFill>
                <a:srgbClr val="7030A0"/>
              </a:solidFill>
            </a:endParaRPr>
          </a:p>
          <a:p>
            <a:pPr lvl="2"/>
            <a:endParaRPr lang="en-US" altLang="zh-CN" dirty="0" smtClean="0"/>
          </a:p>
          <a:p>
            <a:r>
              <a:rPr lang="en-US" altLang="zh-CN" dirty="0" smtClean="0"/>
              <a:t>For </a:t>
            </a:r>
            <a:r>
              <a:rPr lang="en-US" altLang="zh-CN" dirty="0" smtClean="0"/>
              <a:t>multi </a:t>
            </a:r>
            <a:r>
              <a:rPr lang="en-US" altLang="zh-CN" dirty="0" smtClean="0"/>
              <a:t>beam and single beam based approaches at TRP, companies should state the assumptions on UE </a:t>
            </a:r>
            <a:r>
              <a:rPr lang="en-US" altLang="zh-CN" dirty="0" err="1" smtClean="0"/>
              <a:t>beamforming</a:t>
            </a:r>
            <a:r>
              <a:rPr lang="en-US" altLang="zh-CN" dirty="0"/>
              <a:t> </a:t>
            </a:r>
            <a:r>
              <a:rPr lang="en-US" altLang="zh-CN" dirty="0" smtClean="0"/>
              <a:t>for the agreed system aspects</a:t>
            </a:r>
          </a:p>
          <a:p>
            <a:pPr lvl="1"/>
            <a:r>
              <a:rPr lang="en-US" altLang="zh-CN" dirty="0" smtClean="0"/>
              <a:t>E.g. how many UE beams </a:t>
            </a:r>
            <a:r>
              <a:rPr lang="en-US" altLang="zh-CN" dirty="0" smtClean="0">
                <a:solidFill>
                  <a:srgbClr val="FF0000"/>
                </a:solidFill>
              </a:rPr>
              <a:t>and</a:t>
            </a:r>
            <a:r>
              <a:rPr lang="en-US" altLang="zh-CN" dirty="0" smtClean="0"/>
              <a:t> UE beam patterns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428529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10861</TotalTime>
  <Words>229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beam management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1092</cp:revision>
  <cp:lastPrinted>2016-02-02T02:05:25Z</cp:lastPrinted>
  <dcterms:created xsi:type="dcterms:W3CDTF">2008-05-20T02:15:22Z</dcterms:created>
  <dcterms:modified xsi:type="dcterms:W3CDTF">2016-05-27T01:47:56Z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1a832e0e-b0af-4edc-abb8-c0ca8e676eb4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2016-05-27 01:47:56Z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