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1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567" userDrawn="1">
          <p15:clr>
            <a:srgbClr val="A4A3A4"/>
          </p15:clr>
        </p15:guide>
        <p15:guide id="4" pos="5148" userDrawn="1">
          <p15:clr>
            <a:srgbClr val="A4A3A4"/>
          </p15:clr>
        </p15:guide>
        <p15:guide id="5" pos="19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56" autoAdjust="0"/>
  </p:normalViewPr>
  <p:slideViewPr>
    <p:cSldViewPr>
      <p:cViewPr varScale="1">
        <p:scale>
          <a:sx n="81" d="100"/>
          <a:sy n="81" d="100"/>
        </p:scale>
        <p:origin x="1596" y="84"/>
      </p:cViewPr>
      <p:guideLst>
        <p:guide orient="horz" pos="2160"/>
        <p:guide pos="2880"/>
        <p:guide pos="567"/>
        <p:guide pos="5148"/>
        <p:guide pos="19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503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526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00808"/>
            <a:ext cx="7772400" cy="1470025"/>
          </a:xfrm>
        </p:spPr>
        <p:txBody>
          <a:bodyPr>
            <a:noAutofit/>
          </a:bodyPr>
          <a:lstStyle/>
          <a:p>
            <a:r>
              <a:rPr lang="en-US" sz="3600" dirty="0" smtClean="0"/>
              <a:t>WF on further evaluation assumptions for NR waveform 30GHz and beyond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45751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Nokia, Intel, [Samsung], </a:t>
            </a:r>
            <a:r>
              <a:rPr lang="en-US" altLang="zh-CN" smtClean="0"/>
              <a:t>[Qualcomm],[Huawei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],..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R1-165914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23rd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7.1.3.1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en-US" altLang="zh-CN" sz="2800" dirty="0" smtClean="0"/>
              <a:t>Proposal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" name="表格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05580"/>
              </p:ext>
            </p:extLst>
          </p:nvPr>
        </p:nvGraphicFramePr>
        <p:xfrm>
          <a:off x="476193" y="847699"/>
          <a:ext cx="8299912" cy="5172153"/>
        </p:xfrm>
        <a:graphic>
          <a:graphicData uri="http://schemas.openxmlformats.org/drawingml/2006/table">
            <a:tbl>
              <a:tblPr/>
              <a:tblGrid>
                <a:gridCol w="1954559"/>
                <a:gridCol w="6345353"/>
              </a:tblGrid>
              <a:tr h="211528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Assumptions </a:t>
                      </a:r>
                      <a:r>
                        <a:rPr lang="en-US" sz="1200" b="1" kern="100" dirty="0" smtClean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,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 smtClean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Value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57009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Carrier frequency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30 GHz &amp; 70 GHz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724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Duplexing</a:t>
                      </a:r>
                      <a:r>
                        <a:rPr lang="en-US" altLang="zh-CN" sz="1200" b="1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TDD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724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Simulation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Case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Case 1a /1b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376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System </a:t>
                      </a: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bandwidth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altLang="ko-KR" sz="1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 GHz:</a:t>
                      </a:r>
                      <a:r>
                        <a:rPr lang="en-GB" altLang="ko-KR" sz="11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ko-KR" sz="1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80 MHz or above,   70 GHz: 500MHz</a:t>
                      </a:r>
                      <a:r>
                        <a:rPr lang="en-GB" altLang="ko-KR" sz="11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or above</a:t>
                      </a:r>
                      <a:r>
                        <a:rPr lang="en-GB" altLang="ko-KR" sz="1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 other values are not precluded.</a:t>
                      </a:r>
                      <a:endParaRPr lang="ko-KR" altLang="ko-KR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376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Data Bandwidth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1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DL: Same as system bandwidth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1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UL: 4PRBs (48 subcarriers) or same as the system bandwidth</a:t>
                      </a: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119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Numerology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FFS: Depend on numerology progress (</a:t>
                      </a:r>
                      <a:r>
                        <a:rPr lang="en-US" sz="1200" kern="100" dirty="0" err="1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subframe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duration, Guard time interval, # of symbols per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baseline="0" dirty="0" err="1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subframe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,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subcarrier spacing if needed)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708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UE antenna model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pt-BR" altLang="ko-KR" sz="14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(M,N,P,Mg,Ng) </a:t>
                      </a:r>
                      <a:r>
                        <a:rPr lang="pt-BR" sz="14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(2, 4, 2, 1, 1)</a:t>
                      </a:r>
                      <a:endParaRPr lang="ko-KR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4140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TRP antenna </a:t>
                      </a:r>
                      <a:r>
                        <a:rPr lang="en-US" altLang="ko-KR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model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(M,N,P,Mg,Ng) = (8, 8, 2, 1, 1)</a:t>
                      </a:r>
                      <a:endParaRPr lang="en-US" sz="14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Option 1: a single TXRU is mapped per panel per polarization.</a:t>
                      </a:r>
                      <a:endParaRPr lang="ko-KR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69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Phase noise model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Follow</a:t>
                      </a:r>
                      <a:r>
                        <a:rPr lang="en-US" sz="1200" kern="100" baseline="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 the agreement</a:t>
                      </a:r>
                      <a:r>
                        <a:rPr lang="en-US" sz="12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 in R1-165685</a:t>
                      </a:r>
                      <a:endParaRPr lang="en-GB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40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Channel coding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2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LTE Turbo code</a:t>
                      </a:r>
                      <a:r>
                        <a:rPr lang="pt-BR" sz="1200" kern="100" baseline="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, </a:t>
                      </a:r>
                      <a:r>
                        <a:rPr lang="pt-BR" sz="12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other coding scheme</a:t>
                      </a:r>
                      <a:r>
                        <a:rPr lang="pt-BR" sz="1200" kern="100" baseline="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 is not preclude</a:t>
                      </a:r>
                      <a:endParaRPr lang="zh-CN" sz="1200" dirty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2871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Rank per UE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00" baseline="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Rank 1-2</a:t>
                      </a:r>
                      <a:endParaRPr lang="zh-CN" sz="1200" dirty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4140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MCS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BPSK(</a:t>
                      </a:r>
                      <a:r>
                        <a:rPr lang="en-US" altLang="ko-KR" sz="12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pi/2), QPSK(pi/4)</a:t>
                      </a:r>
                      <a:r>
                        <a:rPr lang="en-US" sz="12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QPSK: 1/2,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16QAM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: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1/2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or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2/3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; 64QAM: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1/2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or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3/4; 256QAM: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1/2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or ¾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4140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Control </a:t>
                      </a: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overhead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rgbClr val="FF0000"/>
                          </a:solidFill>
                          <a:latin typeface="Times New Roman"/>
                          <a:cs typeface="宋体"/>
                        </a:rPr>
                        <a:t>To be reported</a:t>
                      </a:r>
                      <a:endParaRPr lang="zh-CN" sz="1200" dirty="0">
                        <a:solidFill>
                          <a:srgbClr val="FF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9992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Channel estimation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ko-KR" sz="12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Ideal,</a:t>
                      </a:r>
                      <a:r>
                        <a:rPr lang="en-US" altLang="ko-KR" sz="1200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ko-KR" sz="12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Realistic* (Pilot pattern to be given in the case of real channel estimation)</a:t>
                      </a:r>
                      <a:endParaRPr lang="ko-KR" altLang="ko-KR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166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Channel </a:t>
                      </a: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model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ko-K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CDLs in TR 38.900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Delay spread scaling : {30,100} ns for 30GHz, {10,30} ns for 70GHz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3km/h,  </a:t>
                      </a:r>
                      <a:r>
                        <a:rPr lang="en-GB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30km/h</a:t>
                      </a:r>
                      <a:r>
                        <a:rPr lang="en-GB" altLang="ko-KR" sz="1200" kern="12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(optional)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Beam</a:t>
                      </a:r>
                      <a:r>
                        <a:rPr lang="en-US" altLang="ko-KR" sz="120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altLang="ko-KR" sz="1200" dirty="0" smtClean="0"/>
                        <a:t>pattern used for spatial filtering needs to be reported</a:t>
                      </a:r>
                      <a:endParaRPr lang="en-US" altLang="ko-KR" sz="1200" kern="100" baseline="0" dirty="0" smtClean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" name="矩形 50"/>
          <p:cNvSpPr/>
          <p:nvPr/>
        </p:nvSpPr>
        <p:spPr>
          <a:xfrm>
            <a:off x="1835696" y="260648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/>
              <a:t>Table 1 Parameters for high frequency bands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5874367"/>
            <a:ext cx="82809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/>
            </a:lvl1pPr>
          </a:lstStyle>
          <a:p>
            <a:r>
              <a:rPr lang="en-US" dirty="0" smtClean="0"/>
              <a:t>NOTE: *</a:t>
            </a:r>
            <a:r>
              <a:rPr lang="en-US" altLang="ko-KR" dirty="0" smtClean="0"/>
              <a:t> </a:t>
            </a:r>
            <a:r>
              <a:rPr lang="en-US" altLang="ko-KR" dirty="0"/>
              <a:t>For realistic channel estimation, the current LTE </a:t>
            </a:r>
            <a:r>
              <a:rPr lang="en-US" altLang="ko-KR" dirty="0" smtClean="0"/>
              <a:t>UL </a:t>
            </a:r>
            <a:r>
              <a:rPr lang="en-US" altLang="ko-KR" dirty="0"/>
              <a:t>DMRS is </a:t>
            </a:r>
            <a:r>
              <a:rPr lang="en-US" altLang="ko-KR" dirty="0" smtClean="0"/>
              <a:t>recommended. Pilot </a:t>
            </a:r>
            <a:r>
              <a:rPr lang="en-US" altLang="ko-KR" dirty="0"/>
              <a:t>overheads should be  considered into the calculation of user spectrum efficiency.</a:t>
            </a:r>
          </a:p>
          <a:p>
            <a:r>
              <a:rPr lang="en-US" dirty="0" smtClean="0"/>
              <a:t>            * * </a:t>
            </a:r>
            <a:r>
              <a:rPr lang="en-US" i="1" dirty="0" smtClean="0"/>
              <a:t>Power-delay profiles of CDL-{A,B,C} are scenario agnostic.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0790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5405</TotalTime>
  <Words>340</Words>
  <Application>Microsoft Office PowerPoint</Application>
  <PresentationFormat>On-screen Show (4:3)</PresentationFormat>
  <Paragraphs>48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宋体</vt:lpstr>
      <vt:lpstr>宋体</vt:lpstr>
      <vt:lpstr>맑은 고딕</vt:lpstr>
      <vt:lpstr>Arial</vt:lpstr>
      <vt:lpstr>Calibri</vt:lpstr>
      <vt:lpstr>Times New Roman</vt:lpstr>
      <vt:lpstr>Office 主题</vt:lpstr>
      <vt:lpstr>WF on further evaluation assumptions for NR waveform 30GHz and beyond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Youngsoo Yuk</cp:lastModifiedBy>
  <cp:revision>355</cp:revision>
  <dcterms:created xsi:type="dcterms:W3CDTF">2015-02-09T15:32:33Z</dcterms:created>
  <dcterms:modified xsi:type="dcterms:W3CDTF">2016-05-26T08:31:36Z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(3)XshlgKy8sBs9PU1O22uTEX1KdyxmMzBeVuE4A83VUk9hHoHtPrlQAGBSEFjtI9oQAfV4bGuq
Ad0WM/t+fp+m/BCtO9uHEAPCuwdxg/F/P+K+Rg/r0oBdM6DEI1xL16eQN1mGKAIfkHmT+GMC
u3PfkTUGMZnGiIAD+bHDwWwevQdFvfLi5TFMjXRth81+VZA66z8anNOX0CMqkwDLeqUL2RiO
UKlGFWV93ej9mv2DAx</vt:lpwstr>
  </property>
  <property fmtid="{D5CDD505-2E9C-101B-9397-08002B2CF9AE}" pid="6" name="_2015_ms_pID_7253431">
    <vt:lpwstr>wI7WZTOg9pgzk3me5ovAgsvC0tXAcS4xv5L7fyRzy3kGyP6Xjn8Cxm
F53JTXW0Asc5yOwR4oHkIqnSWio8qjegWjiAuaBrSwkhZEGPgJHs0fjGMWw8QNG8I2r+yvr7
G+PU1OOwd7qIGPWorSrEziRav/zrFnLCU2n5s1V9NaFZkGSEFwAEAPb8b5h5pt4UQfN5G3HQ
IDpXFuDgMpboU2EX/wVSDYvyT0Cza4F9m/Uf</vt:lpwstr>
  </property>
  <property fmtid="{D5CDD505-2E9C-101B-9397-08002B2CF9AE}" pid="7" name="_2015_ms_pID_7253432">
    <vt:lpwstr>e7OBjklotB4roVk2DV0Wzh/SYu82gcnCpMcl
4oy+DTqWragnZYNcZKrDna37w+Xk3CB9+TaUEmeIYNEyhwUnScZEM2YPoJB0V6irpJVPDOZQ
rQitfpJox5IUTMv0BSFFKQuBXv1pjeWG2QJurAFNWd0=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1463848582</vt:lpwstr>
  </property>
</Properties>
</file>