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7" r:id="rId2"/>
    <p:sldId id="266" r:id="rId3"/>
    <p:sldId id="265" r:id="rId4"/>
    <p:sldId id="264"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07" autoAdjust="0"/>
  </p:normalViewPr>
  <p:slideViewPr>
    <p:cSldViewPr>
      <p:cViewPr varScale="1">
        <p:scale>
          <a:sx n="88" d="100"/>
          <a:sy n="88" d="100"/>
        </p:scale>
        <p:origin x="1464" y="96"/>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t>5/25/2016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t>5/25/2016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t>5/25/2016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t>5/25/2016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t>5/25/2016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830997"/>
          </a:xfrm>
          <a:prstGeom prst="rect">
            <a:avLst/>
          </a:prstGeom>
        </p:spPr>
        <p:txBody>
          <a:bodyPr wrap="square">
            <a:spAutoFit/>
          </a:bodyPr>
          <a:lstStyle/>
          <a:p>
            <a:r>
              <a:rPr lang="en-GB" sz="2400" b="1" dirty="0"/>
              <a:t>3GPP </a:t>
            </a:r>
            <a:r>
              <a:rPr lang="en-GB" sz="2400" b="1" dirty="0" smtClean="0"/>
              <a:t>TSG-RAN1 </a:t>
            </a:r>
            <a:r>
              <a:rPr lang="en-GB" sz="2400" b="1" dirty="0"/>
              <a:t>Meeting </a:t>
            </a:r>
            <a:r>
              <a:rPr lang="en-GB" sz="2400" b="1" dirty="0" smtClean="0"/>
              <a:t>#85		</a:t>
            </a:r>
            <a:r>
              <a:rPr lang="en-GB" sz="2400" b="1" i="1" dirty="0"/>
              <a:t>	</a:t>
            </a:r>
            <a:r>
              <a:rPr lang="en-GB" sz="2400" b="1" i="1" dirty="0" smtClean="0"/>
              <a:t>R1-165905</a:t>
            </a:r>
            <a:endParaRPr lang="en-US" sz="2400" dirty="0"/>
          </a:p>
          <a:p>
            <a:r>
              <a:rPr lang="en-GB" sz="2400" b="1" dirty="0"/>
              <a:t>Nanjing, P.R. China, </a:t>
            </a:r>
            <a:r>
              <a:rPr lang="en-GB" sz="2400" b="1" dirty="0" smtClean="0"/>
              <a:t>23rd- </a:t>
            </a:r>
            <a:r>
              <a:rPr lang="en-GB" sz="2400" b="1" dirty="0"/>
              <a:t>27th May 2016</a:t>
            </a:r>
            <a:endParaRPr lang="en-US" sz="2400" dirty="0"/>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US" sz="4000" dirty="0" smtClean="0"/>
              <a:t>WF on </a:t>
            </a:r>
            <a:r>
              <a:rPr lang="en-US" sz="4000" smtClean="0"/>
              <a:t>the antenna </a:t>
            </a:r>
            <a:r>
              <a:rPr lang="en-US" sz="4000" dirty="0" smtClean="0"/>
              <a:t>port and QCL assumption study in NR</a:t>
            </a:r>
            <a:endParaRPr lang="en-US" sz="4000" dirty="0"/>
          </a:p>
        </p:txBody>
      </p:sp>
      <p:sp>
        <p:nvSpPr>
          <p:cNvPr id="3" name="TextBox 2"/>
          <p:cNvSpPr txBox="1"/>
          <p:nvPr/>
        </p:nvSpPr>
        <p:spPr>
          <a:xfrm>
            <a:off x="228600" y="3733800"/>
            <a:ext cx="8686800" cy="523220"/>
          </a:xfrm>
          <a:prstGeom prst="rect">
            <a:avLst/>
          </a:prstGeom>
          <a:noFill/>
        </p:spPr>
        <p:txBody>
          <a:bodyPr wrap="square" rtlCol="0">
            <a:spAutoFit/>
          </a:bodyPr>
          <a:lstStyle/>
          <a:p>
            <a:pPr algn="ctr"/>
            <a:r>
              <a:rPr lang="en-US" sz="2800" dirty="0" smtClean="0"/>
              <a:t>Intel, </a:t>
            </a:r>
            <a:r>
              <a:rPr lang="en-US" sz="2800" dirty="0" smtClean="0"/>
              <a:t>Ericsson, …</a:t>
            </a:r>
            <a:endParaRPr lang="en-US" sz="2800" dirty="0"/>
          </a:p>
        </p:txBody>
      </p:sp>
      <p:sp>
        <p:nvSpPr>
          <p:cNvPr id="5" name="TextBox 4"/>
          <p:cNvSpPr txBox="1"/>
          <p:nvPr/>
        </p:nvSpPr>
        <p:spPr>
          <a:xfrm>
            <a:off x="5943600" y="1668214"/>
            <a:ext cx="2667000" cy="461665"/>
          </a:xfrm>
          <a:prstGeom prst="rect">
            <a:avLst/>
          </a:prstGeom>
          <a:noFill/>
        </p:spPr>
        <p:txBody>
          <a:bodyPr wrap="square" rtlCol="0">
            <a:spAutoFit/>
          </a:bodyPr>
          <a:lstStyle/>
          <a:p>
            <a:r>
              <a:rPr lang="en-US" sz="2400" dirty="0" smtClean="0"/>
              <a:t>Agenda item: 7.1.6</a:t>
            </a:r>
            <a:endParaRPr lang="en-US" sz="2400" dirty="0"/>
          </a:p>
        </p:txBody>
      </p:sp>
    </p:spTree>
    <p:extLst>
      <p:ext uri="{BB962C8B-B14F-4D97-AF65-F5344CB8AC3E}">
        <p14:creationId xmlns:p14="http://schemas.microsoft.com/office/powerpoint/2010/main" val="27253019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Background</a:t>
            </a:r>
            <a:endParaRPr lang="en-US" sz="3200" dirty="0"/>
          </a:p>
        </p:txBody>
      </p:sp>
      <p:sp>
        <p:nvSpPr>
          <p:cNvPr id="3" name="Content Placeholder 2"/>
          <p:cNvSpPr>
            <a:spLocks noGrp="1"/>
          </p:cNvSpPr>
          <p:nvPr>
            <p:ph idx="1"/>
          </p:nvPr>
        </p:nvSpPr>
        <p:spPr/>
        <p:txBody>
          <a:bodyPr/>
          <a:lstStyle/>
          <a:p>
            <a:pPr marL="0" lvl="0" indent="0">
              <a:lnSpc>
                <a:spcPts val="1800"/>
              </a:lnSpc>
              <a:spcBef>
                <a:spcPts val="400"/>
              </a:spcBef>
              <a:buNone/>
            </a:pPr>
            <a:r>
              <a:rPr lang="en-US" sz="1900" dirty="0">
                <a:solidFill>
                  <a:prstClr val="black"/>
                </a:solidFill>
              </a:rPr>
              <a:t>Antenna port definition in LTE:</a:t>
            </a:r>
          </a:p>
          <a:p>
            <a:pPr lvl="0">
              <a:lnSpc>
                <a:spcPts val="1800"/>
              </a:lnSpc>
              <a:spcBef>
                <a:spcPts val="400"/>
              </a:spcBef>
            </a:pPr>
            <a:r>
              <a:rPr lang="en-US" sz="1900" dirty="0">
                <a:solidFill>
                  <a:prstClr val="black"/>
                </a:solidFill>
              </a:rPr>
              <a:t>The antenna port in NR is used for transmission of a physical channel or signal, where an antenna port is defined such that the channel over which a symbol on the antenna port is conveyed can be inferred from the channel over which another symbol on the same antenna port is conveyed.</a:t>
            </a:r>
          </a:p>
          <a:p>
            <a:pPr marL="0" lvl="0" indent="0">
              <a:lnSpc>
                <a:spcPts val="1800"/>
              </a:lnSpc>
              <a:spcBef>
                <a:spcPts val="400"/>
              </a:spcBef>
              <a:buNone/>
            </a:pPr>
            <a:r>
              <a:rPr lang="en-US" sz="1900" dirty="0">
                <a:solidFill>
                  <a:prstClr val="black"/>
                </a:solidFill>
              </a:rPr>
              <a:t>Quasi co-location (QCL) definition QCL in LTE:</a:t>
            </a:r>
          </a:p>
          <a:p>
            <a:pPr lvl="0">
              <a:lnSpc>
                <a:spcPts val="1800"/>
              </a:lnSpc>
              <a:spcBef>
                <a:spcPts val="400"/>
              </a:spcBef>
            </a:pPr>
            <a:r>
              <a:rPr lang="en-US" sz="1900" dirty="0">
                <a:solidFill>
                  <a:prstClr val="black"/>
                </a:solidFill>
              </a:rPr>
              <a:t>Two antenna ports in NR are said to be quasi co-located if the large-scale properties of the channel over which a symbol on one antenna port is conveyed can be inferred from the channel over which a symbol on the other antenna port is conveyed. The large-scale properties include one or more of delay spread, Doppler spread, Doppler shift, average gain, and average delay.</a:t>
            </a:r>
          </a:p>
          <a:p>
            <a:pPr marL="0" lvl="0" indent="0">
              <a:lnSpc>
                <a:spcPts val="1800"/>
              </a:lnSpc>
              <a:spcBef>
                <a:spcPts val="400"/>
              </a:spcBef>
              <a:buNone/>
            </a:pPr>
            <a:endParaRPr lang="en-GB" sz="1900" dirty="0" smtClean="0">
              <a:solidFill>
                <a:prstClr val="black"/>
              </a:solidFill>
            </a:endParaRPr>
          </a:p>
          <a:p>
            <a:endParaRPr lang="en-US" dirty="0"/>
          </a:p>
        </p:txBody>
      </p:sp>
    </p:spTree>
    <p:extLst>
      <p:ext uri="{BB962C8B-B14F-4D97-AF65-F5344CB8AC3E}">
        <p14:creationId xmlns:p14="http://schemas.microsoft.com/office/powerpoint/2010/main" val="3244192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Proposal</a:t>
            </a:r>
            <a:endParaRPr lang="en-US" sz="3200" dirty="0"/>
          </a:p>
        </p:txBody>
      </p:sp>
      <p:sp>
        <p:nvSpPr>
          <p:cNvPr id="3" name="Content Placeholder 2"/>
          <p:cNvSpPr>
            <a:spLocks noGrp="1"/>
          </p:cNvSpPr>
          <p:nvPr>
            <p:ph idx="1"/>
          </p:nvPr>
        </p:nvSpPr>
        <p:spPr/>
        <p:txBody>
          <a:bodyPr>
            <a:normAutofit/>
          </a:bodyPr>
          <a:lstStyle/>
          <a:p>
            <a:r>
              <a:rPr lang="en-US" sz="2400" dirty="0" smtClean="0"/>
              <a:t>Study QCL issue for antenna ports and antenna port measurement resource assumptions for NR</a:t>
            </a:r>
          </a:p>
          <a:p>
            <a:pPr lvl="1"/>
            <a:r>
              <a:rPr lang="en-US" sz="2000" dirty="0"/>
              <a:t>D</a:t>
            </a:r>
            <a:r>
              <a:rPr lang="en-US" sz="2000" dirty="0" smtClean="0"/>
              <a:t>etailed scope of the study is provided below</a:t>
            </a:r>
          </a:p>
        </p:txBody>
      </p:sp>
    </p:spTree>
    <p:extLst>
      <p:ext uri="{BB962C8B-B14F-4D97-AF65-F5344CB8AC3E}">
        <p14:creationId xmlns:p14="http://schemas.microsoft.com/office/powerpoint/2010/main" val="2072201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Proposal: </a:t>
            </a:r>
            <a:r>
              <a:rPr lang="en-US" sz="3200" dirty="0" smtClean="0"/>
              <a:t>Antenna port study</a:t>
            </a:r>
            <a:endParaRPr lang="en-US" sz="3200" dirty="0"/>
          </a:p>
        </p:txBody>
      </p:sp>
      <p:sp>
        <p:nvSpPr>
          <p:cNvPr id="3" name="Content Placeholder 2"/>
          <p:cNvSpPr>
            <a:spLocks noGrp="1"/>
          </p:cNvSpPr>
          <p:nvPr>
            <p:ph idx="1"/>
          </p:nvPr>
        </p:nvSpPr>
        <p:spPr>
          <a:xfrm>
            <a:off x="457200" y="1600200"/>
            <a:ext cx="8229600" cy="4953000"/>
          </a:xfrm>
        </p:spPr>
        <p:txBody>
          <a:bodyPr>
            <a:noAutofit/>
          </a:bodyPr>
          <a:lstStyle/>
          <a:p>
            <a:pPr marL="0" indent="0">
              <a:spcBef>
                <a:spcPts val="400"/>
              </a:spcBef>
              <a:buNone/>
            </a:pPr>
            <a:r>
              <a:rPr lang="en-US" sz="1800" dirty="0" smtClean="0"/>
              <a:t>As a starting point for NR study RAN1 assumes the same antenna port definition as in LTE</a:t>
            </a:r>
          </a:p>
          <a:p>
            <a:pPr marL="0" lvl="0" indent="0">
              <a:spcBef>
                <a:spcPts val="400"/>
              </a:spcBef>
              <a:buNone/>
            </a:pPr>
            <a:r>
              <a:rPr lang="en-US" sz="1800" dirty="0" smtClean="0"/>
              <a:t>For antenna port transmitted in different time occasions or for antenna port transmitted in the same time occasion on different frequency resource units the following issues to be studied in RAN1</a:t>
            </a:r>
          </a:p>
          <a:p>
            <a:pPr>
              <a:spcBef>
                <a:spcPts val="400"/>
              </a:spcBef>
            </a:pPr>
            <a:r>
              <a:rPr lang="en-US" sz="1800" dirty="0" smtClean="0"/>
              <a:t>Definition of time occasion and frequency resource unit for antenna port</a:t>
            </a:r>
          </a:p>
          <a:p>
            <a:pPr lvl="0">
              <a:spcBef>
                <a:spcPts val="400"/>
              </a:spcBef>
            </a:pPr>
            <a:r>
              <a:rPr lang="en-US" sz="1800" dirty="0" smtClean="0"/>
              <a:t>For antenna port transmitted in different time occasions whether or not the channel on the antenna port in one time occasion can be inferred from the channel on the same antenna port in another time occasion</a:t>
            </a:r>
          </a:p>
          <a:p>
            <a:pPr>
              <a:spcBef>
                <a:spcPts val="400"/>
              </a:spcBef>
            </a:pPr>
            <a:r>
              <a:rPr lang="en-US" sz="1800" dirty="0" smtClean="0"/>
              <a:t>For antenna port transmitted in the same time occasion on different frequency resource units, whether or not the channel in one frequency resource unit on one antenna port can inferred from the channel on the same antenna port in another frequency resource unit in the same time occasion</a:t>
            </a:r>
          </a:p>
          <a:p>
            <a:pPr>
              <a:spcBef>
                <a:spcPts val="400"/>
              </a:spcBef>
            </a:pPr>
            <a:r>
              <a:rPr lang="en-US" sz="1800" dirty="0" smtClean="0"/>
              <a:t>For the cases when channel on antenna port can or can not be inferred study whether it should be fixed in the specification or signaled by network explicitly or implicitly and if signaled the required parameters</a:t>
            </a:r>
          </a:p>
          <a:p>
            <a:pPr marL="0" lvl="0" indent="0">
              <a:spcBef>
                <a:spcPts val="400"/>
              </a:spcBef>
              <a:buNone/>
            </a:pPr>
            <a:endParaRPr lang="en-US" sz="2400" dirty="0" smtClean="0"/>
          </a:p>
          <a:p>
            <a:pPr marL="0" lvl="0" indent="0">
              <a:spcBef>
                <a:spcPts val="400"/>
              </a:spcBef>
              <a:buNone/>
            </a:pPr>
            <a:endParaRPr lang="en-US" sz="2400" dirty="0" smtClean="0"/>
          </a:p>
          <a:p>
            <a:pPr marL="0" lvl="0" indent="0">
              <a:spcBef>
                <a:spcPts val="400"/>
              </a:spcBef>
              <a:buNone/>
            </a:pPr>
            <a:endParaRPr lang="en-US" sz="2400" dirty="0"/>
          </a:p>
          <a:p>
            <a:pPr marL="0" lvl="0" indent="0">
              <a:spcBef>
                <a:spcPts val="400"/>
              </a:spcBef>
              <a:buNone/>
            </a:pPr>
            <a:endParaRPr lang="ru-RU" sz="2400" dirty="0" smtClean="0"/>
          </a:p>
          <a:p>
            <a:endParaRPr lang="en-US" dirty="0"/>
          </a:p>
        </p:txBody>
      </p:sp>
    </p:spTree>
    <p:extLst>
      <p:ext uri="{BB962C8B-B14F-4D97-AF65-F5344CB8AC3E}">
        <p14:creationId xmlns:p14="http://schemas.microsoft.com/office/powerpoint/2010/main" val="597178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prstClr val="black"/>
                </a:solidFill>
              </a:rPr>
              <a:t>Proposal: Quasi co-location (QCL</a:t>
            </a:r>
            <a:r>
              <a:rPr lang="en-US" sz="3200" dirty="0" smtClean="0">
                <a:solidFill>
                  <a:prstClr val="black"/>
                </a:solidFill>
              </a:rPr>
              <a:t>) study</a:t>
            </a:r>
            <a:endParaRPr lang="en-US" dirty="0"/>
          </a:p>
        </p:txBody>
      </p:sp>
      <p:sp>
        <p:nvSpPr>
          <p:cNvPr id="3" name="Content Placeholder 2"/>
          <p:cNvSpPr>
            <a:spLocks noGrp="1"/>
          </p:cNvSpPr>
          <p:nvPr>
            <p:ph idx="1"/>
          </p:nvPr>
        </p:nvSpPr>
        <p:spPr>
          <a:xfrm>
            <a:off x="457200" y="1600200"/>
            <a:ext cx="8229600" cy="5105400"/>
          </a:xfrm>
        </p:spPr>
        <p:txBody>
          <a:bodyPr>
            <a:noAutofit/>
          </a:bodyPr>
          <a:lstStyle/>
          <a:p>
            <a:pPr marL="0" indent="0">
              <a:lnSpc>
                <a:spcPct val="120000"/>
              </a:lnSpc>
              <a:spcBef>
                <a:spcPts val="400"/>
              </a:spcBef>
              <a:buNone/>
            </a:pPr>
            <a:r>
              <a:rPr lang="en-US" sz="1800" dirty="0" smtClean="0"/>
              <a:t>As a starting point for NR study RAN1 assumes the same QCL definition as in LTE. </a:t>
            </a:r>
          </a:p>
          <a:p>
            <a:pPr marL="0" indent="0">
              <a:lnSpc>
                <a:spcPct val="120000"/>
              </a:lnSpc>
              <a:spcBef>
                <a:spcPts val="400"/>
              </a:spcBef>
              <a:buNone/>
            </a:pPr>
            <a:r>
              <a:rPr lang="en-US" sz="1800" dirty="0" smtClean="0"/>
              <a:t>For antenna ports corresponding to different RS types or antenna ports corresponding multiple RS of the same type or antenna ports corresponding to the same RS type the following issues to be studied in RAN1:</a:t>
            </a:r>
          </a:p>
          <a:p>
            <a:pPr>
              <a:lnSpc>
                <a:spcPct val="120000"/>
              </a:lnSpc>
              <a:spcBef>
                <a:spcPts val="400"/>
              </a:spcBef>
            </a:pPr>
            <a:r>
              <a:rPr lang="en-US" sz="1800" dirty="0" smtClean="0"/>
              <a:t>For antenna ports corresponding to different RS types (e.g. DM-RS and CSI-RS) or multiple RS of the same type (e.g. two NZP CSI-RS) whether or not receiver can assume QCL-ion between the antenna ports </a:t>
            </a:r>
            <a:r>
              <a:rPr lang="en-US" sz="1800" dirty="0" err="1" smtClean="0"/>
              <a:t>wrt</a:t>
            </a:r>
            <a:r>
              <a:rPr lang="en-US" sz="1800" dirty="0" smtClean="0"/>
              <a:t> to delay spread, Doppler spread, Doppler shift, average gain, and average delay.</a:t>
            </a:r>
          </a:p>
          <a:p>
            <a:pPr>
              <a:lnSpc>
                <a:spcPct val="120000"/>
              </a:lnSpc>
              <a:spcBef>
                <a:spcPts val="400"/>
              </a:spcBef>
            </a:pPr>
            <a:r>
              <a:rPr lang="en-US" sz="1800" dirty="0" smtClean="0"/>
              <a:t>For antenna ports corresponding to the same type (e.g. DM-RS antenna ports), whether or not receiver can assume QCL-ion between antenna ports </a:t>
            </a:r>
            <a:r>
              <a:rPr lang="en-US" sz="1800" dirty="0" err="1" smtClean="0"/>
              <a:t>wrt</a:t>
            </a:r>
            <a:r>
              <a:rPr lang="en-US" sz="1800" dirty="0" smtClean="0"/>
              <a:t> to delay spread, Doppler spread, Doppler shift, average gain, and average delay.</a:t>
            </a:r>
          </a:p>
          <a:p>
            <a:pPr>
              <a:lnSpc>
                <a:spcPct val="120000"/>
              </a:lnSpc>
              <a:spcBef>
                <a:spcPts val="400"/>
              </a:spcBef>
            </a:pPr>
            <a:r>
              <a:rPr lang="en-US" sz="1800" dirty="0" smtClean="0"/>
              <a:t>For case when QCL-ion or non QCL-ion is established whether it should be fixed in the specification or signaled by network explicitly or implicitly with corresponding parameters</a:t>
            </a:r>
          </a:p>
        </p:txBody>
      </p:sp>
    </p:spTree>
    <p:extLst>
      <p:ext uri="{BB962C8B-B14F-4D97-AF65-F5344CB8AC3E}">
        <p14:creationId xmlns:p14="http://schemas.microsoft.com/office/powerpoint/2010/main" val="37692497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5413</TotalTime>
  <Words>563</Words>
  <Application>Microsoft Office PowerPoint</Application>
  <PresentationFormat>On-screen Show (4:3)</PresentationFormat>
  <Paragraphs>29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Background</vt:lpstr>
      <vt:lpstr>Proposal</vt:lpstr>
      <vt:lpstr>Proposal: Antenna port study</vt:lpstr>
      <vt:lpstr>Proposal: Quasi co-location (QCL) study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Davydov, Alexei</dc:creator>
  <cp:keywords>CTPClassification=CTP_PUBLIC:VisualMarkings=</cp:keywords>
  <cp:lastModifiedBy>Intel</cp:lastModifiedBy>
  <cp:revision>289</cp:revision>
  <dcterms:created xsi:type="dcterms:W3CDTF">2016-03-24T01:14:08Z</dcterms:created>
  <dcterms:modified xsi:type="dcterms:W3CDTF">2016-05-26T06:26:05Z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5fef979f-62ed-4531-988e-ee6b9d3983f9</vt:lpwstr>
  </property>
  <property fmtid="{D5CDD505-2E9C-101B-9397-08002B2CF9AE}" pid="3" name="CTP_TimeStamp">
    <vt:lpwstr>2016-05-26 06:26:04Z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