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sldIdLst>
    <p:sldId id="256" r:id="rId7"/>
    <p:sldId id="318" r:id="rId8"/>
    <p:sldId id="317" r:id="rId9"/>
    <p:sldId id="319" r:id="rId1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Volker Leisse" initials="VL" lastIdx="2" clrIdx="0"/>
  <p:cmAuthor id="1" name="Broadcom" initials="BRC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936" y="-91"/>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tableStyles" Target="tableStyle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545928A-D4A3-4821-8A88-F050034DE0F7}" type="datetimeFigureOut">
              <a:rPr lang="en-US" altLang="ko-KR"/>
              <a:pPr>
                <a:defRPr/>
              </a:pPr>
              <a:t>5/25/2016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370CBCB4-B7B7-4626-8EDB-1BFC3FD13B74}" type="slidenum">
              <a:rPr lang="en-US" altLang="ko-KR"/>
              <a:pPr>
                <a:defRPr/>
              </a:pPr>
              <a:t>‹#›</a:t>
            </a:fld>
            <a:endParaRPr lang="en-US" altLang="ko-KR"/>
          </a:p>
        </p:txBody>
      </p:sp>
    </p:spTree>
    <p:extLst>
      <p:ext uri="{BB962C8B-B14F-4D97-AF65-F5344CB8AC3E}">
        <p14:creationId xmlns:p14="http://schemas.microsoft.com/office/powerpoint/2010/main" val="1676543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03C1B93-F5F0-4A38-87F7-6B9597DD002C}" type="datetimeFigureOut">
              <a:rPr lang="en-US" altLang="ko-KR"/>
              <a:pPr>
                <a:defRPr/>
              </a:pPr>
              <a:t>5/25/2016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C11901A3-B07A-4D50-9E03-DFA16F6C9D3D}" type="slidenum">
              <a:rPr lang="en-US" altLang="ko-KR"/>
              <a:pPr>
                <a:defRPr/>
              </a:pPr>
              <a:t>‹#›</a:t>
            </a:fld>
            <a:endParaRPr lang="en-US" altLang="ko-KR"/>
          </a:p>
        </p:txBody>
      </p:sp>
    </p:spTree>
    <p:extLst>
      <p:ext uri="{BB962C8B-B14F-4D97-AF65-F5344CB8AC3E}">
        <p14:creationId xmlns:p14="http://schemas.microsoft.com/office/powerpoint/2010/main" val="17591988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D505F0E-87BA-4E58-9E3C-3658B9F228B7}" type="datetimeFigureOut">
              <a:rPr lang="en-US" altLang="ko-KR"/>
              <a:pPr>
                <a:defRPr/>
              </a:pPr>
              <a:t>5/25/2016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92D664C5-A695-4084-938D-AA5E12A8DA4D}" type="slidenum">
              <a:rPr lang="en-US" altLang="ko-KR"/>
              <a:pPr>
                <a:defRPr/>
              </a:pPr>
              <a:t>‹#›</a:t>
            </a:fld>
            <a:endParaRPr lang="en-US" altLang="ko-KR"/>
          </a:p>
        </p:txBody>
      </p:sp>
    </p:spTree>
    <p:extLst>
      <p:ext uri="{BB962C8B-B14F-4D97-AF65-F5344CB8AC3E}">
        <p14:creationId xmlns:p14="http://schemas.microsoft.com/office/powerpoint/2010/main" val="4066119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en-US" altLang="ko-KR" dirty="0" smtClean="0"/>
          </a:p>
          <a:p>
            <a:pPr lvl="4"/>
            <a:endParaRPr lang="en-US" dirty="0"/>
          </a:p>
        </p:txBody>
      </p:sp>
      <p:sp>
        <p:nvSpPr>
          <p:cNvPr id="4" name="Date Placeholder 3"/>
          <p:cNvSpPr>
            <a:spLocks noGrp="1"/>
          </p:cNvSpPr>
          <p:nvPr>
            <p:ph type="dt" sz="half" idx="10"/>
          </p:nvPr>
        </p:nvSpPr>
        <p:spPr/>
        <p:txBody>
          <a:bodyPr/>
          <a:lstStyle>
            <a:lvl1pPr>
              <a:defRPr/>
            </a:lvl1pPr>
          </a:lstStyle>
          <a:p>
            <a:pPr>
              <a:defRPr/>
            </a:pPr>
            <a:fld id="{73501C0B-E3C4-48AE-9137-72D24FAF6199}" type="datetimeFigureOut">
              <a:rPr lang="en-US" altLang="ko-KR"/>
              <a:pPr>
                <a:defRPr/>
              </a:pPr>
              <a:t>5/25/2016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FB3133B8-6197-428B-AD3F-E00F851EE519}" type="slidenum">
              <a:rPr lang="en-US" altLang="ko-KR"/>
              <a:pPr>
                <a:defRPr/>
              </a:pPr>
              <a:t>‹#›</a:t>
            </a:fld>
            <a:endParaRPr lang="en-US" altLang="ko-KR"/>
          </a:p>
        </p:txBody>
      </p:sp>
    </p:spTree>
    <p:extLst>
      <p:ext uri="{BB962C8B-B14F-4D97-AF65-F5344CB8AC3E}">
        <p14:creationId xmlns:p14="http://schemas.microsoft.com/office/powerpoint/2010/main" val="505072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A6BDBDE-24AF-4F87-8AD8-D7E992722B24}" type="datetimeFigureOut">
              <a:rPr lang="en-US" altLang="ko-KR"/>
              <a:pPr>
                <a:defRPr/>
              </a:pPr>
              <a:t>5/25/2016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E32FEA3E-2FFF-4BA6-A684-E19A19AB5DE0}" type="slidenum">
              <a:rPr lang="en-US" altLang="ko-KR"/>
              <a:pPr>
                <a:defRPr/>
              </a:pPr>
              <a:t>‹#›</a:t>
            </a:fld>
            <a:endParaRPr lang="en-US" altLang="ko-KR"/>
          </a:p>
        </p:txBody>
      </p:sp>
    </p:spTree>
    <p:extLst>
      <p:ext uri="{BB962C8B-B14F-4D97-AF65-F5344CB8AC3E}">
        <p14:creationId xmlns:p14="http://schemas.microsoft.com/office/powerpoint/2010/main" val="352435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F476CBCA-2EEF-41EC-B87F-C19DFABAAABB}" type="datetimeFigureOut">
              <a:rPr lang="en-US" altLang="ko-KR"/>
              <a:pPr>
                <a:defRPr/>
              </a:pPr>
              <a:t>5/25/2016</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12DD2E68-8172-404B-AEA1-C6E237EDA9BA}" type="slidenum">
              <a:rPr lang="en-US" altLang="ko-KR"/>
              <a:pPr>
                <a:defRPr/>
              </a:pPr>
              <a:t>‹#›</a:t>
            </a:fld>
            <a:endParaRPr lang="en-US" altLang="ko-KR"/>
          </a:p>
        </p:txBody>
      </p:sp>
    </p:spTree>
    <p:extLst>
      <p:ext uri="{BB962C8B-B14F-4D97-AF65-F5344CB8AC3E}">
        <p14:creationId xmlns:p14="http://schemas.microsoft.com/office/powerpoint/2010/main" val="67217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262F6B4-8D73-4357-A445-3AD1DFF6C410}" type="datetimeFigureOut">
              <a:rPr lang="en-US" altLang="ko-KR"/>
              <a:pPr>
                <a:defRPr/>
              </a:pPr>
              <a:t>5/25/2016</a:t>
            </a:fld>
            <a:endParaRPr lang="en-US" altLang="ko-KR"/>
          </a:p>
        </p:txBody>
      </p:sp>
      <p:sp>
        <p:nvSpPr>
          <p:cNvPr id="8" name="Footer Placeholder 4"/>
          <p:cNvSpPr>
            <a:spLocks noGrp="1"/>
          </p:cNvSpPr>
          <p:nvPr>
            <p:ph type="ftr" sz="quarter" idx="11"/>
          </p:nvPr>
        </p:nvSpPr>
        <p:spPr/>
        <p:txBody>
          <a:bodyPr/>
          <a:lstStyle>
            <a:lvl1pPr>
              <a:defRPr/>
            </a:lvl1pPr>
          </a:lstStyle>
          <a:p>
            <a:pPr>
              <a:defRPr/>
            </a:pPr>
            <a:endParaRPr lang="ko-KR" altLang="ko-KR"/>
          </a:p>
        </p:txBody>
      </p:sp>
      <p:sp>
        <p:nvSpPr>
          <p:cNvPr id="9" name="Slide Number Placeholder 5"/>
          <p:cNvSpPr>
            <a:spLocks noGrp="1"/>
          </p:cNvSpPr>
          <p:nvPr>
            <p:ph type="sldNum" sz="quarter" idx="12"/>
          </p:nvPr>
        </p:nvSpPr>
        <p:spPr/>
        <p:txBody>
          <a:bodyPr/>
          <a:lstStyle>
            <a:lvl1pPr>
              <a:defRPr/>
            </a:lvl1pPr>
          </a:lstStyle>
          <a:p>
            <a:pPr>
              <a:defRPr/>
            </a:pPr>
            <a:fld id="{C0AB8627-D44E-490D-A763-1DD1EE367C09}" type="slidenum">
              <a:rPr lang="en-US" altLang="ko-KR"/>
              <a:pPr>
                <a:defRPr/>
              </a:pPr>
              <a:t>‹#›</a:t>
            </a:fld>
            <a:endParaRPr lang="en-US" altLang="ko-KR"/>
          </a:p>
        </p:txBody>
      </p:sp>
    </p:spTree>
    <p:extLst>
      <p:ext uri="{BB962C8B-B14F-4D97-AF65-F5344CB8AC3E}">
        <p14:creationId xmlns:p14="http://schemas.microsoft.com/office/powerpoint/2010/main" val="1534237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6FB44B0-AC46-4588-8986-F819527406A5}" type="datetimeFigureOut">
              <a:rPr lang="en-US" altLang="ko-KR"/>
              <a:pPr>
                <a:defRPr/>
              </a:pPr>
              <a:t>5/25/2016</a:t>
            </a:fld>
            <a:endParaRPr lang="en-US" altLang="ko-KR"/>
          </a:p>
        </p:txBody>
      </p:sp>
      <p:sp>
        <p:nvSpPr>
          <p:cNvPr id="4" name="Footer Placeholder 4"/>
          <p:cNvSpPr>
            <a:spLocks noGrp="1"/>
          </p:cNvSpPr>
          <p:nvPr>
            <p:ph type="ftr" sz="quarter" idx="11"/>
          </p:nvPr>
        </p:nvSpPr>
        <p:spPr/>
        <p:txBody>
          <a:bodyPr/>
          <a:lstStyle>
            <a:lvl1pPr>
              <a:defRPr/>
            </a:lvl1pPr>
          </a:lstStyle>
          <a:p>
            <a:pPr>
              <a:defRPr/>
            </a:pPr>
            <a:endParaRPr lang="ko-KR" altLang="ko-KR"/>
          </a:p>
        </p:txBody>
      </p:sp>
      <p:sp>
        <p:nvSpPr>
          <p:cNvPr id="5" name="Slide Number Placeholder 5"/>
          <p:cNvSpPr>
            <a:spLocks noGrp="1"/>
          </p:cNvSpPr>
          <p:nvPr>
            <p:ph type="sldNum" sz="quarter" idx="12"/>
          </p:nvPr>
        </p:nvSpPr>
        <p:spPr/>
        <p:txBody>
          <a:bodyPr/>
          <a:lstStyle>
            <a:lvl1pPr>
              <a:defRPr/>
            </a:lvl1pPr>
          </a:lstStyle>
          <a:p>
            <a:pPr>
              <a:defRPr/>
            </a:pPr>
            <a:fld id="{0D0F8D4F-BF2F-4663-82DE-99C006D27649}" type="slidenum">
              <a:rPr lang="en-US" altLang="ko-KR"/>
              <a:pPr>
                <a:defRPr/>
              </a:pPr>
              <a:t>‹#›</a:t>
            </a:fld>
            <a:endParaRPr lang="en-US" altLang="ko-KR"/>
          </a:p>
        </p:txBody>
      </p:sp>
    </p:spTree>
    <p:extLst>
      <p:ext uri="{BB962C8B-B14F-4D97-AF65-F5344CB8AC3E}">
        <p14:creationId xmlns:p14="http://schemas.microsoft.com/office/powerpoint/2010/main" val="1733362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102BED8-C82D-469A-B52A-81515ADC69D8}" type="datetimeFigureOut">
              <a:rPr lang="en-US" altLang="ko-KR"/>
              <a:pPr>
                <a:defRPr/>
              </a:pPr>
              <a:t>5/25/2016</a:t>
            </a:fld>
            <a:endParaRPr lang="en-US" altLang="ko-KR"/>
          </a:p>
        </p:txBody>
      </p:sp>
      <p:sp>
        <p:nvSpPr>
          <p:cNvPr id="3" name="Footer Placeholder 4"/>
          <p:cNvSpPr>
            <a:spLocks noGrp="1"/>
          </p:cNvSpPr>
          <p:nvPr>
            <p:ph type="ftr" sz="quarter" idx="11"/>
          </p:nvPr>
        </p:nvSpPr>
        <p:spPr/>
        <p:txBody>
          <a:bodyPr/>
          <a:lstStyle>
            <a:lvl1pPr>
              <a:defRPr/>
            </a:lvl1pPr>
          </a:lstStyle>
          <a:p>
            <a:pPr>
              <a:defRPr/>
            </a:pPr>
            <a:endParaRPr lang="ko-KR" altLang="ko-KR"/>
          </a:p>
        </p:txBody>
      </p:sp>
      <p:sp>
        <p:nvSpPr>
          <p:cNvPr id="4" name="Slide Number Placeholder 5"/>
          <p:cNvSpPr>
            <a:spLocks noGrp="1"/>
          </p:cNvSpPr>
          <p:nvPr>
            <p:ph type="sldNum" sz="quarter" idx="12"/>
          </p:nvPr>
        </p:nvSpPr>
        <p:spPr/>
        <p:txBody>
          <a:bodyPr/>
          <a:lstStyle>
            <a:lvl1pPr>
              <a:defRPr/>
            </a:lvl1pPr>
          </a:lstStyle>
          <a:p>
            <a:pPr>
              <a:defRPr/>
            </a:pPr>
            <a:fld id="{10BBFB85-198E-4575-9500-8CDBFD3EA104}" type="slidenum">
              <a:rPr lang="en-US" altLang="ko-KR"/>
              <a:pPr>
                <a:defRPr/>
              </a:pPr>
              <a:t>‹#›</a:t>
            </a:fld>
            <a:endParaRPr lang="en-US" altLang="ko-KR"/>
          </a:p>
        </p:txBody>
      </p:sp>
    </p:spTree>
    <p:extLst>
      <p:ext uri="{BB962C8B-B14F-4D97-AF65-F5344CB8AC3E}">
        <p14:creationId xmlns:p14="http://schemas.microsoft.com/office/powerpoint/2010/main" val="3739496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59766AE-19D3-4399-9D1B-D9BC0BE5F77F}" type="datetimeFigureOut">
              <a:rPr lang="en-US" altLang="ko-KR"/>
              <a:pPr>
                <a:defRPr/>
              </a:pPr>
              <a:t>5/25/2016</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3215A1E5-2C1D-4EEA-8098-A7298D333DDE}" type="slidenum">
              <a:rPr lang="en-US" altLang="ko-KR"/>
              <a:pPr>
                <a:defRPr/>
              </a:pPr>
              <a:t>‹#›</a:t>
            </a:fld>
            <a:endParaRPr lang="en-US" altLang="ko-KR"/>
          </a:p>
        </p:txBody>
      </p:sp>
    </p:spTree>
    <p:extLst>
      <p:ext uri="{BB962C8B-B14F-4D97-AF65-F5344CB8AC3E}">
        <p14:creationId xmlns:p14="http://schemas.microsoft.com/office/powerpoint/2010/main" val="14893925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0F1B44F-3536-4F1B-9CAB-BB217F076E43}" type="datetimeFigureOut">
              <a:rPr lang="en-US" altLang="ko-KR"/>
              <a:pPr>
                <a:defRPr/>
              </a:pPr>
              <a:t>5/25/2016</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CFFF69B3-A80B-481C-936C-4742AB1F0417}" type="slidenum">
              <a:rPr lang="en-US" altLang="ko-KR"/>
              <a:pPr>
                <a:defRPr/>
              </a:pPr>
              <a:t>‹#›</a:t>
            </a:fld>
            <a:endParaRPr lang="en-US" altLang="ko-KR"/>
          </a:p>
        </p:txBody>
      </p:sp>
    </p:spTree>
    <p:extLst>
      <p:ext uri="{BB962C8B-B14F-4D97-AF65-F5344CB8AC3E}">
        <p14:creationId xmlns:p14="http://schemas.microsoft.com/office/powerpoint/2010/main" val="159957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ea typeface="굴림" pitchFamily="50" charset="-127"/>
              </a:defRPr>
            </a:lvl1pPr>
          </a:lstStyle>
          <a:p>
            <a:pPr>
              <a:defRPr/>
            </a:pPr>
            <a:fld id="{9B2095A3-D54A-4912-B2C7-2F0CEE3918DE}" type="datetimeFigureOut">
              <a:rPr lang="en-US" altLang="ko-KR"/>
              <a:pPr>
                <a:defRPr/>
              </a:pPr>
              <a:t>5/25/2016</a:t>
            </a:fld>
            <a:endParaRPr lang="en-US" altLang="ko-K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pPr>
              <a:defRPr/>
            </a:pPr>
            <a:endParaRPr lang="ko-KR" altLang="ko-K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ea typeface="굴림" pitchFamily="50" charset="-127"/>
              </a:defRPr>
            </a:lvl1pPr>
          </a:lstStyle>
          <a:p>
            <a:pPr>
              <a:defRPr/>
            </a:pPr>
            <a:fld id="{8104546E-FD92-4B56-AB36-1CC4FC358109}" type="slidenum">
              <a:rPr lang="en-US" altLang="ko-KR"/>
              <a:pPr>
                <a:defRPr/>
              </a:pPr>
              <a:t>‹#›</a:t>
            </a:fld>
            <a:endParaRPr lang="en-US" altLang="ko-K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322513"/>
            <a:ext cx="7772400" cy="1639887"/>
          </a:xfrm>
        </p:spPr>
        <p:txBody>
          <a:bodyPr/>
          <a:lstStyle/>
          <a:p>
            <a:pPr eaLnBrk="1" hangingPunct="1"/>
            <a:r>
              <a:rPr lang="en-US" altLang="en-US" dirty="0" smtClean="0"/>
              <a:t>WF </a:t>
            </a:r>
            <a:r>
              <a:rPr lang="en-US" altLang="en-US" smtClean="0"/>
              <a:t>on </a:t>
            </a:r>
            <a:r>
              <a:rPr lang="en-US" altLang="en-US" smtClean="0"/>
              <a:t>DL+UL </a:t>
            </a:r>
            <a:r>
              <a:rPr lang="en-US" altLang="en-US" dirty="0" smtClean="0"/>
              <a:t>Traffic Multiplexing for </a:t>
            </a:r>
            <a:r>
              <a:rPr lang="en-US" altLang="en-US" dirty="0" err="1" smtClean="0"/>
              <a:t>eLAA</a:t>
            </a:r>
            <a:endParaRPr lang="en-US" altLang="en-US" dirty="0" smtClean="0"/>
          </a:p>
        </p:txBody>
      </p:sp>
      <p:sp>
        <p:nvSpPr>
          <p:cNvPr id="2051" name="Subtitle 2"/>
          <p:cNvSpPr>
            <a:spLocks noGrp="1"/>
          </p:cNvSpPr>
          <p:nvPr>
            <p:ph type="subTitle" idx="1"/>
          </p:nvPr>
        </p:nvSpPr>
        <p:spPr>
          <a:xfrm>
            <a:off x="990600" y="4191000"/>
            <a:ext cx="7239000" cy="1752600"/>
          </a:xfrm>
        </p:spPr>
        <p:txBody>
          <a:bodyPr/>
          <a:lstStyle/>
          <a:p>
            <a:pPr eaLnBrk="1" hangingPunct="1"/>
            <a:r>
              <a:rPr lang="en-US" altLang="ko-KR" sz="2800" dirty="0" smtClean="0">
                <a:solidFill>
                  <a:schemeClr val="tx1"/>
                </a:solidFill>
              </a:rPr>
              <a:t>Broadcom, BlackBerry, </a:t>
            </a:r>
            <a:r>
              <a:rPr lang="en-US" altLang="ko-KR" sz="2800" dirty="0" err="1" smtClean="0">
                <a:solidFill>
                  <a:schemeClr val="tx1"/>
                </a:solidFill>
              </a:rPr>
              <a:t>CableLabs</a:t>
            </a:r>
            <a:r>
              <a:rPr lang="en-US" altLang="ko-KR" sz="2800" smtClean="0">
                <a:solidFill>
                  <a:schemeClr val="tx1"/>
                </a:solidFill>
              </a:rPr>
              <a:t>, Orange, Marvell</a:t>
            </a:r>
            <a:endParaRPr lang="en-US" altLang="ko-KR" sz="2800" dirty="0" smtClean="0">
              <a:solidFill>
                <a:schemeClr val="tx1"/>
              </a:solidFill>
              <a:ea typeface="굴림" pitchFamily="50" charset="-127"/>
            </a:endParaRPr>
          </a:p>
        </p:txBody>
      </p:sp>
      <p:sp>
        <p:nvSpPr>
          <p:cNvPr id="2052" name="Rectangle 4"/>
          <p:cNvSpPr>
            <a:spLocks noChangeArrowheads="1"/>
          </p:cNvSpPr>
          <p:nvPr/>
        </p:nvSpPr>
        <p:spPr bwMode="auto">
          <a:xfrm>
            <a:off x="304800" y="304800"/>
            <a:ext cx="8534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en-GB" altLang="ko-KR" sz="2000" b="1">
                <a:latin typeface="Times New Roman" pitchFamily="18" charset="0"/>
                <a:cs typeface="Times New Roman" pitchFamily="18" charset="0"/>
              </a:rPr>
              <a:t>3GPP TSG RAN WG1 #85				        R1-1</a:t>
            </a:r>
            <a:r>
              <a:rPr lang="en-US" altLang="ko-KR" sz="2000" b="1">
                <a:latin typeface="Times New Roman" pitchFamily="18" charset="0"/>
                <a:cs typeface="Times New Roman" pitchFamily="18" charset="0"/>
              </a:rPr>
              <a:t>6xxxx</a:t>
            </a:r>
            <a:endParaRPr lang="en-US" altLang="zh-CN" sz="2000" b="1">
              <a:latin typeface="Times New Roman" pitchFamily="18" charset="0"/>
              <a:ea typeface="맑은 고딕" pitchFamily="50" charset="-127"/>
              <a:cs typeface="Times New Roman" pitchFamily="18" charset="0"/>
            </a:endParaRPr>
          </a:p>
          <a:p>
            <a:pPr eaLnBrk="0" hangingPunct="0"/>
            <a:r>
              <a:rPr lang="en-US" altLang="ko-KR" sz="2000" b="1">
                <a:latin typeface="Times New Roman" pitchFamily="18" charset="0"/>
                <a:cs typeface="Times New Roman" pitchFamily="18" charset="0"/>
              </a:rPr>
              <a:t>Nanjing, China</a:t>
            </a:r>
          </a:p>
          <a:p>
            <a:pPr eaLnBrk="0" hangingPunct="0"/>
            <a:r>
              <a:rPr lang="en-US" altLang="ko-KR" sz="2000" b="1">
                <a:latin typeface="Times New Roman" pitchFamily="18" charset="0"/>
                <a:cs typeface="Times New Roman" pitchFamily="18" charset="0"/>
              </a:rPr>
              <a:t>23</a:t>
            </a:r>
            <a:r>
              <a:rPr lang="en-US" altLang="ko-KR" sz="2000" b="1" baseline="30000">
                <a:latin typeface="Times New Roman" pitchFamily="18" charset="0"/>
                <a:cs typeface="Times New Roman" pitchFamily="18" charset="0"/>
              </a:rPr>
              <a:t>rd</a:t>
            </a:r>
            <a:r>
              <a:rPr lang="en-US" altLang="ko-KR" sz="2000" b="1">
                <a:latin typeface="Times New Roman" pitchFamily="18" charset="0"/>
                <a:cs typeface="Times New Roman" pitchFamily="18" charset="0"/>
              </a:rPr>
              <a:t> – 27</a:t>
            </a:r>
            <a:r>
              <a:rPr lang="en-US" altLang="ko-KR" sz="2000" b="1" baseline="30000">
                <a:latin typeface="Times New Roman" pitchFamily="18" charset="0"/>
                <a:cs typeface="Times New Roman" pitchFamily="18" charset="0"/>
              </a:rPr>
              <a:t>th</a:t>
            </a:r>
            <a:r>
              <a:rPr lang="en-US" altLang="ko-KR" sz="2000" b="1">
                <a:latin typeface="Times New Roman" pitchFamily="18" charset="0"/>
                <a:cs typeface="Times New Roman" pitchFamily="18" charset="0"/>
              </a:rPr>
              <a:t>  May 2016</a:t>
            </a:r>
            <a:endParaRPr lang="en-GB" altLang="ko-KR" sz="2000" b="1">
              <a:latin typeface="Times New Roman" pitchFamily="18" charset="0"/>
              <a:cs typeface="Times New Roman" pitchFamily="18" charset="0"/>
            </a:endParaRPr>
          </a:p>
        </p:txBody>
      </p:sp>
      <p:sp>
        <p:nvSpPr>
          <p:cNvPr id="2053" name="TextBox 4"/>
          <p:cNvSpPr txBox="1">
            <a:spLocks noChangeArrowheads="1"/>
          </p:cNvSpPr>
          <p:nvPr/>
        </p:nvSpPr>
        <p:spPr bwMode="auto">
          <a:xfrm>
            <a:off x="457200" y="1676400"/>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ko-KR"/>
              <a:t>Agenda item: 6.2.1.5</a:t>
            </a:r>
          </a:p>
          <a:p>
            <a:pPr eaLnBrk="1" hangingPunct="1"/>
            <a:r>
              <a:rPr lang="en-US" altLang="ko-KR"/>
              <a:t>Document for decision</a:t>
            </a:r>
            <a:endParaRPr lang="ko-KR"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smtClean="0"/>
              <a:t>Background</a:t>
            </a:r>
          </a:p>
        </p:txBody>
      </p:sp>
      <p:sp>
        <p:nvSpPr>
          <p:cNvPr id="3075" name="Content Placeholder 2"/>
          <p:cNvSpPr>
            <a:spLocks noGrp="1"/>
          </p:cNvSpPr>
          <p:nvPr>
            <p:ph idx="1"/>
          </p:nvPr>
        </p:nvSpPr>
        <p:spPr>
          <a:xfrm>
            <a:off x="152400" y="1295400"/>
            <a:ext cx="8763000" cy="5257800"/>
          </a:xfrm>
        </p:spPr>
        <p:txBody>
          <a:bodyPr/>
          <a:lstStyle/>
          <a:p>
            <a:r>
              <a:rPr lang="en-US" sz="2800" dirty="0" smtClean="0"/>
              <a:t>The following agreement (as captured in 5.7.2 of 36.300) has been made in </a:t>
            </a:r>
            <a:r>
              <a:rPr lang="en-US" sz="2800" dirty="0" err="1" smtClean="0"/>
              <a:t>Rel</a:t>
            </a:r>
            <a:r>
              <a:rPr lang="en-US" sz="2800" dirty="0" smtClean="0"/>
              <a:t> 13 LAA:</a:t>
            </a:r>
          </a:p>
          <a:p>
            <a:pPr lvl="1"/>
            <a:r>
              <a:rPr lang="en-GB" sz="2000" i="1" dirty="0" smtClean="0"/>
              <a:t>If a DL transmission burst with PDSCH is transmitted, for which channel access has been obtained using Channel Access Priority Class P (1...4), E-UTRAN shall ensure the following where a DL transmission burst refers to the continuous transmission by E-UTRAN after a successful LBT:</a:t>
            </a:r>
            <a:endParaRPr lang="en-US" sz="2000" i="1" dirty="0" smtClean="0"/>
          </a:p>
          <a:p>
            <a:pPr marL="914400" lvl="2" indent="0">
              <a:buFont typeface="Arial" charset="0"/>
              <a:buNone/>
            </a:pPr>
            <a:r>
              <a:rPr lang="en-GB" sz="1600" i="1" dirty="0" smtClean="0"/>
              <a:t>-	the transmission duration of the DL transmission burst shall not exceed the minimum duration needed to transmit all available buffered traffic corresponding to Channel Access Priority Class(</a:t>
            </a:r>
            <a:r>
              <a:rPr lang="en-GB" sz="1600" i="1" dirty="0" err="1" smtClean="0"/>
              <a:t>es</a:t>
            </a:r>
            <a:r>
              <a:rPr lang="en-GB" sz="1600" i="1" dirty="0" smtClean="0"/>
              <a:t>) ≤ P;</a:t>
            </a:r>
            <a:endParaRPr lang="en-US" sz="1600" i="1" dirty="0" smtClean="0"/>
          </a:p>
          <a:p>
            <a:pPr marL="914400" lvl="2" indent="0">
              <a:buFont typeface="Arial" charset="0"/>
              <a:buNone/>
            </a:pPr>
            <a:r>
              <a:rPr lang="en-GB" sz="1600" i="1" dirty="0" smtClean="0"/>
              <a:t>-	the transmission duration of the DL transmission burst shall not exceed the Maximum Channel Occupancy Time (  as defined in Table 15.1.1-1 of [6]) for Channel Access Priority Class P;</a:t>
            </a:r>
            <a:endParaRPr lang="en-US" sz="1600" i="1" dirty="0" smtClean="0"/>
          </a:p>
          <a:p>
            <a:pPr marL="914400" lvl="2" indent="0">
              <a:buFont typeface="Arial" charset="0"/>
              <a:buNone/>
            </a:pPr>
            <a:r>
              <a:rPr lang="en-GB" sz="1600" i="1" dirty="0" smtClean="0"/>
              <a:t>-	additional traffic corresponding to Channel Access Priority Class(</a:t>
            </a:r>
            <a:r>
              <a:rPr lang="en-GB" sz="1600" i="1" dirty="0" err="1" smtClean="0"/>
              <a:t>es</a:t>
            </a:r>
            <a:r>
              <a:rPr lang="en-GB" sz="1600" i="1" dirty="0" smtClean="0"/>
              <a:t>) &gt; P may only be included in the DL transmission burst once no more data corresponding to Channel Access Priority Class ≤ P is available for transmission. In such cases, E-UTRAN should maximise occupancy of the remaining transmission resources in the DL transmission burst with this additional traffic.</a:t>
            </a:r>
            <a:endParaRPr lang="en-US" sz="1800" i="1"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a:xfrm>
            <a:off x="457200" y="76200"/>
            <a:ext cx="8229600" cy="731838"/>
          </a:xfrm>
        </p:spPr>
        <p:txBody>
          <a:bodyPr/>
          <a:lstStyle/>
          <a:p>
            <a:r>
              <a:rPr lang="en-US" altLang="ko-KR" dirty="0" smtClean="0"/>
              <a:t>Observation</a:t>
            </a:r>
            <a:endParaRPr lang="ko-KR" altLang="en-US" dirty="0" smtClean="0"/>
          </a:p>
        </p:txBody>
      </p:sp>
      <p:sp>
        <p:nvSpPr>
          <p:cNvPr id="3" name="내용 개체 틀 2"/>
          <p:cNvSpPr>
            <a:spLocks noGrp="1"/>
          </p:cNvSpPr>
          <p:nvPr>
            <p:ph idx="1"/>
          </p:nvPr>
        </p:nvSpPr>
        <p:spPr>
          <a:xfrm>
            <a:off x="304800" y="1066800"/>
            <a:ext cx="8534400" cy="5638800"/>
          </a:xfrm>
        </p:spPr>
        <p:txBody>
          <a:bodyPr/>
          <a:lstStyle/>
          <a:p>
            <a:pPr>
              <a:defRPr/>
            </a:pPr>
            <a:r>
              <a:rPr lang="en-US" sz="1800" dirty="0" smtClean="0"/>
              <a:t>In </a:t>
            </a:r>
            <a:r>
              <a:rPr lang="en-US" sz="1800" dirty="0"/>
              <a:t>Rel-14, </a:t>
            </a:r>
            <a:r>
              <a:rPr lang="en-US" sz="1800" dirty="0" err="1"/>
              <a:t>eLAA</a:t>
            </a:r>
            <a:r>
              <a:rPr lang="en-US" sz="1800" dirty="0"/>
              <a:t> </a:t>
            </a:r>
            <a:r>
              <a:rPr lang="en-US" sz="1800" dirty="0" smtClean="0"/>
              <a:t>should reuse </a:t>
            </a:r>
            <a:r>
              <a:rPr lang="en-US" sz="1800" dirty="0"/>
              <a:t>the agreed DL </a:t>
            </a:r>
            <a:r>
              <a:rPr lang="en-US" sz="1800" dirty="0" smtClean="0"/>
              <a:t>framework </a:t>
            </a:r>
            <a:r>
              <a:rPr lang="en-US" sz="1800" dirty="0"/>
              <a:t>for traffic multiplexing (where the transmission burst definition is extended to contain traffic in both DL and UL)</a:t>
            </a:r>
          </a:p>
          <a:p>
            <a:pPr>
              <a:defRPr/>
            </a:pPr>
            <a:r>
              <a:rPr lang="en-US" sz="1800" dirty="0" smtClean="0"/>
              <a:t>Hence, </a:t>
            </a:r>
            <a:r>
              <a:rPr lang="en-US" sz="1800" dirty="0"/>
              <a:t>eNB </a:t>
            </a:r>
            <a:r>
              <a:rPr lang="en-US" sz="1800" dirty="0" smtClean="0"/>
              <a:t>should be </a:t>
            </a:r>
            <a:r>
              <a:rPr lang="en-US" sz="1800" dirty="0"/>
              <a:t>responsible for ensuring that </a:t>
            </a:r>
            <a:r>
              <a:rPr lang="en-US" sz="1800" dirty="0" smtClean="0"/>
              <a:t>MCOT </a:t>
            </a:r>
            <a:r>
              <a:rPr lang="en-US" sz="1800" dirty="0"/>
              <a:t>rules </a:t>
            </a:r>
            <a:r>
              <a:rPr lang="en-US" sz="1800" dirty="0" smtClean="0"/>
              <a:t>similar to the ones agreed for the DL are </a:t>
            </a:r>
            <a:r>
              <a:rPr lang="en-US" sz="1800" dirty="0"/>
              <a:t>satisfied for the transmission burst considering all the DL traffic available at the eNB and the UL traffic available at the UE as based on the latest buffer status reports from the UEs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a:xfrm>
            <a:off x="457200" y="76200"/>
            <a:ext cx="8229600" cy="731838"/>
          </a:xfrm>
        </p:spPr>
        <p:txBody>
          <a:bodyPr/>
          <a:lstStyle/>
          <a:p>
            <a:r>
              <a:rPr lang="en-US" altLang="ko-KR" smtClean="0"/>
              <a:t>Proposal</a:t>
            </a:r>
            <a:endParaRPr lang="ko-KR" altLang="en-US" smtClean="0"/>
          </a:p>
        </p:txBody>
      </p:sp>
      <p:sp>
        <p:nvSpPr>
          <p:cNvPr id="3" name="내용 개체 틀 2"/>
          <p:cNvSpPr>
            <a:spLocks noGrp="1"/>
          </p:cNvSpPr>
          <p:nvPr>
            <p:ph idx="1"/>
          </p:nvPr>
        </p:nvSpPr>
        <p:spPr>
          <a:xfrm>
            <a:off x="304800" y="762000"/>
            <a:ext cx="8534400" cy="5410200"/>
          </a:xfrm>
        </p:spPr>
        <p:txBody>
          <a:bodyPr/>
          <a:lstStyle/>
          <a:p>
            <a:pPr marL="0" indent="0">
              <a:buNone/>
              <a:defRPr/>
            </a:pPr>
            <a:endParaRPr lang="en-GB" sz="1400" i="1" dirty="0" smtClean="0"/>
          </a:p>
          <a:p>
            <a:pPr>
              <a:defRPr/>
            </a:pPr>
            <a:r>
              <a:rPr lang="en-GB" sz="1600" i="1" strike="sngStrike" dirty="0" smtClean="0">
                <a:solidFill>
                  <a:srgbClr val="FF0000"/>
                </a:solidFill>
              </a:rPr>
              <a:t>If</a:t>
            </a:r>
            <a:r>
              <a:rPr lang="en-GB" sz="1600" i="1" dirty="0" smtClean="0"/>
              <a:t> For a </a:t>
            </a:r>
            <a:r>
              <a:rPr lang="en-GB" sz="1600" i="1" strike="sngStrike" dirty="0" smtClean="0">
                <a:solidFill>
                  <a:srgbClr val="FF0000"/>
                </a:solidFill>
              </a:rPr>
              <a:t>DL</a:t>
            </a:r>
            <a:r>
              <a:rPr lang="en-GB" sz="1600" i="1" dirty="0" smtClean="0"/>
              <a:t> transmission burst with PDSCH(s) </a:t>
            </a:r>
            <a:r>
              <a:rPr lang="en-GB" sz="1600" i="1" dirty="0" smtClean="0">
                <a:solidFill>
                  <a:srgbClr val="00B050"/>
                </a:solidFill>
              </a:rPr>
              <a:t>and/or PUSCH(s) scheduled by the eNB </a:t>
            </a:r>
            <a:r>
              <a:rPr lang="en-GB" sz="1600" i="1" dirty="0" smtClean="0"/>
              <a:t>for which channel access has been obtained using Channel Access Priority Class P (1...4), E-UTRAN shall ensure the following where </a:t>
            </a:r>
            <a:r>
              <a:rPr lang="en-GB" sz="1600" i="1" strike="sngStrike" dirty="0" smtClean="0">
                <a:solidFill>
                  <a:srgbClr val="FF0000"/>
                </a:solidFill>
              </a:rPr>
              <a:t>a DL</a:t>
            </a:r>
            <a:r>
              <a:rPr lang="en-GB" sz="1600" i="1" dirty="0" smtClean="0"/>
              <a:t> transmission burst refers to </a:t>
            </a:r>
            <a:r>
              <a:rPr lang="en-GB" sz="1600" i="1" strike="sngStrike" dirty="0" smtClean="0">
                <a:solidFill>
                  <a:srgbClr val="FF0000"/>
                </a:solidFill>
              </a:rPr>
              <a:t>the continuous </a:t>
            </a:r>
            <a:r>
              <a:rPr lang="en-GB" sz="1600" i="1" dirty="0" smtClean="0">
                <a:solidFill>
                  <a:srgbClr val="00B050"/>
                </a:solidFill>
              </a:rPr>
              <a:t>DL</a:t>
            </a:r>
            <a:r>
              <a:rPr lang="en-GB" sz="1600" i="1" dirty="0" smtClean="0"/>
              <a:t> transmissions </a:t>
            </a:r>
            <a:r>
              <a:rPr lang="en-GB" sz="1600" i="1" dirty="0" smtClean="0">
                <a:solidFill>
                  <a:srgbClr val="00B050"/>
                </a:solidFill>
              </a:rPr>
              <a:t>from the eNB and all scheduled UL transmissions from the UEs starting </a:t>
            </a:r>
            <a:r>
              <a:rPr lang="en-GB" sz="1600" i="1" dirty="0" smtClean="0"/>
              <a:t>after a successful LBT:</a:t>
            </a:r>
            <a:endParaRPr lang="en-US" sz="1600" i="1" dirty="0" smtClean="0"/>
          </a:p>
          <a:p>
            <a:pPr marL="719138" lvl="1" indent="-204788">
              <a:buFont typeface="Arial" charset="0"/>
              <a:buNone/>
              <a:defRPr/>
            </a:pPr>
            <a:r>
              <a:rPr lang="en-GB" sz="1600" i="1" dirty="0" smtClean="0"/>
              <a:t>-	the transmission duration of the </a:t>
            </a:r>
            <a:r>
              <a:rPr lang="en-GB" sz="1600" i="1" strike="sngStrike" dirty="0" smtClean="0">
                <a:solidFill>
                  <a:srgbClr val="FF0000"/>
                </a:solidFill>
              </a:rPr>
              <a:t>DL</a:t>
            </a:r>
            <a:r>
              <a:rPr lang="en-GB" sz="1600" i="1" dirty="0" smtClean="0"/>
              <a:t> transmission burst shall not exceed the minimum duration needed to transmit all available buffered traffic corresponding to Channel Access Priority Class(</a:t>
            </a:r>
            <a:r>
              <a:rPr lang="en-GB" sz="1600" i="1" dirty="0" err="1" smtClean="0"/>
              <a:t>es</a:t>
            </a:r>
            <a:r>
              <a:rPr lang="en-GB" sz="1600" i="1" dirty="0" smtClean="0"/>
              <a:t>) ≤ P;</a:t>
            </a:r>
            <a:br>
              <a:rPr lang="en-GB" sz="1600" i="1" dirty="0" smtClean="0"/>
            </a:br>
            <a:r>
              <a:rPr lang="en-GB" sz="1600" i="1" dirty="0" smtClean="0">
                <a:solidFill>
                  <a:srgbClr val="00B050"/>
                </a:solidFill>
              </a:rPr>
              <a:t>NOTE: the buffered traffic includes all </a:t>
            </a:r>
            <a:r>
              <a:rPr lang="en-GB" sz="1600" i="1" strike="sngStrike" dirty="0" smtClean="0">
                <a:solidFill>
                  <a:srgbClr val="FF0000"/>
                </a:solidFill>
              </a:rPr>
              <a:t>the </a:t>
            </a:r>
            <a:r>
              <a:rPr lang="en-GB" sz="1600" i="1" dirty="0" smtClean="0">
                <a:solidFill>
                  <a:srgbClr val="00B050"/>
                </a:solidFill>
              </a:rPr>
              <a:t>available traffic in DL at the eNB and all traffic available for transmission at all scheduled UEs as per the latest buffer status information from each UE (see [ref 13 in 36.300])</a:t>
            </a:r>
            <a:endParaRPr lang="en-US" sz="1600" i="1" dirty="0" smtClean="0">
              <a:solidFill>
                <a:srgbClr val="00B050"/>
              </a:solidFill>
            </a:endParaRPr>
          </a:p>
          <a:p>
            <a:pPr marL="719138" lvl="1" indent="-204788">
              <a:buFont typeface="Arial" charset="0"/>
              <a:buNone/>
              <a:defRPr/>
            </a:pPr>
            <a:r>
              <a:rPr lang="en-GB" sz="1600" i="1" dirty="0" smtClean="0"/>
              <a:t>-	the transmission duration of the </a:t>
            </a:r>
            <a:r>
              <a:rPr lang="en-GB" sz="1600" i="1" strike="sngStrike" dirty="0" smtClean="0">
                <a:solidFill>
                  <a:srgbClr val="FF0000"/>
                </a:solidFill>
              </a:rPr>
              <a:t>DL</a:t>
            </a:r>
            <a:r>
              <a:rPr lang="en-GB" sz="1600" i="1" dirty="0" smtClean="0"/>
              <a:t> transmission burst shall not exceed the Maximum Channel Occupancy Time (as defined in Table 15.1.1-1 of [</a:t>
            </a:r>
            <a:r>
              <a:rPr lang="en-GB" sz="1600" i="1" dirty="0" smtClean="0">
                <a:solidFill>
                  <a:srgbClr val="00B050"/>
                </a:solidFill>
              </a:rPr>
              <a:t>ref 6 in 36.300</a:t>
            </a:r>
            <a:r>
              <a:rPr lang="en-GB" sz="1600" i="1" dirty="0" smtClean="0"/>
              <a:t>]) for Channel Access Priority Class P;</a:t>
            </a:r>
            <a:endParaRPr lang="en-US" sz="1600" i="1" dirty="0" smtClean="0"/>
          </a:p>
          <a:p>
            <a:pPr marL="719138" lvl="1" indent="-204788">
              <a:buFontTx/>
              <a:buChar char="-"/>
              <a:defRPr/>
            </a:pPr>
            <a:r>
              <a:rPr lang="en-GB" sz="1600" i="1" dirty="0" smtClean="0"/>
              <a:t>additional traffic corresponding to Channel Access Priority Class(</a:t>
            </a:r>
            <a:r>
              <a:rPr lang="en-GB" sz="1600" i="1" dirty="0" err="1" smtClean="0"/>
              <a:t>es</a:t>
            </a:r>
            <a:r>
              <a:rPr lang="en-GB" sz="1600" i="1" dirty="0" smtClean="0"/>
              <a:t>) &gt; P may only be included in the </a:t>
            </a:r>
            <a:r>
              <a:rPr lang="en-GB" sz="1600" i="1" strike="sngStrike" dirty="0" smtClean="0">
                <a:solidFill>
                  <a:srgbClr val="FF0000"/>
                </a:solidFill>
              </a:rPr>
              <a:t>DL</a:t>
            </a:r>
            <a:r>
              <a:rPr lang="en-GB" sz="1600" i="1" dirty="0" smtClean="0"/>
              <a:t> transmission burst once no more </a:t>
            </a:r>
            <a:r>
              <a:rPr lang="en-GB" sz="1600" i="1" strike="sngStrike" dirty="0" smtClean="0">
                <a:solidFill>
                  <a:srgbClr val="FF0000"/>
                </a:solidFill>
              </a:rPr>
              <a:t>data </a:t>
            </a:r>
            <a:r>
              <a:rPr lang="en-GB" sz="1600" i="1" dirty="0" smtClean="0">
                <a:solidFill>
                  <a:srgbClr val="00B050"/>
                </a:solidFill>
              </a:rPr>
              <a:t>buffered traffic </a:t>
            </a:r>
            <a:r>
              <a:rPr lang="en-GB" sz="1600" i="1" dirty="0" smtClean="0"/>
              <a:t>corresponding to Channel Access Priority Class(</a:t>
            </a:r>
            <a:r>
              <a:rPr lang="en-GB" sz="1600" i="1" dirty="0" err="1" smtClean="0"/>
              <a:t>es</a:t>
            </a:r>
            <a:r>
              <a:rPr lang="en-GB" sz="1600" i="1" dirty="0" smtClean="0"/>
              <a:t>) ≤ P is available for transmission</a:t>
            </a:r>
            <a:r>
              <a:rPr lang="en-GB" sz="1600" i="1" dirty="0" smtClean="0">
                <a:solidFill>
                  <a:srgbClr val="00B0F0"/>
                </a:solidFill>
              </a:rPr>
              <a:t> </a:t>
            </a:r>
            <a:r>
              <a:rPr lang="en-GB" sz="1600" i="1" dirty="0" smtClean="0">
                <a:solidFill>
                  <a:srgbClr val="00B050"/>
                </a:solidFill>
              </a:rPr>
              <a:t>and the transmission duration </a:t>
            </a:r>
            <a:r>
              <a:rPr lang="en-GB" sz="1600" i="1" dirty="0">
                <a:solidFill>
                  <a:srgbClr val="00B050"/>
                </a:solidFill>
              </a:rPr>
              <a:t>of the transmission burst </a:t>
            </a:r>
            <a:r>
              <a:rPr lang="en-GB" sz="1600" i="1" dirty="0" smtClean="0">
                <a:solidFill>
                  <a:srgbClr val="00B050"/>
                </a:solidFill>
              </a:rPr>
              <a:t>as defined above has not yet expired</a:t>
            </a:r>
            <a:r>
              <a:rPr lang="en-GB" sz="1600" i="1" dirty="0" smtClean="0"/>
              <a:t>. In such cases, E-UTRAN should maximise occupancy of the remaining transmission resources in the </a:t>
            </a:r>
            <a:r>
              <a:rPr lang="en-GB" sz="1600" i="1" strike="sngStrike" dirty="0" smtClean="0">
                <a:solidFill>
                  <a:srgbClr val="FF0000"/>
                </a:solidFill>
              </a:rPr>
              <a:t>DL</a:t>
            </a:r>
            <a:r>
              <a:rPr lang="en-GB" sz="1600" i="1" dirty="0" smtClean="0"/>
              <a:t> transmission burst with this additional traffic</a:t>
            </a:r>
            <a:r>
              <a:rPr lang="en-GB" sz="1600" dirty="0" smtClean="0"/>
              <a:t>.</a:t>
            </a:r>
          </a:p>
          <a:p>
            <a:pPr marL="114300" indent="0">
              <a:buNone/>
              <a:defRPr/>
            </a:pPr>
            <a:r>
              <a:rPr lang="en-US" sz="1600" dirty="0" smtClean="0"/>
              <a:t>Note: Additions to the agreements made in </a:t>
            </a:r>
            <a:r>
              <a:rPr lang="en-US" sz="1600" dirty="0" err="1" smtClean="0"/>
              <a:t>Rel</a:t>
            </a:r>
            <a:r>
              <a:rPr lang="en-US" sz="1600" dirty="0" smtClean="0"/>
              <a:t> 13 LAA are marked in </a:t>
            </a:r>
            <a:r>
              <a:rPr lang="en-US" sz="1600" dirty="0" smtClean="0">
                <a:solidFill>
                  <a:srgbClr val="00B050"/>
                </a:solidFill>
              </a:rPr>
              <a:t>Green </a:t>
            </a:r>
            <a:r>
              <a:rPr lang="en-US" sz="1600" dirty="0" smtClean="0"/>
              <a:t>while deletions are marked in </a:t>
            </a:r>
            <a:r>
              <a:rPr lang="en-US" sz="1600" dirty="0" smtClean="0">
                <a:solidFill>
                  <a:srgbClr val="FF0000"/>
                </a:solidFill>
              </a:rPr>
              <a:t>Red </a:t>
            </a:r>
            <a:r>
              <a:rPr lang="en-US" sz="1600" dirty="0" smtClean="0"/>
              <a:t>with strikethrough. </a:t>
            </a:r>
            <a:endParaRPr lang="en-US" sz="1600" dirty="0"/>
          </a:p>
          <a:p>
            <a:pPr marL="685800" lvl="1" indent="-171450">
              <a:buFontTx/>
              <a:buChar char="-"/>
              <a:defRPr/>
            </a:pPr>
            <a:endParaRPr lang="en-US" sz="1200" i="1" dirty="0" smtClean="0"/>
          </a:p>
          <a:p>
            <a:pPr marL="457200" lvl="1" indent="0">
              <a:buFont typeface="Arial" charset="0"/>
              <a:buNone/>
              <a:defRPr/>
            </a:pPr>
            <a:endParaRPr lang="en-US" sz="1800" dirty="0"/>
          </a:p>
        </p:txBody>
      </p:sp>
    </p:spTree>
    <p:extLst>
      <p:ext uri="{BB962C8B-B14F-4D97-AF65-F5344CB8AC3E}">
        <p14:creationId xmlns:p14="http://schemas.microsoft.com/office/powerpoint/2010/main" val="24491618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Links xmlns="66EEDB98-F073-460B-B9B0-9643F9FE785E" xsi:nil="true"/>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FCF2227C-5B97-413C-A48C-507005D384A8}">
  <ds:schemaRefs>
    <ds:schemaRef ds:uri="http://schemas.microsoft.com/office/2006/metadata/longProperties"/>
  </ds:schemaRefs>
</ds:datastoreItem>
</file>

<file path=customXml/itemProps2.xml><?xml version="1.0" encoding="utf-8"?>
<ds:datastoreItem xmlns:ds="http://schemas.openxmlformats.org/officeDocument/2006/customXml" ds:itemID="{6BA0883C-C571-4E02-A97A-4065DB5D4B66}">
  <ds:schemaRefs>
    <ds:schemaRef ds:uri="http://schemas.microsoft.com/sharepoint/v3/contenttype/forms"/>
  </ds:schemaRefs>
</ds:datastoreItem>
</file>

<file path=customXml/itemProps3.xml><?xml version="1.0" encoding="utf-8"?>
<ds:datastoreItem xmlns:ds="http://schemas.openxmlformats.org/officeDocument/2006/customXml" ds:itemID="{2BA79857-0474-4C08-B773-186E5449B0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1D0EC6B4-BCC7-4B0A-8D26-3894961E24F6}">
  <ds:schemaRefs>
    <ds:schemaRef ds:uri="http://schemas.microsoft.com/sharepoint/events"/>
  </ds:schemaRefs>
</ds:datastoreItem>
</file>

<file path=customXml/itemProps5.xml><?xml version="1.0" encoding="utf-8"?>
<ds:datastoreItem xmlns:ds="http://schemas.openxmlformats.org/officeDocument/2006/customXml" ds:itemID="{5BBE11E0-1CA5-4C1E-9372-20DBCDE5B1B4}">
  <ds:schemaRefs>
    <ds:schemaRef ds:uri="http://purl.org/dc/elements/1.1/"/>
    <ds:schemaRef ds:uri="http://schemas.microsoft.com/office/infopath/2007/PartnerControls"/>
    <ds:schemaRef ds:uri="http://purl.org/dc/terms/"/>
    <ds:schemaRef ds:uri="http://schemas.microsoft.com/office/2006/metadata/properties"/>
    <ds:schemaRef ds:uri="http://schemas.microsoft.com/office/2006/documentManagement/types"/>
    <ds:schemaRef ds:uri="http://schemas.openxmlformats.org/package/2006/metadata/core-properties"/>
    <ds:schemaRef ds:uri="17c5c574-4f42-45b3-8a7f-77d8e859d074"/>
    <ds:schemaRef ds:uri="66EEDB98-F073-460B-B9B0-9643F9FE785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71</TotalTime>
  <Words>253</Words>
  <Application>Microsoft Office PowerPoint</Application>
  <PresentationFormat>On-screen Show (4:3)</PresentationFormat>
  <Paragraphs>23</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WF on DL+UL Traffic Multiplexing for eLAA</vt:lpstr>
      <vt:lpstr>Background</vt:lpstr>
      <vt:lpstr>Observation</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Timin</dc:title>
  <dc:creator>Patil, Shailesh</dc:creator>
  <cp:lastModifiedBy>Sindhu Verma</cp:lastModifiedBy>
  <cp:revision>465</cp:revision>
  <dcterms:created xsi:type="dcterms:W3CDTF">2006-08-16T00:00:00Z</dcterms:created>
  <dcterms:modified xsi:type="dcterms:W3CDTF">2016-05-25T06:31:12Z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H4P5ACNAWDMP-2-3460</vt:lpwstr>
  </property>
  <property fmtid="{D5CDD505-2E9C-101B-9397-08002B2CF9AE}" pid="3" name="_dlc_DocIdItemGuid">
    <vt:lpwstr>5965e94f-4515-403b-a66c-f0759ecdfb7d</vt:lpwstr>
  </property>
  <property fmtid="{D5CDD505-2E9C-101B-9397-08002B2CF9AE}" pid="4" name="_dlc_DocIdUrl">
    <vt:lpwstr>http://projects/sites/LTED/_layouts/DocIdRedir.aspx?ID=H4P5ACNAWDMP-2-3460, H4P5ACNAWDMP-2-3460</vt:lpwstr>
  </property>
  <property fmtid="{D5CDD505-2E9C-101B-9397-08002B2CF9AE}" pid="5" name="sflag">
    <vt:lpwstr>1447564699</vt:lpwstr>
  </property>
</Properties>
</file>