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567" userDrawn="1">
          <p15:clr>
            <a:srgbClr val="A4A3A4"/>
          </p15:clr>
        </p15:guide>
        <p15:guide id="4" pos="5148" userDrawn="1">
          <p15:clr>
            <a:srgbClr val="A4A3A4"/>
          </p15:clr>
        </p15:guide>
        <p15:guide id="5" pos="19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90" d="100"/>
          <a:sy n="90" d="100"/>
        </p:scale>
        <p:origin x="-654" y="168"/>
      </p:cViewPr>
      <p:guideLst>
        <p:guide orient="horz" pos="2160"/>
        <p:guide pos="2880"/>
        <p:guide pos="567"/>
        <p:guide pos="5148"/>
        <p:guide pos="1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45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497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further evaluation assumptions for NR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NTT </a:t>
            </a:r>
            <a:r>
              <a:rPr lang="en-US" altLang="zh-CN" smtClean="0"/>
              <a:t>DOCOMO, LGE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667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R1- 165859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123728" y="260648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case 3 and case 4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3104690"/>
              </p:ext>
            </p:extLst>
          </p:nvPr>
        </p:nvGraphicFramePr>
        <p:xfrm>
          <a:off x="323528" y="548680"/>
          <a:ext cx="8496944" cy="5610984"/>
        </p:xfrm>
        <a:graphic>
          <a:graphicData uri="http://schemas.openxmlformats.org/drawingml/2006/table">
            <a:tbl>
              <a:tblPr firstRow="1" firstCol="1" bandRow="1"/>
              <a:tblGrid>
                <a:gridCol w="2546328"/>
                <a:gridCol w="5950616"/>
              </a:tblGrid>
              <a:tr h="2087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Assumptions</a:t>
                      </a:r>
                      <a:endParaRPr lang="en-US" sz="1000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Value</a:t>
                      </a:r>
                      <a:endParaRPr lang="en-US" sz="1000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Carrier frequency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4GHz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FDD /TDD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81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duration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 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as baseline, other duration is FFS (short duration could be considered) 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69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Subcarrier spacing 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 3: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15KHz as baseline,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4: 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Target UE: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15KHz; Interferer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pair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{30KHz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30KHz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}, {7.5KHz, 7.5KHz} other value for interferers is not precluded.</a:t>
                      </a:r>
                      <a:endParaRPr lang="en-US" sz="10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Guard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interval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6.7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% overhead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 baseline, other interval is FFS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(depend on numerology progress 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System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bandwidth &amp;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FFT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size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MHz, 1024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 15KHz subcarrier spacing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245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 bandwidth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(data transmission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bandwidth plus guard tone  bandwidth of the desired UE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Case3:  -720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KHz (48 Subcarriers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per user allocated for both target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UE and interferer UEs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Case4: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Config1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   Target UE:          - 720KHz (48 Subcarrier allocated)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Interferer users:  - 720KHz (per UE)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Config2:       Target UE:         - 2880KHz (192 subcarrier allocated)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Interferer users:  -2880KHz (per  UE)</a:t>
                      </a:r>
                      <a:endParaRPr lang="en-US" sz="1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0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Bandwidth of guard tones between neighboring UEs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{0,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15, 30, 45, 60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90, 120</a:t>
                      </a:r>
                      <a:r>
                        <a:rPr lang="en-US" sz="1000" baseline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180}KHz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Number of uplink users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 (1 target user and 2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interferer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users)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6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offset of the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interferer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user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 dB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 dB, 10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dB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 dB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7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Antenna configuration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1T1R</a:t>
                      </a:r>
                      <a:r>
                        <a:rPr lang="en-US" sz="1000" baseline="300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other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configuration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that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captures </a:t>
                      </a:r>
                      <a:r>
                        <a:rPr lang="en-US" sz="1000" baseline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MIMO aspect is TBD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55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MIMO mode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If companies bring results for MIMO, it is recommended to use at least one constant modulus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precoding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scheme. Companies need to provide their CSI and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precoding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assumptions for MIMO evaluations. MIMO correlation matrices should be low correlation (i.e. uncorrelated) for RAN1#86 in case of MIMO simulations.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Fixed. 16QAM: 1/2 or 2/3;  64QAM: 1/2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or 3/4; other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is not precluded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Control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overhead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Zero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69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offset of interfering user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3: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fixed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offset {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512}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samples (for 15 KHz subcarrier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spacing with 1024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FFT size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4: 0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estimation </a:t>
                      </a:r>
                      <a:r>
                        <a:rPr lang="en-US" sz="10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*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Ideal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realistic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651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model  </a:t>
                      </a:r>
                      <a:r>
                        <a:rPr lang="en-US" sz="10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**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TDL model </a:t>
                      </a:r>
                    </a:p>
                    <a:p>
                      <a:pPr marL="285750" lvl="0" indent="-285750" algn="just">
                        <a:spcAft>
                          <a:spcPts val="0"/>
                        </a:spcAft>
                        <a:buFont typeface="华文仿宋" panose="02010600040101010101" pitchFamily="2" charset="-122"/>
                        <a:buChar char="−"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All values of DS {10, 30, 100, 300, 1000} ns are evaluated with the selected TDL-DS combinations, i.e. TDL-A for DS {10,30}ns, TDL-B for DS {100 }ns, TDL-C for DS {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300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1000}ns. Companies are allowed to choose additional combination(s) of other DS values and TDL–A and/or TDL-C in TR38.900.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ETU/EVA/EPA are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optional.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Mobility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3km/h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or 30 km/h or 120 km/h, higher speed is not precluded.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9512" y="6165304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/>
            </a:lvl1pPr>
          </a:lstStyle>
          <a:p>
            <a:r>
              <a:rPr lang="en-US" dirty="0"/>
              <a:t>NOTE</a:t>
            </a:r>
            <a:r>
              <a:rPr lang="en-US" dirty="0" smtClean="0"/>
              <a:t>: * For realistic channel estimation, the current LTE DL/UL DMRS is recommended,  and the applied DMRS pattern as well as CE implementation have to be described. Pilot overheads should be  considered into the calculation of user spectrum efficiency.</a:t>
            </a:r>
            <a:endParaRPr lang="en-US" dirty="0"/>
          </a:p>
          <a:p>
            <a:r>
              <a:rPr lang="en-US" dirty="0"/>
              <a:t>          </a:t>
            </a:r>
            <a:r>
              <a:rPr lang="en-US" dirty="0" smtClean="0"/>
              <a:t>  * *</a:t>
            </a:r>
            <a:r>
              <a:rPr lang="en-US" i="1" dirty="0" smtClean="0"/>
              <a:t>   </a:t>
            </a:r>
            <a:r>
              <a:rPr lang="en-US" dirty="0" smtClean="0"/>
              <a:t>Power-delay profiles of TDL-{A,B,C} are scenario agnostic.</a:t>
            </a:r>
          </a:p>
          <a:p>
            <a:r>
              <a:rPr lang="en-US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※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All marked values are  recommended for calibration purpose.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9275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4578</TotalTime>
  <Words>566</Words>
  <Application>Microsoft Office PowerPoint</Application>
  <PresentationFormat>On-screen Show (4:3)</PresentationFormat>
  <Paragraphs>58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Way forward on further evaluation assumptions for NR waveform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404</cp:revision>
  <dcterms:created xsi:type="dcterms:W3CDTF">2015-02-09T15:32:33Z</dcterms:created>
  <dcterms:modified xsi:type="dcterms:W3CDTF">2016-05-26T08:36:58Z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(3)S/Wac0vSEiPJxRYiZyVmdcS1mBzjL/Y+9RD0l141UFJlX6e+Ft/QsUB5AMhBS1PWoF+Vr3nv
u4TgE2KlvoibX39sUzmWhGqHdgR3+08m+9ye3+xt7vsXUSRtqy3XVUK7XmV0enSFXedEkoE/
xPt2+bng2jYnSo/UwbewNAurTy2VPUwCs6PU1X5gbHKo91h+y9p6Dj5ympTUu52CifnrHtmx
apY533ftoMYET4HAPD</vt:lpwstr>
  </property>
  <property fmtid="{D5CDD505-2E9C-101B-9397-08002B2CF9AE}" pid="6" name="_2015_ms_pID_7253431">
    <vt:lpwstr>79gSpJA23BdH3vx5xdVfsaIX2MzqWy6Ff4LwKZHlhkIbXDHA2hRB6G
vcMVLsiKVYSgDy27knzJruEOFq/oPl8N3T//DNnaywp0lO+H10t4u+wZDxbGKE2sgJ3oaOwk
nh/cAsnwHi6dBlhzsuhpYqk07LDCrXb1w6oQJb83YNuBnEoAOl+LrobLkQCDLxTo5EC/XH0j
Po5Mocr3H2tzjgp6J7KeCQitFcJ9qIXAAkgR</vt:lpwstr>
  </property>
  <property fmtid="{D5CDD505-2E9C-101B-9397-08002B2CF9AE}" pid="7" name="_2015_ms_pID_7253432">
    <vt:lpwstr>RCjK4I6RxJ4Snrq7MLyxI7wuqSXMvPVGgpC1
Wupe5fM4Um0oCPXzCZkWwcZGdagIK2TJwUky8salS2Luoeh5Olv2fOU0opt7A8xYYiY1WIP4
sBaIZcESDMPjOuVev1fhS4nUaYwZnqSMkJRnMFP7a7Y=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1464251642</vt:lpwstr>
  </property>
</Properties>
</file>