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8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746" autoAdjust="0"/>
  </p:normalViewPr>
  <p:slideViewPr>
    <p:cSldViewPr>
      <p:cViewPr>
        <p:scale>
          <a:sx n="75" d="100"/>
          <a:sy n="75" d="100"/>
        </p:scale>
        <p:origin x="-1236" y="35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</a:t>
            </a:r>
            <a:r>
              <a:rPr lang="en-US" altLang="zh-CN" smtClean="0"/>
              <a:t>evaluation assumptions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HiSilicon, […]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R1-165848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23rd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In </a:t>
            </a:r>
            <a:r>
              <a:rPr lang="en-US" altLang="zh-CN" dirty="0" smtClean="0"/>
              <a:t>RAN1#85, SLS evaluation assumptions for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scenario for multiple access study was agreed.</a:t>
            </a:r>
          </a:p>
          <a:p>
            <a:r>
              <a:rPr lang="en-US" altLang="zh-CN" dirty="0" smtClean="0"/>
              <a:t>Those assumptions could be used as </a:t>
            </a:r>
            <a:r>
              <a:rPr lang="en-US" altLang="zh-CN" dirty="0" err="1" smtClean="0"/>
              <a:t>mMTC</a:t>
            </a:r>
            <a:r>
              <a:rPr lang="en-US" altLang="zh-CN" dirty="0" smtClean="0"/>
              <a:t> general assumptions.</a:t>
            </a:r>
            <a:endParaRPr lang="en-US" altLang="zh-CN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sz="3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67544" y="764704"/>
            <a:ext cx="29053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/>
              <a:t>(NOTE: </a:t>
            </a:r>
            <a:r>
              <a:rPr lang="en-US" altLang="zh-CN" sz="1400" dirty="0" smtClean="0"/>
              <a:t>this table is for UL simulation)</a:t>
            </a:r>
            <a:endParaRPr lang="zh-CN" altLang="en-US" sz="14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67544" y="1268760"/>
          <a:ext cx="8136904" cy="4889356"/>
        </p:xfrm>
        <a:graphic>
          <a:graphicData uri="http://schemas.openxmlformats.org/drawingml/2006/table">
            <a:tbl>
              <a:tblPr/>
              <a:tblGrid>
                <a:gridCol w="2911369"/>
                <a:gridCol w="5225535"/>
              </a:tblGrid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200" b="1" kern="100" dirty="0">
                          <a:latin typeface="Times"/>
                          <a:ea typeface="MS Mincho"/>
                          <a:cs typeface="Times New Roman"/>
                        </a:rPr>
                        <a:t>Attributes</a:t>
                      </a:r>
                      <a:r>
                        <a:rPr lang="en-US" sz="1200" kern="100" dirty="0">
                          <a:latin typeface="Times"/>
                          <a:ea typeface="MS Mincho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200" b="1" kern="100">
                          <a:latin typeface="Times"/>
                          <a:ea typeface="MS Mincho"/>
                          <a:cs typeface="Times New Roman"/>
                        </a:rPr>
                        <a:t>Values or assumptions</a:t>
                      </a:r>
                      <a:r>
                        <a:rPr lang="en-US" sz="1200" kern="100">
                          <a:latin typeface="Times"/>
                          <a:ea typeface="MS Mincho"/>
                          <a:cs typeface="Times New Roman"/>
                        </a:rPr>
                        <a:t>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9583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Layout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"/>
                          <a:ea typeface="MS Mincho"/>
                          <a:cs typeface="Times New Roman"/>
                        </a:rPr>
                        <a:t>Single layer</a:t>
                      </a:r>
                      <a:r>
                        <a:rPr lang="en-US" sz="1200" kern="100" dirty="0">
                          <a:latin typeface="Times"/>
                          <a:ea typeface="MS Mincho"/>
                          <a:cs typeface="Times New Roman"/>
                        </a:rPr>
                        <a:t>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"/>
                          <a:ea typeface="MS Mincho"/>
                          <a:cs typeface="Times New Roman"/>
                        </a:rPr>
                        <a:t> - Macro layer: Hex. Grid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Inter-BS distance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1732m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Carrier frequency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700MHz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Simulation bandwidth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"/>
                          <a:ea typeface="MS Mincho"/>
                          <a:cs typeface="Times New Roman"/>
                        </a:rPr>
                        <a:t>Companies report simulation bandwidth used in evaluation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Channel model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3D UMa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Take 5GCM output into account if applicable.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Tx power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UE: Max 23dBm or optional 10dBm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BS antenna configuration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"/>
                          <a:ea typeface="MS Mincho"/>
                          <a:cs typeface="Times New Roman"/>
                        </a:rPr>
                        <a:t>Rx: 2 and 4 ports (8 as optional)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BS antenna pattern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Follow the modeling of TR36.873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BS antenna height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25m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BS antenna tilt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"/>
                          <a:ea typeface="MS Mincho"/>
                          <a:cs typeface="Times New Roman"/>
                        </a:rPr>
                        <a:t>Companies report tilt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BS antenna element gain + connector loss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8 dBi, including 3dB cable loss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BS receiver noise figure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5 dB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UE antenna elements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"/>
                          <a:ea typeface="MS Mincho"/>
                          <a:cs typeface="Times New Roman"/>
                        </a:rPr>
                        <a:t>1Tx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UE antenna height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"/>
                          <a:ea typeface="MS Mincho"/>
                          <a:cs typeface="Times New Roman"/>
                        </a:rPr>
                        <a:t>1.5m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UE antenna gain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 dirty="0">
                          <a:latin typeface="Times"/>
                          <a:ea typeface="MS Mincho"/>
                          <a:cs typeface="Times New Roman"/>
                        </a:rPr>
                        <a:t>-4dBi 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5835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Traffic model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Non-full buffer small packet. Consider future trend of mMTC traffic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2706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UE distribution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20% of users are outdoor in cars (100km/h) or 20% of users are outdoors (3km/h)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80% of users are indoor (3km/h)</a:t>
                      </a:r>
                      <a:r>
                        <a:rPr lang="en-US" sz="1200" kern="100">
                          <a:latin typeface="Times"/>
                          <a:ea typeface="MS Mincho"/>
                          <a:cs typeface="Times New Roman"/>
                        </a:rPr>
                        <a:t>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Users dropped uniformly in entire cell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BS receiver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GB" sz="1200" kern="100">
                          <a:latin typeface="Times"/>
                          <a:ea typeface="MS Mincho"/>
                          <a:cs typeface="Times New Roman"/>
                        </a:rPr>
                        <a:t>MMSE-IRC as baseline, Advanced receiver is not precluded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"/>
                          <a:ea typeface="MS Mincho"/>
                          <a:cs typeface="Times New Roman"/>
                        </a:rPr>
                        <a:t>UL power control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"/>
                          <a:ea typeface="MS Mincho"/>
                          <a:cs typeface="Times New Roman"/>
                        </a:rPr>
                        <a:t>Companies report power control scheme 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Times"/>
                          <a:ea typeface="MS Mincho"/>
                          <a:cs typeface="Times New Roman"/>
                        </a:rPr>
                        <a:t>Channel estimation</a:t>
                      </a:r>
                      <a:endParaRPr lang="zh-CN" sz="1200" kern="10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14400" indent="-914400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Times"/>
                          <a:ea typeface="MS Mincho"/>
                          <a:cs typeface="Times New Roman"/>
                        </a:rPr>
                        <a:t>Realistic</a:t>
                      </a:r>
                      <a:endParaRPr lang="zh-CN" sz="1200" kern="100" dirty="0"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57374" marR="57374" marT="89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</TotalTime>
  <Words>253</Words>
  <Application>Microsoft Office PowerPoint</Application>
  <PresentationFormat>全屏显示(4:3)</PresentationFormat>
  <Paragraphs>61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mMTC evaluation assumptions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wuyong</cp:lastModifiedBy>
  <cp:revision>377</cp:revision>
  <dcterms:created xsi:type="dcterms:W3CDTF">2015-02-09T15:32:33Z</dcterms:created>
  <dcterms:modified xsi:type="dcterms:W3CDTF">2016-05-25T15:05:44Z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(3)dUXPWFb9LrfgupNh8+Xce7MlE0/QEYbfcPkqSBZpSVXgiHFBpZTn5JgG5NzN3qKQvlYkUNJ7
3WDH8qrEGG3z7tDXI/G/gfWo+2/9F+7SRiYa/SjsaLjHJfTlkl8zUXmpbGNg7CXeWNYJ7oW8
BoayX7kvj1ENsYu7oMipns2CCuBZFTTU9WQpZjgDzO5BANCSg2rtjJ7YwjEUswZJJJQtenHS
OZW9yx+JGnbjMD2wYV</vt:lpwstr>
  </property>
  <property fmtid="{D5CDD505-2E9C-101B-9397-08002B2CF9AE}" pid="6" name="_2015_ms_pID_7253431">
    <vt:lpwstr>K4waErk+aKwUV3rOpCEBwQJ4t4/s1jMLZk0NvM78XFrKJX3/pyPq5C
SECt8zoeTb8XhLlCUfDZp6fdP7cJ08HS5hZS2nN6Lgpfni52ytbtBQkliAoXtTpvf0vhDavT
lruliHoqjj8LLD5EbEsYxIELgnnvJ6JNA083Nj/d2FzJS2ZIatHjkEg89kGErNrJ5n3pslWu
uUqjpGG47dTjVQp9d4yQiBuPyu7qfLkEl+fL</vt:lpwstr>
  </property>
  <property fmtid="{D5CDD505-2E9C-101B-9397-08002B2CF9AE}" pid="7" name="_2015_ms_pID_7253432">
    <vt:lpwstr>g3U7aA+LjeAV1tuKj1BBC8ixzFS9+RI9DjOe
mye9O3YE/ZeTlBsqutVzHHxMj9EKZvawKYmnrfHMD8SGPB5WDZttGSTRCRghcA02VMcz2Ab/
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1464188297</vt:lpwstr>
  </property>
</Properties>
</file>